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3"/>
  </p:notesMasterIdLst>
  <p:handoutMasterIdLst>
    <p:handoutMasterId r:id="rId54"/>
  </p:handoutMasterIdLst>
  <p:sldIdLst>
    <p:sldId id="285" r:id="rId2"/>
    <p:sldId id="257" r:id="rId3"/>
    <p:sldId id="397" r:id="rId4"/>
    <p:sldId id="286" r:id="rId5"/>
    <p:sldId id="398" r:id="rId6"/>
    <p:sldId id="396" r:id="rId7"/>
    <p:sldId id="279" r:id="rId8"/>
    <p:sldId id="287" r:id="rId9"/>
    <p:sldId id="319" r:id="rId10"/>
    <p:sldId id="258" r:id="rId11"/>
    <p:sldId id="259" r:id="rId12"/>
    <p:sldId id="266" r:id="rId13"/>
    <p:sldId id="311" r:id="rId14"/>
    <p:sldId id="260" r:id="rId15"/>
    <p:sldId id="320" r:id="rId16"/>
    <p:sldId id="265" r:id="rId17"/>
    <p:sldId id="401" r:id="rId18"/>
    <p:sldId id="267" r:id="rId19"/>
    <p:sldId id="268" r:id="rId20"/>
    <p:sldId id="269" r:id="rId21"/>
    <p:sldId id="399" r:id="rId22"/>
    <p:sldId id="475" r:id="rId23"/>
    <p:sldId id="664" r:id="rId24"/>
    <p:sldId id="406" r:id="rId25"/>
    <p:sldId id="665" r:id="rId26"/>
    <p:sldId id="808" r:id="rId27"/>
    <p:sldId id="809" r:id="rId28"/>
    <p:sldId id="810" r:id="rId29"/>
    <p:sldId id="701" r:id="rId30"/>
    <p:sldId id="522" r:id="rId31"/>
    <p:sldId id="711" r:id="rId32"/>
    <p:sldId id="434" r:id="rId33"/>
    <p:sldId id="270" r:id="rId34"/>
    <p:sldId id="613" r:id="rId35"/>
    <p:sldId id="271" r:id="rId36"/>
    <p:sldId id="272" r:id="rId37"/>
    <p:sldId id="273" r:id="rId38"/>
    <p:sldId id="274" r:id="rId39"/>
    <p:sldId id="275" r:id="rId40"/>
    <p:sldId id="806" r:id="rId41"/>
    <p:sldId id="805" r:id="rId42"/>
    <p:sldId id="807" r:id="rId43"/>
    <p:sldId id="277" r:id="rId44"/>
    <p:sldId id="276" r:id="rId45"/>
    <p:sldId id="704" r:id="rId46"/>
    <p:sldId id="811" r:id="rId47"/>
    <p:sldId id="812" r:id="rId48"/>
    <p:sldId id="814" r:id="rId49"/>
    <p:sldId id="813" r:id="rId50"/>
    <p:sldId id="815" r:id="rId51"/>
    <p:sldId id="817" r:id="rId52"/>
  </p:sldIdLst>
  <p:sldSz cx="4610100" cy="3460750"/>
  <p:notesSz cx="4610100" cy="3460750"/>
  <p:defaultTextStyle>
    <a:defPPr>
      <a:defRPr lang="en-J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03"/>
    <p:restoredTop sz="94697"/>
  </p:normalViewPr>
  <p:slideViewPr>
    <p:cSldViewPr>
      <p:cViewPr varScale="1">
        <p:scale>
          <a:sx n="236" d="100"/>
          <a:sy n="236" d="100"/>
        </p:scale>
        <p:origin x="1280" y="184"/>
      </p:cViewPr>
      <p:guideLst>
        <p:guide orient="horz" pos="2880"/>
        <p:guide pos="2160"/>
      </p:guideLst>
    </p:cSldViewPr>
  </p:slideViewPr>
  <p:notesTextViewPr>
    <p:cViewPr>
      <p:scale>
        <a:sx n="100" d="100"/>
        <a:sy n="100" d="100"/>
      </p:scale>
      <p:origin x="0" y="0"/>
    </p:cViewPr>
  </p:notesTextViewPr>
  <p:notesViewPr>
    <p:cSldViewPr>
      <p:cViewPr varScale="1">
        <p:scale>
          <a:sx n="256" d="100"/>
          <a:sy n="256" d="100"/>
        </p:scale>
        <p:origin x="2336"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476FA8-26A4-2428-6C6E-D1C462948AB9}"/>
              </a:ext>
            </a:extLst>
          </p:cNvPr>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JO"/>
          </a:p>
        </p:txBody>
      </p:sp>
      <p:sp>
        <p:nvSpPr>
          <p:cNvPr id="3" name="Date Placeholder 2">
            <a:extLst>
              <a:ext uri="{FF2B5EF4-FFF2-40B4-BE49-F238E27FC236}">
                <a16:creationId xmlns:a16="http://schemas.microsoft.com/office/drawing/2014/main" id="{F9795523-0195-BE23-BC6A-84B47639E34B}"/>
              </a:ext>
            </a:extLst>
          </p:cNvPr>
          <p:cNvSpPr>
            <a:spLocks noGrp="1"/>
          </p:cNvSpPr>
          <p:nvPr>
            <p:ph type="dt" sz="quarter" idx="1"/>
          </p:nvPr>
        </p:nvSpPr>
        <p:spPr>
          <a:xfrm>
            <a:off x="2611438" y="0"/>
            <a:ext cx="1997075" cy="173038"/>
          </a:xfrm>
          <a:prstGeom prst="rect">
            <a:avLst/>
          </a:prstGeom>
        </p:spPr>
        <p:txBody>
          <a:bodyPr vert="horz" lIns="91440" tIns="45720" rIns="91440" bIns="45720" rtlCol="0"/>
          <a:lstStyle>
            <a:lvl1pPr algn="r">
              <a:defRPr sz="1200"/>
            </a:lvl1pPr>
          </a:lstStyle>
          <a:p>
            <a:fld id="{D6B841A9-A462-9D42-B73C-E9E820DC16C1}" type="datetimeFigureOut">
              <a:rPr lang="en-JO" smtClean="0"/>
              <a:t>13/09/2025</a:t>
            </a:fld>
            <a:endParaRPr lang="en-JO"/>
          </a:p>
        </p:txBody>
      </p:sp>
      <p:sp>
        <p:nvSpPr>
          <p:cNvPr id="4" name="Footer Placeholder 3">
            <a:extLst>
              <a:ext uri="{FF2B5EF4-FFF2-40B4-BE49-F238E27FC236}">
                <a16:creationId xmlns:a16="http://schemas.microsoft.com/office/drawing/2014/main" id="{6479299A-E37C-7E5B-08B7-F16E6017582D}"/>
              </a:ext>
            </a:extLst>
          </p:cNvPr>
          <p:cNvSpPr>
            <a:spLocks noGrp="1"/>
          </p:cNvSpPr>
          <p:nvPr>
            <p:ph type="ftr" sz="quarter" idx="2"/>
          </p:nvPr>
        </p:nvSpPr>
        <p:spPr>
          <a:xfrm>
            <a:off x="0" y="3287713"/>
            <a:ext cx="1997075" cy="173037"/>
          </a:xfrm>
          <a:prstGeom prst="rect">
            <a:avLst/>
          </a:prstGeom>
        </p:spPr>
        <p:txBody>
          <a:bodyPr vert="horz" lIns="91440" tIns="45720" rIns="91440" bIns="45720" rtlCol="0" anchor="b"/>
          <a:lstStyle>
            <a:lvl1pPr algn="l">
              <a:defRPr sz="1200"/>
            </a:lvl1pPr>
          </a:lstStyle>
          <a:p>
            <a:endParaRPr lang="en-JO"/>
          </a:p>
        </p:txBody>
      </p:sp>
      <p:sp>
        <p:nvSpPr>
          <p:cNvPr id="5" name="Slide Number Placeholder 4">
            <a:extLst>
              <a:ext uri="{FF2B5EF4-FFF2-40B4-BE49-F238E27FC236}">
                <a16:creationId xmlns:a16="http://schemas.microsoft.com/office/drawing/2014/main" id="{58FA2FC2-2B50-3DB2-B4DC-491CC3E52750}"/>
              </a:ext>
            </a:extLst>
          </p:cNvPr>
          <p:cNvSpPr>
            <a:spLocks noGrp="1"/>
          </p:cNvSpPr>
          <p:nvPr>
            <p:ph type="sldNum" sz="quarter" idx="3"/>
          </p:nvPr>
        </p:nvSpPr>
        <p:spPr>
          <a:xfrm>
            <a:off x="2611438" y="3287713"/>
            <a:ext cx="1997075" cy="173037"/>
          </a:xfrm>
          <a:prstGeom prst="rect">
            <a:avLst/>
          </a:prstGeom>
        </p:spPr>
        <p:txBody>
          <a:bodyPr vert="horz" lIns="91440" tIns="45720" rIns="91440" bIns="45720" rtlCol="0" anchor="b"/>
          <a:lstStyle>
            <a:lvl1pPr algn="r">
              <a:defRPr sz="1200"/>
            </a:lvl1pPr>
          </a:lstStyle>
          <a:p>
            <a:fld id="{49697F8C-8879-FD48-B418-1984B80DA1B2}" type="slidenum">
              <a:rPr lang="en-JO" smtClean="0"/>
              <a:t>‹#›</a:t>
            </a:fld>
            <a:endParaRPr lang="en-JO"/>
          </a:p>
        </p:txBody>
      </p:sp>
    </p:spTree>
    <p:extLst>
      <p:ext uri="{BB962C8B-B14F-4D97-AF65-F5344CB8AC3E}">
        <p14:creationId xmlns:p14="http://schemas.microsoft.com/office/powerpoint/2010/main" val="33296186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JO"/>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F15BA6A6-5030-5D42-882A-01B3DDD64073}" type="datetimeFigureOut">
              <a:rPr lang="en-JO" smtClean="0"/>
              <a:t>13/09/2025</a:t>
            </a:fld>
            <a:endParaRPr lang="en-JO"/>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JO"/>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JO"/>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C8E1B438-D85F-6048-A414-B356208B0630}" type="slidenum">
              <a:rPr lang="en-JO" smtClean="0"/>
              <a:t>‹#›</a:t>
            </a:fld>
            <a:endParaRPr lang="en-JO"/>
          </a:p>
        </p:txBody>
      </p:sp>
    </p:spTree>
    <p:extLst>
      <p:ext uri="{BB962C8B-B14F-4D97-AF65-F5344CB8AC3E}">
        <p14:creationId xmlns:p14="http://schemas.microsoft.com/office/powerpoint/2010/main" val="176008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a:extLst>
              <a:ext uri="{FF2B5EF4-FFF2-40B4-BE49-F238E27FC236}">
                <a16:creationId xmlns:a16="http://schemas.microsoft.com/office/drawing/2014/main" id="{880223C3-AB3C-6B4A-BFD4-50CA1F47641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a:extLst>
              <a:ext uri="{FF2B5EF4-FFF2-40B4-BE49-F238E27FC236}">
                <a16:creationId xmlns:a16="http://schemas.microsoft.com/office/drawing/2014/main" id="{5DFE4CAC-C563-1D49-97B9-61C280B85B3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4443660E-1F34-B14D-9FCD-0D7886F8C182}"/>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93987E6-B889-8C45-9CA3-788CF147E667}" type="slidenum">
              <a:rPr lang="en-US" altLang="en-US">
                <a:solidFill>
                  <a:srgbClr val="000000"/>
                </a:solidFill>
                <a:latin typeface="Calibri" panose="020F0502020204030204" pitchFamily="34" charset="0"/>
              </a:rPr>
              <a:pPr eaLnBrk="1" hangingPunct="1"/>
              <a:t>6</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1469664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6DA785F6-32B6-8E4D-8D91-9CCD65CEED65}"/>
              </a:ext>
            </a:extLst>
          </p:cNvPr>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27" name="Rectangle 3">
            <a:extLst>
              <a:ext uri="{FF2B5EF4-FFF2-40B4-BE49-F238E27FC236}">
                <a16:creationId xmlns:a16="http://schemas.microsoft.com/office/drawing/2014/main" id="{15440E10-4886-9F46-B6E9-B587DA0FD46E}"/>
              </a:ext>
            </a:extLst>
          </p:cNvPr>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2400">
                <a:solidFill>
                  <a:schemeClr val="tx1"/>
                </a:solidFill>
                <a:latin typeface="Times New Roman" panose="02020603050405020304" pitchFamily="18" charset="0"/>
              </a:defRPr>
            </a:lvl1pPr>
            <a:lvl2pPr marL="465138" defTabSz="931863">
              <a:defRPr sz="2400">
                <a:solidFill>
                  <a:schemeClr val="tx1"/>
                </a:solidFill>
                <a:latin typeface="Times New Roman" panose="02020603050405020304" pitchFamily="18" charset="0"/>
              </a:defRPr>
            </a:lvl2pPr>
            <a:lvl3pPr marL="931863" defTabSz="931863">
              <a:defRPr sz="2400">
                <a:solidFill>
                  <a:schemeClr val="tx1"/>
                </a:solidFill>
                <a:latin typeface="Times New Roman" panose="02020603050405020304" pitchFamily="18" charset="0"/>
              </a:defRPr>
            </a:lvl3pPr>
            <a:lvl4pPr marL="1397000" defTabSz="931863">
              <a:defRPr sz="2400">
                <a:solidFill>
                  <a:schemeClr val="tx1"/>
                </a:solidFill>
                <a:latin typeface="Times New Roman" panose="02020603050405020304" pitchFamily="18" charset="0"/>
              </a:defRPr>
            </a:lvl4pPr>
            <a:lvl5pPr marL="1863725" defTabSz="931863">
              <a:defRPr sz="2400">
                <a:solidFill>
                  <a:schemeClr val="tx1"/>
                </a:solidFill>
                <a:latin typeface="Times New Roman" panose="02020603050405020304" pitchFamily="18" charset="0"/>
              </a:defRPr>
            </a:lvl5pPr>
            <a:lvl6pPr marL="2320925" defTabSz="931863" eaLnBrk="0" fontAlgn="base" hangingPunct="0">
              <a:spcBef>
                <a:spcPct val="0"/>
              </a:spcBef>
              <a:spcAft>
                <a:spcPct val="0"/>
              </a:spcAft>
              <a:defRPr sz="2400">
                <a:solidFill>
                  <a:schemeClr val="tx1"/>
                </a:solidFill>
                <a:latin typeface="Times New Roman" panose="02020603050405020304" pitchFamily="18" charset="0"/>
              </a:defRPr>
            </a:lvl6pPr>
            <a:lvl7pPr marL="2778125" defTabSz="931863" eaLnBrk="0" fontAlgn="base" hangingPunct="0">
              <a:spcBef>
                <a:spcPct val="0"/>
              </a:spcBef>
              <a:spcAft>
                <a:spcPct val="0"/>
              </a:spcAft>
              <a:defRPr sz="2400">
                <a:solidFill>
                  <a:schemeClr val="tx1"/>
                </a:solidFill>
                <a:latin typeface="Times New Roman" panose="02020603050405020304" pitchFamily="18" charset="0"/>
              </a:defRPr>
            </a:lvl7pPr>
            <a:lvl8pPr marL="3235325" defTabSz="931863" eaLnBrk="0" fontAlgn="base" hangingPunct="0">
              <a:spcBef>
                <a:spcPct val="0"/>
              </a:spcBef>
              <a:spcAft>
                <a:spcPct val="0"/>
              </a:spcAft>
              <a:defRPr sz="2400">
                <a:solidFill>
                  <a:schemeClr val="tx1"/>
                </a:solidFill>
                <a:latin typeface="Times New Roman" panose="02020603050405020304" pitchFamily="18" charset="0"/>
              </a:defRPr>
            </a:lvl8pPr>
            <a:lvl9pPr marL="3692525"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000" i="1"/>
              <a:t>24</a:t>
            </a:r>
          </a:p>
        </p:txBody>
      </p:sp>
      <p:sp>
        <p:nvSpPr>
          <p:cNvPr id="52228" name="Rectangle 4">
            <a:extLst>
              <a:ext uri="{FF2B5EF4-FFF2-40B4-BE49-F238E27FC236}">
                <a16:creationId xmlns:a16="http://schemas.microsoft.com/office/drawing/2014/main" id="{4A046163-BDD6-214A-89B3-BB779DAC80B9}"/>
              </a:ext>
            </a:extLst>
          </p:cNvPr>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29" name="Rectangle 5">
            <a:extLst>
              <a:ext uri="{FF2B5EF4-FFF2-40B4-BE49-F238E27FC236}">
                <a16:creationId xmlns:a16="http://schemas.microsoft.com/office/drawing/2014/main" id="{06FE5FCB-0EB7-7E40-822A-28388CC3E423}"/>
              </a:ext>
            </a:extLst>
          </p:cNvPr>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30" name="Rectangle 6">
            <a:extLst>
              <a:ext uri="{FF2B5EF4-FFF2-40B4-BE49-F238E27FC236}">
                <a16:creationId xmlns:a16="http://schemas.microsoft.com/office/drawing/2014/main" id="{76EA6D0A-BCA4-CC4A-B2D1-BC24D5080A39}"/>
              </a:ext>
            </a:extLst>
          </p:cNvPr>
          <p:cNvSpPr>
            <a:spLocks noGrp="1" noChangeArrowheads="1"/>
          </p:cNvSpPr>
          <p:nvPr>
            <p:ph type="body" idx="1"/>
          </p:nvPr>
        </p:nvSpPr>
        <p:spPr>
          <a:noFill/>
          <a:ln/>
        </p:spPr>
        <p:txBody>
          <a:bodyPr/>
          <a:lstStyle/>
          <a:p>
            <a:r>
              <a:rPr lang="en-US" altLang="en-US"/>
              <a:t>This teleology is based on the number of explanatory variables &amp; nature of relationship between X &amp; Y.</a:t>
            </a:r>
          </a:p>
        </p:txBody>
      </p:sp>
      <p:sp>
        <p:nvSpPr>
          <p:cNvPr id="52231" name="Rectangle 7">
            <a:extLst>
              <a:ext uri="{FF2B5EF4-FFF2-40B4-BE49-F238E27FC236}">
                <a16:creationId xmlns:a16="http://schemas.microsoft.com/office/drawing/2014/main" id="{32B480C6-DD46-604C-9BAD-CB5A8E9ECD1E}"/>
              </a:ext>
            </a:extLst>
          </p:cNvPr>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078929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6004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3136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41D7C202-4502-9548-A988-8C79FE103996}"/>
              </a:ext>
            </a:extLst>
          </p:cNvPr>
          <p:cNvSpPr>
            <a:spLocks noGrp="1" noRot="1" noChangeAspect="1" noChangeArrowheads="1" noTextEdit="1"/>
          </p:cNvSpPr>
          <p:nvPr>
            <p:ph type="sldImg"/>
          </p:nvPr>
        </p:nvSpPr>
        <p:spPr>
          <a:ln/>
        </p:spPr>
      </p:sp>
      <p:sp>
        <p:nvSpPr>
          <p:cNvPr id="34818" name="Notes Placeholder 2">
            <a:extLst>
              <a:ext uri="{FF2B5EF4-FFF2-40B4-BE49-F238E27FC236}">
                <a16:creationId xmlns:a16="http://schemas.microsoft.com/office/drawing/2014/main" id="{1C732A19-C60B-2D4A-9252-89E94C76B5C3}"/>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Metrics for classifier performance can be used on any labeled partition of the data: training, validation, or test.</a:t>
            </a:r>
          </a:p>
        </p:txBody>
      </p:sp>
    </p:spTree>
    <p:extLst>
      <p:ext uri="{BB962C8B-B14F-4D97-AF65-F5344CB8AC3E}">
        <p14:creationId xmlns:p14="http://schemas.microsoft.com/office/powerpoint/2010/main" val="3657227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72675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US"/>
              <a:t>Dr. Malak Abdullah</a:t>
            </a:r>
            <a:endParaRPr/>
          </a:p>
        </p:txBody>
      </p:sp>
      <p:sp>
        <p:nvSpPr>
          <p:cNvPr id="5" name="Holder 5"/>
          <p:cNvSpPr>
            <a:spLocks noGrp="1"/>
          </p:cNvSpPr>
          <p:nvPr>
            <p:ph type="dt" sz="half" idx="6"/>
          </p:nvPr>
        </p:nvSpPr>
        <p:spPr>
          <a:xfrm>
            <a:off x="230505" y="3218497"/>
            <a:ext cx="1060323" cy="173037"/>
          </a:xfrm>
          <a:prstGeom prst="rect">
            <a:avLst/>
          </a:prstGeom>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1">
                <a:solidFill>
                  <a:srgbClr val="00990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133350" y="3342078"/>
            <a:ext cx="2152650" cy="107722"/>
          </a:xfrm>
        </p:spPr>
        <p:txBody>
          <a:bodyPr lIns="0" tIns="0" rIns="0" bIns="0"/>
          <a:lstStyle>
            <a:lvl1pPr algn="ctr">
              <a:defRPr sz="700">
                <a:solidFill>
                  <a:schemeClr val="tx1">
                    <a:tint val="75000"/>
                  </a:schemeClr>
                </a:solidFill>
              </a:defRPr>
            </a:lvl1pPr>
          </a:lstStyle>
          <a:p>
            <a:r>
              <a:rPr lang="en-US"/>
              <a:t>Dr. Malak Abdullah</a:t>
            </a:r>
            <a:endParaRPr lang="en-US" dirty="0"/>
          </a:p>
        </p:txBody>
      </p:sp>
      <p:sp>
        <p:nvSpPr>
          <p:cNvPr id="6" name="Holder 6"/>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1">
                <a:solidFill>
                  <a:srgbClr val="009900"/>
                </a:solidFill>
                <a:latin typeface="Calibri"/>
                <a:cs typeface="Calibri"/>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US"/>
              <a:t>Dr. Malak Abdullah</a:t>
            </a:r>
            <a:endParaRPr/>
          </a:p>
        </p:txBody>
      </p:sp>
      <p:sp>
        <p:nvSpPr>
          <p:cNvPr id="6" name="Holder 6"/>
          <p:cNvSpPr>
            <a:spLocks noGrp="1"/>
          </p:cNvSpPr>
          <p:nvPr>
            <p:ph type="dt" sz="half" idx="6"/>
          </p:nvPr>
        </p:nvSpPr>
        <p:spPr>
          <a:xfrm>
            <a:off x="230505" y="3218497"/>
            <a:ext cx="1060323" cy="173037"/>
          </a:xfrm>
          <a:prstGeom prst="rect">
            <a:avLst/>
          </a:prstGeom>
        </p:spPr>
        <p:txBody>
          <a:bodyPr lIns="0" tIns="0" rIns="0" bIns="0"/>
          <a:lstStyle>
            <a:lvl1pPr algn="l">
              <a:defRPr>
                <a:solidFill>
                  <a:schemeClr val="tx1">
                    <a:tint val="75000"/>
                  </a:schemeClr>
                </a:solidFill>
              </a:defRPr>
            </a:lvl1pPr>
          </a:lstStyle>
          <a:p>
            <a:endParaRPr lang="en-US"/>
          </a:p>
        </p:txBody>
      </p:sp>
      <p:sp>
        <p:nvSpPr>
          <p:cNvPr id="7" name="Holder 7"/>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1">
                <a:solidFill>
                  <a:srgbClr val="00990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en-US"/>
              <a:t>Dr. Malak Abdullah</a:t>
            </a:r>
            <a:endParaRPr/>
          </a:p>
        </p:txBody>
      </p:sp>
      <p:sp>
        <p:nvSpPr>
          <p:cNvPr id="4" name="Holder 4"/>
          <p:cNvSpPr>
            <a:spLocks noGrp="1"/>
          </p:cNvSpPr>
          <p:nvPr>
            <p:ph type="dt" sz="half" idx="6"/>
          </p:nvPr>
        </p:nvSpPr>
        <p:spPr>
          <a:xfrm>
            <a:off x="230505" y="3218497"/>
            <a:ext cx="1060323" cy="173037"/>
          </a:xfrm>
          <a:prstGeom prst="rect">
            <a:avLst/>
          </a:prstGeom>
        </p:spPr>
        <p:txBody>
          <a:bodyPr lIns="0" tIns="0" rIns="0" bIns="0"/>
          <a:lstStyle>
            <a:lvl1pPr algn="l">
              <a:defRPr>
                <a:solidFill>
                  <a:schemeClr val="tx1">
                    <a:tint val="75000"/>
                  </a:schemeClr>
                </a:solidFill>
              </a:defRPr>
            </a:lvl1pPr>
          </a:lstStyle>
          <a:p>
            <a:endParaRPr lang="en-US"/>
          </a:p>
        </p:txBody>
      </p:sp>
      <p:sp>
        <p:nvSpPr>
          <p:cNvPr id="5" name="Holder 5"/>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209550" y="3342078"/>
            <a:ext cx="2286000" cy="107722"/>
          </a:xfrm>
        </p:spPr>
        <p:txBody>
          <a:bodyPr lIns="0" tIns="0" rIns="0" bIns="0"/>
          <a:lstStyle>
            <a:lvl1pPr algn="ctr">
              <a:defRPr sz="700">
                <a:solidFill>
                  <a:schemeClr val="tx1">
                    <a:tint val="75000"/>
                  </a:schemeClr>
                </a:solidFill>
              </a:defRPr>
            </a:lvl1pPr>
          </a:lstStyle>
          <a:p>
            <a:r>
              <a:rPr lang="en-US"/>
              <a:t>Dr. Malak Abdullah</a:t>
            </a:r>
            <a:endParaRPr lang="en-US" dirty="0"/>
          </a:p>
        </p:txBody>
      </p:sp>
      <p:sp>
        <p:nvSpPr>
          <p:cNvPr id="4" name="Holder 4"/>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2"/>
        <p:cNvGrpSpPr/>
        <p:nvPr/>
      </p:nvGrpSpPr>
      <p:grpSpPr>
        <a:xfrm>
          <a:off x="0" y="0"/>
          <a:ext cx="0" cy="0"/>
          <a:chOff x="0" y="0"/>
          <a:chExt cx="0" cy="0"/>
        </a:xfrm>
      </p:grpSpPr>
      <p:pic>
        <p:nvPicPr>
          <p:cNvPr id="3" name="Picture 2">
            <a:extLst>
              <a:ext uri="{FF2B5EF4-FFF2-40B4-BE49-F238E27FC236}">
                <a16:creationId xmlns:a16="http://schemas.microsoft.com/office/drawing/2014/main" id="{9BF2B598-DA07-4F30-BC18-EBBE2AB51D02}"/>
              </a:ext>
            </a:extLst>
          </p:cNvPr>
          <p:cNvPicPr>
            <a:picLocks noChangeAspect="1"/>
          </p:cNvPicPr>
          <p:nvPr userDrawn="1"/>
        </p:nvPicPr>
        <p:blipFill>
          <a:blip r:embed="rId2"/>
          <a:stretch>
            <a:fillRect/>
          </a:stretch>
        </p:blipFill>
        <p:spPr>
          <a:xfrm>
            <a:off x="0" y="2876008"/>
            <a:ext cx="1303510" cy="584743"/>
          </a:xfrm>
          <a:prstGeom prst="rect">
            <a:avLst/>
          </a:prstGeom>
        </p:spPr>
      </p:pic>
      <p:sp>
        <p:nvSpPr>
          <p:cNvPr id="33" name="Google Shape;33;p6"/>
          <p:cNvSpPr/>
          <p:nvPr/>
        </p:nvSpPr>
        <p:spPr>
          <a:xfrm flipH="1">
            <a:off x="1246489" y="0"/>
            <a:ext cx="57021" cy="346075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46093" tIns="23040" rIns="46093" bIns="23040" anchor="ctr" anchorCtr="0">
            <a:noAutofit/>
          </a:bodyPr>
          <a:lstStyle/>
          <a:p>
            <a:pPr marL="0" marR="0" lvl="0" indent="0" algn="ctr" rtl="0">
              <a:spcBef>
                <a:spcPts val="0"/>
              </a:spcBef>
              <a:spcAft>
                <a:spcPts val="0"/>
              </a:spcAft>
              <a:buNone/>
            </a:pPr>
            <a:endParaRPr sz="908">
              <a:solidFill>
                <a:srgbClr val="FFFFFF"/>
              </a:solidFill>
              <a:latin typeface="Calibri"/>
              <a:ea typeface="Calibri"/>
              <a:cs typeface="Calibri"/>
              <a:sym typeface="Calibri"/>
            </a:endParaRPr>
          </a:p>
        </p:txBody>
      </p:sp>
      <p:sp>
        <p:nvSpPr>
          <p:cNvPr id="34" name="Google Shape;34;p6"/>
          <p:cNvSpPr/>
          <p:nvPr/>
        </p:nvSpPr>
        <p:spPr>
          <a:xfrm>
            <a:off x="1303510" y="0"/>
            <a:ext cx="3306628" cy="3460750"/>
          </a:xfrm>
          <a:prstGeom prst="rect">
            <a:avLst/>
          </a:prstGeom>
          <a:solidFill>
            <a:srgbClr val="FFFFFF"/>
          </a:solidFill>
          <a:ln>
            <a:noFill/>
          </a:ln>
        </p:spPr>
        <p:txBody>
          <a:bodyPr spcFirstLastPara="1" wrap="square" lIns="46093" tIns="46093" rIns="46093" bIns="46093" anchor="ctr" anchorCtr="0">
            <a:noAutofit/>
          </a:bodyPr>
          <a:lstStyle/>
          <a:p>
            <a:pPr marL="0" lvl="0" indent="0" algn="l" rtl="0">
              <a:spcBef>
                <a:spcPts val="0"/>
              </a:spcBef>
              <a:spcAft>
                <a:spcPts val="0"/>
              </a:spcAft>
              <a:buNone/>
            </a:pPr>
            <a:endParaRPr sz="908"/>
          </a:p>
        </p:txBody>
      </p:sp>
      <p:sp>
        <p:nvSpPr>
          <p:cNvPr id="35" name="Google Shape;35;p6"/>
          <p:cNvSpPr txBox="1">
            <a:spLocks noGrp="1"/>
          </p:cNvSpPr>
          <p:nvPr>
            <p:ph type="title"/>
          </p:nvPr>
        </p:nvSpPr>
        <p:spPr>
          <a:xfrm>
            <a:off x="118202" y="387219"/>
            <a:ext cx="1031676" cy="400079"/>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dirty="0"/>
          </a:p>
        </p:txBody>
      </p:sp>
      <p:sp>
        <p:nvSpPr>
          <p:cNvPr id="36" name="Google Shape;36;p6"/>
          <p:cNvSpPr txBox="1">
            <a:spLocks noGrp="1"/>
          </p:cNvSpPr>
          <p:nvPr>
            <p:ph type="body" idx="1"/>
          </p:nvPr>
        </p:nvSpPr>
        <p:spPr>
          <a:xfrm>
            <a:off x="1558190" y="387219"/>
            <a:ext cx="2821418" cy="392385"/>
          </a:xfrm>
          <a:prstGeom prst="rect">
            <a:avLst/>
          </a:prstGeom>
        </p:spPr>
        <p:txBody>
          <a:bodyPr spcFirstLastPara="1" wrap="square" lIns="91425" tIns="91425" rIns="91425" bIns="91425" anchor="t" anchorCtr="0"/>
          <a:lstStyle>
            <a:lvl1pPr marL="230520" lvl="0" indent="-160084">
              <a:spcBef>
                <a:spcPts val="303"/>
              </a:spcBef>
              <a:spcAft>
                <a:spcPts val="0"/>
              </a:spcAft>
              <a:buSzPts val="1400"/>
              <a:buChar char="▪"/>
              <a:defRPr/>
            </a:lvl1pPr>
            <a:lvl2pPr marL="461040" lvl="1" indent="-160084">
              <a:spcBef>
                <a:spcPts val="0"/>
              </a:spcBef>
              <a:spcAft>
                <a:spcPts val="0"/>
              </a:spcAft>
              <a:buSzPts val="1400"/>
              <a:buChar char="-"/>
              <a:defRPr/>
            </a:lvl2pPr>
            <a:lvl3pPr marL="691561" lvl="2" indent="-160084">
              <a:spcBef>
                <a:spcPts val="0"/>
              </a:spcBef>
              <a:spcAft>
                <a:spcPts val="0"/>
              </a:spcAft>
              <a:buSzPts val="1400"/>
              <a:buChar char="-"/>
              <a:defRPr/>
            </a:lvl3pPr>
            <a:lvl4pPr marL="922081" lvl="3" indent="-160084">
              <a:spcBef>
                <a:spcPts val="0"/>
              </a:spcBef>
              <a:spcAft>
                <a:spcPts val="0"/>
              </a:spcAft>
              <a:buSzPts val="1400"/>
              <a:buChar char="-"/>
              <a:defRPr/>
            </a:lvl4pPr>
            <a:lvl5pPr marL="1152601" lvl="4" indent="-160084">
              <a:spcBef>
                <a:spcPts val="0"/>
              </a:spcBef>
              <a:spcAft>
                <a:spcPts val="0"/>
              </a:spcAft>
              <a:buSzPts val="1400"/>
              <a:buChar char="-"/>
              <a:defRPr/>
            </a:lvl5pPr>
            <a:lvl6pPr marL="1383121" lvl="5" indent="-160084">
              <a:spcBef>
                <a:spcPts val="0"/>
              </a:spcBef>
              <a:spcAft>
                <a:spcPts val="0"/>
              </a:spcAft>
              <a:buSzPts val="1400"/>
              <a:buChar char="-"/>
              <a:defRPr/>
            </a:lvl6pPr>
            <a:lvl7pPr marL="1613642" lvl="6" indent="-160084">
              <a:spcBef>
                <a:spcPts val="0"/>
              </a:spcBef>
              <a:spcAft>
                <a:spcPts val="0"/>
              </a:spcAft>
              <a:buSzPts val="1400"/>
              <a:buChar char="-"/>
              <a:defRPr/>
            </a:lvl7pPr>
            <a:lvl8pPr marL="1844162" lvl="7" indent="-160084">
              <a:spcBef>
                <a:spcPts val="0"/>
              </a:spcBef>
              <a:spcAft>
                <a:spcPts val="0"/>
              </a:spcAft>
              <a:buSzPts val="1400"/>
              <a:buChar char="-"/>
              <a:defRPr/>
            </a:lvl8pPr>
            <a:lvl9pPr marL="2074682" lvl="8" indent="-160084">
              <a:spcBef>
                <a:spcPts val="0"/>
              </a:spcBef>
              <a:spcAft>
                <a:spcPts val="0"/>
              </a:spcAft>
              <a:buSzPts val="1400"/>
              <a:buChar char="-"/>
              <a:defRPr/>
            </a:lvl9pPr>
          </a:lstStyle>
          <a:p>
            <a:endParaRPr dirty="0"/>
          </a:p>
        </p:txBody>
      </p:sp>
      <p:sp>
        <p:nvSpPr>
          <p:cNvPr id="37" name="Google Shape;37;p6"/>
          <p:cNvSpPr txBox="1">
            <a:spLocks noGrp="1"/>
          </p:cNvSpPr>
          <p:nvPr>
            <p:ph type="sldNum" idx="12"/>
          </p:nvPr>
        </p:nvSpPr>
        <p:spPr>
          <a:xfrm>
            <a:off x="4314045" y="3195887"/>
            <a:ext cx="276636" cy="26483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737835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85"/>
        <p:cNvGrpSpPr/>
        <p:nvPr/>
      </p:nvGrpSpPr>
      <p:grpSpPr>
        <a:xfrm>
          <a:off x="0" y="0"/>
          <a:ext cx="0" cy="0"/>
          <a:chOff x="0" y="0"/>
          <a:chExt cx="0" cy="0"/>
        </a:xfrm>
      </p:grpSpPr>
      <p:sp>
        <p:nvSpPr>
          <p:cNvPr id="86" name="Google Shape;86;p14"/>
          <p:cNvSpPr txBox="1">
            <a:spLocks noGrp="1"/>
          </p:cNvSpPr>
          <p:nvPr>
            <p:ph type="sldNum" idx="12"/>
          </p:nvPr>
        </p:nvSpPr>
        <p:spPr>
          <a:xfrm>
            <a:off x="4314045" y="3195887"/>
            <a:ext cx="276636" cy="26483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600086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9" cstate="print"/>
          <a:stretch>
            <a:fillRect/>
          </a:stretch>
        </p:blipFill>
        <p:spPr>
          <a:xfrm>
            <a:off x="0" y="0"/>
            <a:ext cx="4608004" cy="449999"/>
          </a:xfrm>
          <a:prstGeom prst="rect">
            <a:avLst/>
          </a:prstGeom>
        </p:spPr>
      </p:pic>
      <p:sp>
        <p:nvSpPr>
          <p:cNvPr id="2" name="Holder 2"/>
          <p:cNvSpPr>
            <a:spLocks noGrp="1"/>
          </p:cNvSpPr>
          <p:nvPr>
            <p:ph type="title"/>
          </p:nvPr>
        </p:nvSpPr>
        <p:spPr>
          <a:xfrm>
            <a:off x="1754149" y="211465"/>
            <a:ext cx="1101801" cy="244475"/>
          </a:xfrm>
          <a:prstGeom prst="rect">
            <a:avLst/>
          </a:prstGeom>
        </p:spPr>
        <p:txBody>
          <a:bodyPr wrap="square" lIns="0" tIns="0" rIns="0" bIns="0">
            <a:spAutoFit/>
          </a:bodyPr>
          <a:lstStyle>
            <a:lvl1pPr>
              <a:defRPr sz="1400" b="0" i="1">
                <a:solidFill>
                  <a:srgbClr val="009900"/>
                </a:solidFill>
                <a:latin typeface="Calibri"/>
                <a:cs typeface="Calibri"/>
              </a:defRPr>
            </a:lvl1pPr>
          </a:lstStyle>
          <a:p>
            <a:endParaRPr/>
          </a:p>
        </p:txBody>
      </p:sp>
      <p:sp>
        <p:nvSpPr>
          <p:cNvPr id="3" name="Holder 3"/>
          <p:cNvSpPr>
            <a:spLocks noGrp="1"/>
          </p:cNvSpPr>
          <p:nvPr>
            <p:ph type="body" idx="1"/>
          </p:nvPr>
        </p:nvSpPr>
        <p:spPr>
          <a:xfrm>
            <a:off x="367931" y="856397"/>
            <a:ext cx="3874236" cy="1892300"/>
          </a:xfrm>
          <a:prstGeom prst="rect">
            <a:avLst/>
          </a:prstGeom>
        </p:spPr>
        <p:txBody>
          <a:bodyPr wrap="square" lIns="0" tIns="0" rIns="0" bIns="0">
            <a:spAutoFit/>
          </a:bodyPr>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0" y="3346060"/>
            <a:ext cx="2095500" cy="107722"/>
          </a:xfrm>
          <a:prstGeom prst="rect">
            <a:avLst/>
          </a:prstGeom>
        </p:spPr>
        <p:txBody>
          <a:bodyPr wrap="square" lIns="0" tIns="0" rIns="0" bIns="0">
            <a:spAutoFit/>
          </a:bodyPr>
          <a:lstStyle>
            <a:lvl1pPr algn="ctr">
              <a:defRPr sz="700">
                <a:solidFill>
                  <a:schemeClr val="tx1">
                    <a:tint val="75000"/>
                  </a:schemeClr>
                </a:solidFill>
              </a:defRPr>
            </a:lvl1pPr>
          </a:lstStyle>
          <a:p>
            <a:r>
              <a:rPr lang="en-US"/>
              <a:t>Dr. Malak Abdullah</a:t>
            </a:r>
            <a:endParaRPr lang="en-US" dirty="0"/>
          </a:p>
        </p:txBody>
      </p:sp>
      <p:sp>
        <p:nvSpPr>
          <p:cNvPr id="6" name="Holder 6"/>
          <p:cNvSpPr>
            <a:spLocks noGrp="1"/>
          </p:cNvSpPr>
          <p:nvPr>
            <p:ph type="sldNum" sz="quarter" idx="7"/>
          </p:nvPr>
        </p:nvSpPr>
        <p:spPr>
          <a:xfrm>
            <a:off x="4214228" y="3342078"/>
            <a:ext cx="351789" cy="101600"/>
          </a:xfrm>
          <a:prstGeom prst="rect">
            <a:avLst/>
          </a:prstGeom>
        </p:spPr>
        <p:txBody>
          <a:bodyPr wrap="square" lIns="0" tIns="0" rIns="0" bIns="0">
            <a:spAutoFit/>
          </a:bodyPr>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sldNum="0"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83E1-3189-FC28-3D43-C9253B4F7EE5}"/>
              </a:ext>
            </a:extLst>
          </p:cNvPr>
          <p:cNvSpPr>
            <a:spLocks noGrp="1"/>
          </p:cNvSpPr>
          <p:nvPr>
            <p:ph type="ctrTitle"/>
          </p:nvPr>
        </p:nvSpPr>
        <p:spPr>
          <a:xfrm>
            <a:off x="345757" y="1072832"/>
            <a:ext cx="3918585" cy="830997"/>
          </a:xfrm>
        </p:spPr>
        <p:txBody>
          <a:bodyPr/>
          <a:lstStyle/>
          <a:p>
            <a:pPr algn="ctr" rtl="1"/>
            <a:r>
              <a:rPr lang="en-US" sz="1800" b="1" dirty="0"/>
              <a:t>Machine Learning</a:t>
            </a:r>
            <a:br>
              <a:rPr lang="en-US" sz="1800" b="1" dirty="0"/>
            </a:br>
            <a:br>
              <a:rPr lang="en-US" sz="1800" b="1" dirty="0"/>
            </a:br>
            <a:r>
              <a:rPr lang="en-US" sz="1800" b="1" dirty="0"/>
              <a:t>03- Model Predictions</a:t>
            </a:r>
            <a:endParaRPr lang="en-JO" sz="1800" b="1" dirty="0"/>
          </a:p>
        </p:txBody>
      </p:sp>
      <p:sp>
        <p:nvSpPr>
          <p:cNvPr id="3" name="Subtitle 2">
            <a:extLst>
              <a:ext uri="{FF2B5EF4-FFF2-40B4-BE49-F238E27FC236}">
                <a16:creationId xmlns:a16="http://schemas.microsoft.com/office/drawing/2014/main" id="{C0DC9349-7CA4-CF89-6833-B5AD9FAED9B6}"/>
              </a:ext>
            </a:extLst>
          </p:cNvPr>
          <p:cNvSpPr>
            <a:spLocks noGrp="1"/>
          </p:cNvSpPr>
          <p:nvPr>
            <p:ph type="subTitle" idx="4"/>
          </p:nvPr>
        </p:nvSpPr>
        <p:spPr>
          <a:xfrm>
            <a:off x="628650" y="2263775"/>
            <a:ext cx="3227070" cy="507831"/>
          </a:xfrm>
        </p:spPr>
        <p:txBody>
          <a:bodyPr/>
          <a:lstStyle/>
          <a:p>
            <a:pPr algn="ctr"/>
            <a:r>
              <a:rPr lang="en-US" dirty="0"/>
              <a:t>Dr. Malak Abdullah</a:t>
            </a:r>
          </a:p>
          <a:p>
            <a:pPr algn="ctr"/>
            <a:r>
              <a:rPr lang="en-US" dirty="0"/>
              <a:t>Computer Science Department</a:t>
            </a:r>
          </a:p>
          <a:p>
            <a:pPr algn="ctr"/>
            <a:r>
              <a:rPr lang="en-US" dirty="0"/>
              <a:t>Jordan University of Science and Technology</a:t>
            </a:r>
          </a:p>
        </p:txBody>
      </p:sp>
    </p:spTree>
    <p:extLst>
      <p:ext uri="{BB962C8B-B14F-4D97-AF65-F5344CB8AC3E}">
        <p14:creationId xmlns:p14="http://schemas.microsoft.com/office/powerpoint/2010/main" val="2595582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0683" y="211465"/>
            <a:ext cx="1906905" cy="244475"/>
          </a:xfrm>
          <a:prstGeom prst="rect">
            <a:avLst/>
          </a:prstGeom>
        </p:spPr>
        <p:txBody>
          <a:bodyPr vert="horz" wrap="square" lIns="0" tIns="17145" rIns="0" bIns="0" rtlCol="0">
            <a:spAutoFit/>
          </a:bodyPr>
          <a:lstStyle/>
          <a:p>
            <a:pPr marL="12700">
              <a:lnSpc>
                <a:spcPct val="100000"/>
              </a:lnSpc>
              <a:spcBef>
                <a:spcPts val="135"/>
              </a:spcBef>
            </a:pPr>
            <a:r>
              <a:rPr spc="85" dirty="0"/>
              <a:t>What</a:t>
            </a:r>
            <a:r>
              <a:rPr spc="150" dirty="0"/>
              <a:t> </a:t>
            </a:r>
            <a:r>
              <a:rPr spc="35" dirty="0"/>
              <a:t>is</a:t>
            </a:r>
            <a:r>
              <a:rPr spc="155" dirty="0"/>
              <a:t> </a:t>
            </a:r>
            <a:r>
              <a:rPr i="1" spc="260" dirty="0">
                <a:latin typeface="Calibri"/>
                <a:cs typeface="Calibri"/>
              </a:rPr>
              <a:t>f</a:t>
            </a:r>
            <a:r>
              <a:rPr i="1" spc="-165" dirty="0">
                <a:latin typeface="Calibri"/>
                <a:cs typeface="Calibri"/>
              </a:rPr>
              <a:t> </a:t>
            </a:r>
            <a:r>
              <a:rPr spc="120" dirty="0"/>
              <a:t>(</a:t>
            </a:r>
            <a:r>
              <a:rPr i="1" spc="545" dirty="0">
                <a:latin typeface="Calibri"/>
                <a:cs typeface="Calibri"/>
              </a:rPr>
              <a:t>X</a:t>
            </a:r>
            <a:r>
              <a:rPr spc="120" dirty="0"/>
              <a:t>)</a:t>
            </a:r>
            <a:r>
              <a:rPr spc="150" dirty="0"/>
              <a:t> </a:t>
            </a:r>
            <a:r>
              <a:rPr dirty="0"/>
              <a:t>g</a:t>
            </a:r>
            <a:r>
              <a:rPr spc="35" dirty="0"/>
              <a:t>o</a:t>
            </a:r>
            <a:r>
              <a:rPr dirty="0"/>
              <a:t>o</a:t>
            </a:r>
            <a:r>
              <a:rPr spc="40" dirty="0"/>
              <a:t>d</a:t>
            </a:r>
            <a:r>
              <a:rPr spc="150" dirty="0"/>
              <a:t> </a:t>
            </a:r>
            <a:r>
              <a:rPr spc="5" dirty="0"/>
              <a:t>for?</a:t>
            </a:r>
          </a:p>
        </p:txBody>
      </p:sp>
      <p:sp>
        <p:nvSpPr>
          <p:cNvPr id="4" name="object 4"/>
          <p:cNvSpPr txBox="1"/>
          <p:nvPr/>
        </p:nvSpPr>
        <p:spPr>
          <a:xfrm>
            <a:off x="4260608" y="3342078"/>
            <a:ext cx="306070" cy="101600"/>
          </a:xfrm>
          <a:prstGeom prst="rect">
            <a:avLst/>
          </a:prstGeom>
        </p:spPr>
        <p:txBody>
          <a:bodyPr vert="horz" wrap="square" lIns="0" tIns="0" rIns="0" bIns="0" rtlCol="0">
            <a:spAutoFit/>
          </a:bodyPr>
          <a:lstStyle/>
          <a:p>
            <a:pPr marL="38100">
              <a:lnSpc>
                <a:spcPts val="670"/>
              </a:lnSpc>
            </a:pPr>
            <a:fld id="{81D60167-4931-47E6-BA6A-407CBD079E47}" type="slidenum">
              <a:rPr sz="600" dirty="0">
                <a:solidFill>
                  <a:srgbClr val="7F7F7F"/>
                </a:solidFill>
                <a:latin typeface="Lucida Console"/>
                <a:cs typeface="Lucida Console"/>
              </a:rPr>
              <a:t>10</a:t>
            </a:fld>
            <a:r>
              <a:rPr sz="600" spc="-240" dirty="0">
                <a:solidFill>
                  <a:srgbClr val="7F7F7F"/>
                </a:solidFill>
                <a:latin typeface="Lucida Console"/>
                <a:cs typeface="Lucida Console"/>
              </a:rPr>
              <a:t> </a:t>
            </a:r>
            <a:r>
              <a:rPr sz="600" dirty="0">
                <a:solidFill>
                  <a:srgbClr val="7F7F7F"/>
                </a:solidFill>
                <a:latin typeface="Lucida Console"/>
                <a:cs typeface="Lucida Console"/>
              </a:rPr>
              <a:t>/</a:t>
            </a:r>
            <a:r>
              <a:rPr sz="600" spc="-240" dirty="0">
                <a:solidFill>
                  <a:srgbClr val="7F7F7F"/>
                </a:solidFill>
                <a:latin typeface="Lucida Console"/>
                <a:cs typeface="Lucida Console"/>
              </a:rPr>
              <a:t> </a:t>
            </a:r>
            <a:r>
              <a:rPr sz="600" dirty="0">
                <a:solidFill>
                  <a:srgbClr val="7F7F7F"/>
                </a:solidFill>
                <a:latin typeface="Lucida Console"/>
                <a:cs typeface="Lucida Console"/>
              </a:rPr>
              <a:t>30</a:t>
            </a:r>
            <a:endParaRPr sz="600">
              <a:latin typeface="Lucida Console"/>
              <a:cs typeface="Lucida Console"/>
            </a:endParaRPr>
          </a:p>
        </p:txBody>
      </p:sp>
      <p:sp>
        <p:nvSpPr>
          <p:cNvPr id="3" name="object 3"/>
          <p:cNvSpPr txBox="1"/>
          <p:nvPr/>
        </p:nvSpPr>
        <p:spPr>
          <a:xfrm>
            <a:off x="229610" y="475303"/>
            <a:ext cx="4267200" cy="1461682"/>
          </a:xfrm>
          <a:prstGeom prst="rect">
            <a:avLst/>
          </a:prstGeom>
        </p:spPr>
        <p:txBody>
          <a:bodyPr vert="horz" wrap="square" lIns="0" tIns="11430" rIns="0" bIns="0" rtlCol="0">
            <a:spAutoFit/>
          </a:bodyPr>
          <a:lstStyle/>
          <a:p>
            <a:pPr marL="195580" indent="-132715">
              <a:lnSpc>
                <a:spcPct val="100000"/>
              </a:lnSpc>
              <a:spcBef>
                <a:spcPts val="90"/>
              </a:spcBef>
              <a:buClr>
                <a:srgbClr val="3333B2"/>
              </a:buClr>
              <a:buSzPct val="90909"/>
              <a:buFont typeface="Lucida Sans Unicode"/>
              <a:buChar char="•"/>
              <a:tabLst>
                <a:tab pos="196215" algn="l"/>
              </a:tabLst>
            </a:pPr>
            <a:r>
              <a:rPr sz="1100" spc="65" dirty="0">
                <a:latin typeface="Calibri"/>
                <a:cs typeface="Calibri"/>
              </a:rPr>
              <a:t>With</a:t>
            </a:r>
            <a:r>
              <a:rPr sz="1100" spc="110" dirty="0">
                <a:latin typeface="Calibri"/>
                <a:cs typeface="Calibri"/>
              </a:rPr>
              <a:t> </a:t>
            </a:r>
            <a:r>
              <a:rPr sz="1100" spc="15" dirty="0">
                <a:latin typeface="Calibri"/>
                <a:cs typeface="Calibri"/>
              </a:rPr>
              <a:t>a</a:t>
            </a:r>
            <a:r>
              <a:rPr sz="1100" spc="114" dirty="0">
                <a:latin typeface="Calibri"/>
                <a:cs typeface="Calibri"/>
              </a:rPr>
              <a:t> </a:t>
            </a:r>
            <a:r>
              <a:rPr sz="1100" spc="10" dirty="0">
                <a:latin typeface="Calibri"/>
                <a:cs typeface="Calibri"/>
              </a:rPr>
              <a:t>good</a:t>
            </a:r>
            <a:r>
              <a:rPr sz="1100" spc="114" dirty="0">
                <a:latin typeface="Calibri"/>
                <a:cs typeface="Calibri"/>
              </a:rPr>
              <a:t> </a:t>
            </a:r>
            <a:r>
              <a:rPr sz="1100" i="1" spc="195" dirty="0">
                <a:latin typeface="Calibri"/>
                <a:cs typeface="Calibri"/>
              </a:rPr>
              <a:t>f</a:t>
            </a:r>
            <a:r>
              <a:rPr lang="en-JO" sz="1100" i="1" spc="195" dirty="0">
                <a:latin typeface="Calibri"/>
                <a:cs typeface="Calibri"/>
              </a:rPr>
              <a:t>,</a:t>
            </a:r>
            <a:r>
              <a:rPr sz="1100" i="1" spc="225" dirty="0">
                <a:latin typeface="Calibri"/>
                <a:cs typeface="Calibri"/>
              </a:rPr>
              <a:t> </a:t>
            </a:r>
            <a:r>
              <a:rPr sz="1100" spc="-50" dirty="0">
                <a:latin typeface="Calibri"/>
                <a:cs typeface="Calibri"/>
              </a:rPr>
              <a:t>we</a:t>
            </a:r>
            <a:r>
              <a:rPr sz="1100" spc="114" dirty="0">
                <a:latin typeface="Calibri"/>
                <a:cs typeface="Calibri"/>
              </a:rPr>
              <a:t> </a:t>
            </a:r>
            <a:r>
              <a:rPr sz="1100" spc="20" dirty="0">
                <a:latin typeface="Calibri"/>
                <a:cs typeface="Calibri"/>
              </a:rPr>
              <a:t>can</a:t>
            </a:r>
            <a:r>
              <a:rPr sz="1100" spc="114" dirty="0">
                <a:latin typeface="Calibri"/>
                <a:cs typeface="Calibri"/>
              </a:rPr>
              <a:t> </a:t>
            </a:r>
            <a:r>
              <a:rPr sz="1100" spc="5" dirty="0">
                <a:latin typeface="Calibri"/>
                <a:cs typeface="Calibri"/>
              </a:rPr>
              <a:t>make</a:t>
            </a:r>
            <a:r>
              <a:rPr sz="1100" spc="114" dirty="0">
                <a:latin typeface="Calibri"/>
                <a:cs typeface="Calibri"/>
              </a:rPr>
              <a:t> </a:t>
            </a:r>
            <a:r>
              <a:rPr sz="1100" spc="15" dirty="0">
                <a:latin typeface="Calibri"/>
                <a:cs typeface="Calibri"/>
              </a:rPr>
              <a:t>predictions</a:t>
            </a:r>
            <a:r>
              <a:rPr sz="1100" spc="110" dirty="0">
                <a:latin typeface="Calibri"/>
                <a:cs typeface="Calibri"/>
              </a:rPr>
              <a:t> </a:t>
            </a:r>
            <a:r>
              <a:rPr sz="1100" spc="-20" dirty="0">
                <a:latin typeface="Calibri"/>
                <a:cs typeface="Calibri"/>
              </a:rPr>
              <a:t>of</a:t>
            </a:r>
            <a:r>
              <a:rPr sz="1100" spc="110" dirty="0">
                <a:latin typeface="Calibri"/>
                <a:cs typeface="Calibri"/>
              </a:rPr>
              <a:t> </a:t>
            </a:r>
            <a:r>
              <a:rPr sz="1100" i="1" spc="95" dirty="0">
                <a:latin typeface="Calibri"/>
                <a:cs typeface="Calibri"/>
              </a:rPr>
              <a:t>Y</a:t>
            </a:r>
            <a:r>
              <a:rPr sz="1100" i="1" spc="355" dirty="0">
                <a:latin typeface="Calibri"/>
                <a:cs typeface="Calibri"/>
              </a:rPr>
              <a:t> </a:t>
            </a:r>
            <a:r>
              <a:rPr sz="1100" spc="35" dirty="0">
                <a:latin typeface="Calibri"/>
                <a:cs typeface="Calibri"/>
              </a:rPr>
              <a:t>at</a:t>
            </a:r>
            <a:r>
              <a:rPr sz="1100" spc="105" dirty="0">
                <a:latin typeface="Calibri"/>
                <a:cs typeface="Calibri"/>
              </a:rPr>
              <a:t> </a:t>
            </a:r>
            <a:r>
              <a:rPr sz="1100" spc="-15" dirty="0">
                <a:latin typeface="Calibri"/>
                <a:cs typeface="Calibri"/>
              </a:rPr>
              <a:t>new</a:t>
            </a:r>
            <a:r>
              <a:rPr sz="1100" spc="114" dirty="0">
                <a:latin typeface="Calibri"/>
                <a:cs typeface="Calibri"/>
              </a:rPr>
              <a:t> </a:t>
            </a:r>
            <a:r>
              <a:rPr sz="1100" spc="20" dirty="0">
                <a:latin typeface="Calibri"/>
                <a:cs typeface="Calibri"/>
              </a:rPr>
              <a:t>points</a:t>
            </a:r>
            <a:endParaRPr sz="1100" dirty="0">
              <a:latin typeface="Calibri"/>
              <a:cs typeface="Calibri"/>
            </a:endParaRPr>
          </a:p>
          <a:p>
            <a:pPr marL="195580">
              <a:lnSpc>
                <a:spcPct val="100000"/>
              </a:lnSpc>
              <a:spcBef>
                <a:spcPts val="35"/>
              </a:spcBef>
            </a:pPr>
            <a:r>
              <a:rPr sz="1100" i="1" spc="330" dirty="0">
                <a:latin typeface="Calibri"/>
                <a:cs typeface="Calibri"/>
              </a:rPr>
              <a:t>X</a:t>
            </a:r>
            <a:r>
              <a:rPr sz="1100" i="1" spc="105" dirty="0">
                <a:latin typeface="Calibri"/>
                <a:cs typeface="Calibri"/>
              </a:rPr>
              <a:t> </a:t>
            </a:r>
            <a:r>
              <a:rPr sz="1100" spc="295" dirty="0">
                <a:latin typeface="Calibri"/>
                <a:cs typeface="Calibri"/>
              </a:rPr>
              <a:t>=</a:t>
            </a:r>
            <a:r>
              <a:rPr sz="1100" spc="25" dirty="0">
                <a:latin typeface="Calibri"/>
                <a:cs typeface="Calibri"/>
              </a:rPr>
              <a:t> </a:t>
            </a:r>
            <a:r>
              <a:rPr sz="1100" i="1" spc="85" dirty="0">
                <a:latin typeface="Calibri"/>
                <a:cs typeface="Calibri"/>
              </a:rPr>
              <a:t>x</a:t>
            </a:r>
            <a:r>
              <a:rPr sz="1100" spc="85" dirty="0">
                <a:latin typeface="Calibri"/>
                <a:cs typeface="Calibri"/>
              </a:rPr>
              <a:t>.</a:t>
            </a:r>
            <a:endParaRPr sz="1100" dirty="0">
              <a:latin typeface="Calibri"/>
              <a:cs typeface="Calibri"/>
            </a:endParaRPr>
          </a:p>
          <a:p>
            <a:pPr marL="195580" indent="-132715">
              <a:lnSpc>
                <a:spcPct val="100000"/>
              </a:lnSpc>
              <a:spcBef>
                <a:spcPts val="334"/>
              </a:spcBef>
              <a:buClr>
                <a:srgbClr val="3333B2"/>
              </a:buClr>
              <a:buSzPct val="90909"/>
              <a:buFont typeface="Lucida Sans Unicode"/>
              <a:buChar char="•"/>
              <a:tabLst>
                <a:tab pos="196215" algn="l"/>
              </a:tabLst>
            </a:pPr>
            <a:r>
              <a:rPr sz="1100" spc="-10" dirty="0">
                <a:latin typeface="Calibri"/>
                <a:cs typeface="Calibri"/>
              </a:rPr>
              <a:t>We</a:t>
            </a:r>
            <a:r>
              <a:rPr sz="1100" spc="114" dirty="0">
                <a:latin typeface="Calibri"/>
                <a:cs typeface="Calibri"/>
              </a:rPr>
              <a:t> </a:t>
            </a:r>
            <a:r>
              <a:rPr sz="1100" spc="20" dirty="0">
                <a:latin typeface="Calibri"/>
                <a:cs typeface="Calibri"/>
              </a:rPr>
              <a:t>can</a:t>
            </a:r>
            <a:r>
              <a:rPr sz="1100" spc="120" dirty="0">
                <a:latin typeface="Calibri"/>
                <a:cs typeface="Calibri"/>
              </a:rPr>
              <a:t> </a:t>
            </a:r>
            <a:r>
              <a:rPr sz="1100" spc="15" dirty="0">
                <a:latin typeface="Calibri"/>
                <a:cs typeface="Calibri"/>
              </a:rPr>
              <a:t>understand</a:t>
            </a:r>
            <a:r>
              <a:rPr sz="1100" spc="120" dirty="0">
                <a:latin typeface="Calibri"/>
                <a:cs typeface="Calibri"/>
              </a:rPr>
              <a:t> </a:t>
            </a:r>
            <a:r>
              <a:rPr sz="1100" spc="15" dirty="0">
                <a:latin typeface="Calibri"/>
                <a:cs typeface="Calibri"/>
              </a:rPr>
              <a:t>which</a:t>
            </a:r>
            <a:r>
              <a:rPr sz="1100" spc="114" dirty="0">
                <a:latin typeface="Calibri"/>
                <a:cs typeface="Calibri"/>
              </a:rPr>
              <a:t> </a:t>
            </a:r>
            <a:r>
              <a:rPr sz="1100" dirty="0">
                <a:latin typeface="Calibri"/>
                <a:cs typeface="Calibri"/>
              </a:rPr>
              <a:t>components</a:t>
            </a:r>
            <a:r>
              <a:rPr sz="1100" spc="120" dirty="0">
                <a:latin typeface="Calibri"/>
                <a:cs typeface="Calibri"/>
              </a:rPr>
              <a:t> </a:t>
            </a:r>
            <a:r>
              <a:rPr sz="1100" spc="-20" dirty="0">
                <a:latin typeface="Calibri"/>
                <a:cs typeface="Calibri"/>
              </a:rPr>
              <a:t>of</a:t>
            </a:r>
            <a:endParaRPr sz="1100" dirty="0">
              <a:latin typeface="Calibri"/>
              <a:cs typeface="Calibri"/>
            </a:endParaRPr>
          </a:p>
          <a:p>
            <a:pPr marL="195580" marR="173990">
              <a:lnSpc>
                <a:spcPct val="102600"/>
              </a:lnSpc>
            </a:pPr>
            <a:r>
              <a:rPr sz="1100" i="1" spc="330" dirty="0">
                <a:latin typeface="Calibri"/>
                <a:cs typeface="Calibri"/>
              </a:rPr>
              <a:t>X </a:t>
            </a:r>
            <a:r>
              <a:rPr sz="1100" i="1" spc="-110" dirty="0">
                <a:latin typeface="Calibri"/>
                <a:cs typeface="Calibri"/>
              </a:rPr>
              <a:t> </a:t>
            </a:r>
            <a:r>
              <a:rPr sz="1100" spc="295" dirty="0">
                <a:latin typeface="Calibri"/>
                <a:cs typeface="Calibri"/>
              </a:rPr>
              <a:t>=</a:t>
            </a:r>
            <a:r>
              <a:rPr sz="1100" spc="55" dirty="0">
                <a:latin typeface="Calibri"/>
                <a:cs typeface="Calibri"/>
              </a:rPr>
              <a:t> </a:t>
            </a:r>
            <a:r>
              <a:rPr sz="1100" spc="85" dirty="0">
                <a:latin typeface="Calibri"/>
                <a:cs typeface="Calibri"/>
              </a:rPr>
              <a:t>(</a:t>
            </a:r>
            <a:r>
              <a:rPr sz="1100" i="1" spc="330" dirty="0">
                <a:latin typeface="Calibri"/>
                <a:cs typeface="Calibri"/>
              </a:rPr>
              <a:t>X</a:t>
            </a:r>
            <a:r>
              <a:rPr sz="1200" spc="75" baseline="-10416" dirty="0">
                <a:latin typeface="Trebuchet MS"/>
                <a:cs typeface="Trebuchet MS"/>
              </a:rPr>
              <a:t>1</a:t>
            </a:r>
            <a:r>
              <a:rPr sz="1100" i="1" spc="25" dirty="0">
                <a:latin typeface="Calibri"/>
                <a:cs typeface="Calibri"/>
              </a:rPr>
              <a:t>,</a:t>
            </a:r>
            <a:r>
              <a:rPr sz="1100" i="1" spc="-70" dirty="0">
                <a:latin typeface="Calibri"/>
                <a:cs typeface="Calibri"/>
              </a:rPr>
              <a:t> </a:t>
            </a:r>
            <a:r>
              <a:rPr sz="1100" i="1" spc="330" dirty="0">
                <a:latin typeface="Calibri"/>
                <a:cs typeface="Calibri"/>
              </a:rPr>
              <a:t>X</a:t>
            </a:r>
            <a:r>
              <a:rPr sz="1200" spc="75" baseline="-10416" dirty="0">
                <a:latin typeface="Trebuchet MS"/>
                <a:cs typeface="Trebuchet MS"/>
              </a:rPr>
              <a:t>2</a:t>
            </a:r>
            <a:r>
              <a:rPr sz="1100" i="1" spc="25" dirty="0">
                <a:latin typeface="Calibri"/>
                <a:cs typeface="Calibri"/>
              </a:rPr>
              <a:t>,</a:t>
            </a:r>
            <a:r>
              <a:rPr sz="1100" i="1" spc="-70" dirty="0">
                <a:latin typeface="Calibri"/>
                <a:cs typeface="Calibri"/>
              </a:rPr>
              <a:t> </a:t>
            </a:r>
            <a:r>
              <a:rPr sz="1100" i="1" spc="20" dirty="0">
                <a:latin typeface="Calibri"/>
                <a:cs typeface="Calibri"/>
              </a:rPr>
              <a:t>.</a:t>
            </a:r>
            <a:r>
              <a:rPr sz="1100" i="1" spc="-70" dirty="0">
                <a:latin typeface="Calibri"/>
                <a:cs typeface="Calibri"/>
              </a:rPr>
              <a:t> </a:t>
            </a:r>
            <a:r>
              <a:rPr sz="1100" i="1" spc="20" dirty="0">
                <a:latin typeface="Calibri"/>
                <a:cs typeface="Calibri"/>
              </a:rPr>
              <a:t>.</a:t>
            </a:r>
            <a:r>
              <a:rPr sz="1100" i="1" spc="-70" dirty="0">
                <a:latin typeface="Calibri"/>
                <a:cs typeface="Calibri"/>
              </a:rPr>
              <a:t> </a:t>
            </a:r>
            <a:r>
              <a:rPr sz="1100" i="1" spc="20" dirty="0">
                <a:latin typeface="Calibri"/>
                <a:cs typeface="Calibri"/>
              </a:rPr>
              <a:t>.</a:t>
            </a:r>
            <a:r>
              <a:rPr sz="1100" i="1" spc="-70" dirty="0">
                <a:latin typeface="Calibri"/>
                <a:cs typeface="Calibri"/>
              </a:rPr>
              <a:t> </a:t>
            </a:r>
            <a:r>
              <a:rPr sz="1100" i="1" spc="25" dirty="0">
                <a:latin typeface="Calibri"/>
                <a:cs typeface="Calibri"/>
              </a:rPr>
              <a:t>,</a:t>
            </a:r>
            <a:r>
              <a:rPr sz="1100" i="1" spc="-70" dirty="0">
                <a:latin typeface="Calibri"/>
                <a:cs typeface="Calibri"/>
              </a:rPr>
              <a:t> </a:t>
            </a:r>
            <a:r>
              <a:rPr sz="1100" i="1" spc="330" dirty="0">
                <a:latin typeface="Calibri"/>
                <a:cs typeface="Calibri"/>
              </a:rPr>
              <a:t>X</a:t>
            </a:r>
            <a:r>
              <a:rPr sz="1200" i="1" spc="89" baseline="-10416" dirty="0">
                <a:latin typeface="Calibri"/>
                <a:cs typeface="Calibri"/>
              </a:rPr>
              <a:t>p</a:t>
            </a:r>
            <a:r>
              <a:rPr sz="1100" spc="85" dirty="0">
                <a:latin typeface="Calibri"/>
                <a:cs typeface="Calibri"/>
              </a:rPr>
              <a:t>)</a:t>
            </a:r>
            <a:r>
              <a:rPr sz="1100" spc="114" dirty="0">
                <a:latin typeface="Calibri"/>
                <a:cs typeface="Calibri"/>
              </a:rPr>
              <a:t> </a:t>
            </a:r>
            <a:r>
              <a:rPr sz="1100" spc="-5" dirty="0">
                <a:latin typeface="Calibri"/>
                <a:cs typeface="Calibri"/>
              </a:rPr>
              <a:t>are</a:t>
            </a:r>
            <a:r>
              <a:rPr sz="1100" spc="114" dirty="0">
                <a:latin typeface="Calibri"/>
                <a:cs typeface="Calibri"/>
              </a:rPr>
              <a:t> </a:t>
            </a:r>
            <a:r>
              <a:rPr sz="1100" spc="35" dirty="0">
                <a:latin typeface="Calibri"/>
                <a:cs typeface="Calibri"/>
              </a:rPr>
              <a:t>im</a:t>
            </a:r>
            <a:r>
              <a:rPr sz="1100" spc="65" dirty="0">
                <a:latin typeface="Calibri"/>
                <a:cs typeface="Calibri"/>
              </a:rPr>
              <a:t>p</a:t>
            </a:r>
            <a:r>
              <a:rPr sz="1100" spc="20" dirty="0">
                <a:latin typeface="Calibri"/>
                <a:cs typeface="Calibri"/>
              </a:rPr>
              <a:t>orta</a:t>
            </a:r>
            <a:r>
              <a:rPr sz="1100" spc="-5" dirty="0">
                <a:latin typeface="Calibri"/>
                <a:cs typeface="Calibri"/>
              </a:rPr>
              <a:t>n</a:t>
            </a:r>
            <a:r>
              <a:rPr sz="1100" spc="50" dirty="0">
                <a:latin typeface="Calibri"/>
                <a:cs typeface="Calibri"/>
              </a:rPr>
              <a:t>t</a:t>
            </a:r>
            <a:r>
              <a:rPr sz="1100" spc="114" dirty="0">
                <a:latin typeface="Calibri"/>
                <a:cs typeface="Calibri"/>
              </a:rPr>
              <a:t> </a:t>
            </a:r>
            <a:r>
              <a:rPr sz="1100" spc="35" dirty="0">
                <a:latin typeface="Calibri"/>
                <a:cs typeface="Calibri"/>
              </a:rPr>
              <a:t>in</a:t>
            </a:r>
            <a:r>
              <a:rPr sz="1100" spc="114" dirty="0">
                <a:latin typeface="Calibri"/>
                <a:cs typeface="Calibri"/>
              </a:rPr>
              <a:t> </a:t>
            </a:r>
            <a:r>
              <a:rPr sz="1100" spc="30" dirty="0">
                <a:latin typeface="Calibri"/>
                <a:cs typeface="Calibri"/>
              </a:rPr>
              <a:t>explaining</a:t>
            </a:r>
            <a:r>
              <a:rPr sz="1100" spc="114" dirty="0">
                <a:latin typeface="Calibri"/>
                <a:cs typeface="Calibri"/>
              </a:rPr>
              <a:t> </a:t>
            </a:r>
            <a:r>
              <a:rPr sz="1100" i="1" spc="95" dirty="0">
                <a:latin typeface="Calibri"/>
                <a:cs typeface="Calibri"/>
              </a:rPr>
              <a:t>Y</a:t>
            </a:r>
            <a:r>
              <a:rPr sz="1100" spc="25" dirty="0">
                <a:latin typeface="Calibri"/>
                <a:cs typeface="Calibri"/>
              </a:rPr>
              <a:t>,</a:t>
            </a:r>
            <a:r>
              <a:rPr sz="1100" spc="114" dirty="0">
                <a:latin typeface="Calibri"/>
                <a:cs typeface="Calibri"/>
              </a:rPr>
              <a:t> </a:t>
            </a:r>
            <a:r>
              <a:rPr sz="1100" spc="15" dirty="0">
                <a:latin typeface="Calibri"/>
                <a:cs typeface="Calibri"/>
              </a:rPr>
              <a:t>and which </a:t>
            </a:r>
            <a:r>
              <a:rPr sz="1100" spc="-5" dirty="0">
                <a:latin typeface="Calibri"/>
                <a:cs typeface="Calibri"/>
              </a:rPr>
              <a:t>are</a:t>
            </a:r>
            <a:r>
              <a:rPr sz="1100" dirty="0">
                <a:latin typeface="Calibri"/>
                <a:cs typeface="Calibri"/>
              </a:rPr>
              <a:t> </a:t>
            </a:r>
            <a:r>
              <a:rPr sz="1100" spc="10" dirty="0">
                <a:latin typeface="Calibri"/>
                <a:cs typeface="Calibri"/>
              </a:rPr>
              <a:t>irrelevant.</a:t>
            </a:r>
            <a:r>
              <a:rPr sz="1100" spc="15" dirty="0">
                <a:latin typeface="Calibri"/>
                <a:cs typeface="Calibri"/>
              </a:rPr>
              <a:t> </a:t>
            </a:r>
            <a:r>
              <a:rPr sz="1100" dirty="0">
                <a:latin typeface="Calibri"/>
                <a:cs typeface="Calibri"/>
              </a:rPr>
              <a:t>e.g.</a:t>
            </a:r>
            <a:r>
              <a:rPr sz="1100" spc="5" dirty="0">
                <a:latin typeface="Calibri"/>
                <a:cs typeface="Calibri"/>
              </a:rPr>
              <a:t> </a:t>
            </a:r>
            <a:r>
              <a:rPr sz="1100" spc="130" dirty="0">
                <a:solidFill>
                  <a:srgbClr val="990000"/>
                </a:solidFill>
                <a:latin typeface="Calibri"/>
                <a:cs typeface="Calibri"/>
              </a:rPr>
              <a:t>Seniority </a:t>
            </a:r>
            <a:r>
              <a:rPr sz="1100" spc="20" dirty="0">
                <a:latin typeface="Calibri"/>
                <a:cs typeface="Calibri"/>
              </a:rPr>
              <a:t>and </a:t>
            </a:r>
            <a:r>
              <a:rPr sz="1100" spc="85" dirty="0">
                <a:solidFill>
                  <a:srgbClr val="990000"/>
                </a:solidFill>
                <a:latin typeface="Calibri"/>
                <a:cs typeface="Calibri"/>
              </a:rPr>
              <a:t>Years</a:t>
            </a:r>
            <a:r>
              <a:rPr sz="1100" spc="90" dirty="0">
                <a:solidFill>
                  <a:srgbClr val="990000"/>
                </a:solidFill>
                <a:latin typeface="Calibri"/>
                <a:cs typeface="Calibri"/>
              </a:rPr>
              <a:t> </a:t>
            </a:r>
            <a:r>
              <a:rPr sz="1100" spc="110" dirty="0">
                <a:solidFill>
                  <a:srgbClr val="990000"/>
                </a:solidFill>
                <a:latin typeface="Calibri"/>
                <a:cs typeface="Calibri"/>
              </a:rPr>
              <a:t>of </a:t>
            </a:r>
            <a:r>
              <a:rPr sz="1100" spc="114" dirty="0">
                <a:solidFill>
                  <a:srgbClr val="990000"/>
                </a:solidFill>
                <a:latin typeface="Calibri"/>
                <a:cs typeface="Calibri"/>
              </a:rPr>
              <a:t> </a:t>
            </a:r>
            <a:r>
              <a:rPr sz="1100" spc="75" dirty="0">
                <a:solidFill>
                  <a:srgbClr val="990000"/>
                </a:solidFill>
                <a:latin typeface="Calibri"/>
                <a:cs typeface="Calibri"/>
              </a:rPr>
              <a:t>Education </a:t>
            </a:r>
            <a:r>
              <a:rPr sz="1100" dirty="0">
                <a:latin typeface="Calibri"/>
                <a:cs typeface="Calibri"/>
              </a:rPr>
              <a:t>have</a:t>
            </a:r>
            <a:r>
              <a:rPr sz="1100" spc="5" dirty="0">
                <a:latin typeface="Calibri"/>
                <a:cs typeface="Calibri"/>
              </a:rPr>
              <a:t> </a:t>
            </a:r>
            <a:r>
              <a:rPr sz="1100" spc="15" dirty="0">
                <a:latin typeface="Calibri"/>
                <a:cs typeface="Calibri"/>
              </a:rPr>
              <a:t>a </a:t>
            </a:r>
            <a:r>
              <a:rPr sz="1100" spc="35" dirty="0">
                <a:latin typeface="Calibri"/>
                <a:cs typeface="Calibri"/>
              </a:rPr>
              <a:t>big </a:t>
            </a:r>
            <a:r>
              <a:rPr sz="1100" spc="30" dirty="0">
                <a:latin typeface="Calibri"/>
                <a:cs typeface="Calibri"/>
              </a:rPr>
              <a:t>impact </a:t>
            </a:r>
            <a:r>
              <a:rPr sz="1100" spc="-5" dirty="0">
                <a:latin typeface="Calibri"/>
                <a:cs typeface="Calibri"/>
              </a:rPr>
              <a:t>on</a:t>
            </a:r>
            <a:r>
              <a:rPr sz="1100" dirty="0">
                <a:latin typeface="Calibri"/>
                <a:cs typeface="Calibri"/>
              </a:rPr>
              <a:t> </a:t>
            </a:r>
            <a:r>
              <a:rPr sz="1100" spc="15" dirty="0">
                <a:solidFill>
                  <a:srgbClr val="990000"/>
                </a:solidFill>
                <a:latin typeface="Calibri"/>
                <a:cs typeface="Calibri"/>
              </a:rPr>
              <a:t>Income</a:t>
            </a:r>
            <a:r>
              <a:rPr sz="1100" spc="15" dirty="0">
                <a:latin typeface="Calibri"/>
                <a:cs typeface="Calibri"/>
              </a:rPr>
              <a:t>,</a:t>
            </a:r>
            <a:r>
              <a:rPr sz="1100" spc="20" dirty="0">
                <a:latin typeface="Calibri"/>
                <a:cs typeface="Calibri"/>
              </a:rPr>
              <a:t> </a:t>
            </a:r>
            <a:r>
              <a:rPr sz="1100" spc="35" dirty="0">
                <a:latin typeface="Calibri"/>
                <a:cs typeface="Calibri"/>
              </a:rPr>
              <a:t>but </a:t>
            </a:r>
            <a:r>
              <a:rPr sz="1100" spc="105" dirty="0">
                <a:solidFill>
                  <a:srgbClr val="990000"/>
                </a:solidFill>
                <a:latin typeface="Calibri"/>
                <a:cs typeface="Calibri"/>
              </a:rPr>
              <a:t>Marital </a:t>
            </a:r>
            <a:r>
              <a:rPr sz="1100" spc="110" dirty="0">
                <a:solidFill>
                  <a:srgbClr val="990000"/>
                </a:solidFill>
                <a:latin typeface="Calibri"/>
                <a:cs typeface="Calibri"/>
              </a:rPr>
              <a:t> </a:t>
            </a:r>
            <a:r>
              <a:rPr sz="1100" spc="105" dirty="0">
                <a:solidFill>
                  <a:srgbClr val="990000"/>
                </a:solidFill>
                <a:latin typeface="Calibri"/>
                <a:cs typeface="Calibri"/>
              </a:rPr>
              <a:t>Status </a:t>
            </a:r>
            <a:r>
              <a:rPr sz="1100" spc="40" dirty="0">
                <a:latin typeface="Calibri"/>
                <a:cs typeface="Calibri"/>
              </a:rPr>
              <a:t>typically</a:t>
            </a:r>
            <a:r>
              <a:rPr sz="1100" spc="114" dirty="0">
                <a:latin typeface="Calibri"/>
                <a:cs typeface="Calibri"/>
              </a:rPr>
              <a:t> </a:t>
            </a:r>
            <a:r>
              <a:rPr sz="1100" spc="-15" dirty="0">
                <a:latin typeface="Calibri"/>
                <a:cs typeface="Calibri"/>
              </a:rPr>
              <a:t>does</a:t>
            </a:r>
            <a:r>
              <a:rPr sz="1100" spc="114" dirty="0">
                <a:latin typeface="Calibri"/>
                <a:cs typeface="Calibri"/>
              </a:rPr>
              <a:t> </a:t>
            </a:r>
            <a:r>
              <a:rPr sz="1100" spc="15" dirty="0">
                <a:latin typeface="Calibri"/>
                <a:cs typeface="Calibri"/>
              </a:rPr>
              <a:t>not.</a:t>
            </a:r>
            <a:endParaRPr sz="1100" dirty="0">
              <a:latin typeface="Calibri"/>
              <a:cs typeface="Calibri"/>
            </a:endParaRPr>
          </a:p>
          <a:p>
            <a:pPr marL="195580" marR="401320" indent="-132715">
              <a:lnSpc>
                <a:spcPct val="102600"/>
              </a:lnSpc>
              <a:spcBef>
                <a:spcPts val="300"/>
              </a:spcBef>
              <a:buClr>
                <a:srgbClr val="3333B2"/>
              </a:buClr>
              <a:buSzPct val="90909"/>
              <a:buFont typeface="Lucida Sans Unicode"/>
              <a:buChar char="•"/>
              <a:tabLst>
                <a:tab pos="196215" algn="l"/>
              </a:tabLst>
            </a:pPr>
            <a:r>
              <a:rPr sz="1100" spc="40" dirty="0">
                <a:latin typeface="Calibri"/>
                <a:cs typeface="Calibri"/>
              </a:rPr>
              <a:t>De</a:t>
            </a:r>
            <a:r>
              <a:rPr sz="1100" spc="65" dirty="0">
                <a:latin typeface="Calibri"/>
                <a:cs typeface="Calibri"/>
              </a:rPr>
              <a:t>p</a:t>
            </a:r>
            <a:r>
              <a:rPr sz="1100" spc="15" dirty="0">
                <a:latin typeface="Calibri"/>
                <a:cs typeface="Calibri"/>
              </a:rPr>
              <a:t>ending</a:t>
            </a:r>
            <a:r>
              <a:rPr sz="1100" spc="114" dirty="0">
                <a:latin typeface="Calibri"/>
                <a:cs typeface="Calibri"/>
              </a:rPr>
              <a:t> </a:t>
            </a:r>
            <a:r>
              <a:rPr sz="1100" spc="-5" dirty="0">
                <a:latin typeface="Calibri"/>
                <a:cs typeface="Calibri"/>
              </a:rPr>
              <a:t>on</a:t>
            </a:r>
            <a:r>
              <a:rPr sz="1100" spc="110" dirty="0">
                <a:latin typeface="Calibri"/>
                <a:cs typeface="Calibri"/>
              </a:rPr>
              <a:t> </a:t>
            </a:r>
            <a:r>
              <a:rPr sz="1100" spc="5" dirty="0">
                <a:latin typeface="Calibri"/>
                <a:cs typeface="Calibri"/>
              </a:rPr>
              <a:t>the</a:t>
            </a:r>
            <a:r>
              <a:rPr sz="1100" spc="114" dirty="0">
                <a:latin typeface="Calibri"/>
                <a:cs typeface="Calibri"/>
              </a:rPr>
              <a:t> </a:t>
            </a:r>
            <a:r>
              <a:rPr sz="1100" spc="25" dirty="0">
                <a:latin typeface="Calibri"/>
                <a:cs typeface="Calibri"/>
              </a:rPr>
              <a:t>complexi</a:t>
            </a:r>
            <a:r>
              <a:rPr sz="1100" spc="-20" dirty="0">
                <a:latin typeface="Calibri"/>
                <a:cs typeface="Calibri"/>
              </a:rPr>
              <a:t>t</a:t>
            </a:r>
            <a:r>
              <a:rPr sz="1100" spc="75" dirty="0">
                <a:latin typeface="Calibri"/>
                <a:cs typeface="Calibri"/>
              </a:rPr>
              <a:t>y</a:t>
            </a:r>
            <a:r>
              <a:rPr sz="1100" spc="114" dirty="0">
                <a:latin typeface="Calibri"/>
                <a:cs typeface="Calibri"/>
              </a:rPr>
              <a:t> </a:t>
            </a:r>
            <a:r>
              <a:rPr sz="1100" spc="-20" dirty="0">
                <a:latin typeface="Calibri"/>
                <a:cs typeface="Calibri"/>
              </a:rPr>
              <a:t>of</a:t>
            </a:r>
            <a:r>
              <a:rPr sz="1100" spc="114" dirty="0">
                <a:latin typeface="Calibri"/>
                <a:cs typeface="Calibri"/>
              </a:rPr>
              <a:t> </a:t>
            </a:r>
            <a:r>
              <a:rPr sz="1100" i="1" spc="195" dirty="0">
                <a:latin typeface="Calibri"/>
                <a:cs typeface="Calibri"/>
              </a:rPr>
              <a:t>f</a:t>
            </a:r>
            <a:r>
              <a:rPr sz="1100" spc="25" dirty="0">
                <a:latin typeface="Calibri"/>
                <a:cs typeface="Calibri"/>
              </a:rPr>
              <a:t>,</a:t>
            </a:r>
            <a:r>
              <a:rPr sz="1100" spc="114" dirty="0">
                <a:latin typeface="Calibri"/>
                <a:cs typeface="Calibri"/>
              </a:rPr>
              <a:t> </a:t>
            </a:r>
            <a:r>
              <a:rPr sz="1100" spc="-30" dirty="0">
                <a:latin typeface="Calibri"/>
                <a:cs typeface="Calibri"/>
              </a:rPr>
              <a:t>w</a:t>
            </a:r>
            <a:r>
              <a:rPr sz="1100" spc="-65" dirty="0">
                <a:latin typeface="Calibri"/>
                <a:cs typeface="Calibri"/>
              </a:rPr>
              <a:t>e</a:t>
            </a:r>
            <a:r>
              <a:rPr sz="1100" spc="114" dirty="0">
                <a:latin typeface="Calibri"/>
                <a:cs typeface="Calibri"/>
              </a:rPr>
              <a:t> </a:t>
            </a:r>
            <a:r>
              <a:rPr sz="1100" spc="30" dirty="0">
                <a:latin typeface="Calibri"/>
                <a:cs typeface="Calibri"/>
              </a:rPr>
              <a:t>m</a:t>
            </a:r>
            <a:r>
              <a:rPr sz="1100" spc="-20" dirty="0">
                <a:latin typeface="Calibri"/>
                <a:cs typeface="Calibri"/>
              </a:rPr>
              <a:t>a</a:t>
            </a:r>
            <a:r>
              <a:rPr sz="1100" spc="75" dirty="0">
                <a:latin typeface="Calibri"/>
                <a:cs typeface="Calibri"/>
              </a:rPr>
              <a:t>y</a:t>
            </a:r>
            <a:r>
              <a:rPr sz="1100" spc="114" dirty="0">
                <a:latin typeface="Calibri"/>
                <a:cs typeface="Calibri"/>
              </a:rPr>
              <a:t> </a:t>
            </a:r>
            <a:r>
              <a:rPr sz="1100" spc="55" dirty="0">
                <a:latin typeface="Calibri"/>
                <a:cs typeface="Calibri"/>
              </a:rPr>
              <a:t>b</a:t>
            </a:r>
            <a:r>
              <a:rPr sz="1100" spc="-65" dirty="0">
                <a:latin typeface="Calibri"/>
                <a:cs typeface="Calibri"/>
              </a:rPr>
              <a:t>e</a:t>
            </a:r>
            <a:r>
              <a:rPr sz="1100" spc="114" dirty="0">
                <a:latin typeface="Calibri"/>
                <a:cs typeface="Calibri"/>
              </a:rPr>
              <a:t> </a:t>
            </a:r>
            <a:r>
              <a:rPr sz="1100" spc="5" dirty="0">
                <a:latin typeface="Calibri"/>
                <a:cs typeface="Calibri"/>
              </a:rPr>
              <a:t>able</a:t>
            </a:r>
            <a:r>
              <a:rPr sz="1100" spc="110" dirty="0">
                <a:latin typeface="Calibri"/>
                <a:cs typeface="Calibri"/>
              </a:rPr>
              <a:t> </a:t>
            </a:r>
            <a:r>
              <a:rPr sz="1100" spc="5" dirty="0">
                <a:latin typeface="Calibri"/>
                <a:cs typeface="Calibri"/>
              </a:rPr>
              <a:t>to </a:t>
            </a:r>
            <a:r>
              <a:rPr sz="1100" spc="15" dirty="0">
                <a:latin typeface="Calibri"/>
                <a:cs typeface="Calibri"/>
              </a:rPr>
              <a:t>understand</a:t>
            </a:r>
            <a:r>
              <a:rPr sz="1100" spc="114" dirty="0">
                <a:latin typeface="Calibri"/>
                <a:cs typeface="Calibri"/>
              </a:rPr>
              <a:t> </a:t>
            </a:r>
            <a:r>
              <a:rPr sz="1100" spc="-15" dirty="0">
                <a:latin typeface="Calibri"/>
                <a:cs typeface="Calibri"/>
              </a:rPr>
              <a:t>how</a:t>
            </a:r>
            <a:r>
              <a:rPr sz="1100" spc="114" dirty="0">
                <a:latin typeface="Calibri"/>
                <a:cs typeface="Calibri"/>
              </a:rPr>
              <a:t> </a:t>
            </a:r>
            <a:r>
              <a:rPr sz="1100" spc="-10" dirty="0">
                <a:latin typeface="Calibri"/>
                <a:cs typeface="Calibri"/>
              </a:rPr>
              <a:t>each</a:t>
            </a:r>
            <a:r>
              <a:rPr sz="1100" spc="114" dirty="0">
                <a:latin typeface="Calibri"/>
                <a:cs typeface="Calibri"/>
              </a:rPr>
              <a:t> </a:t>
            </a:r>
            <a:r>
              <a:rPr sz="1100" spc="5" dirty="0">
                <a:latin typeface="Calibri"/>
                <a:cs typeface="Calibri"/>
              </a:rPr>
              <a:t>component</a:t>
            </a:r>
            <a:r>
              <a:rPr sz="1100" spc="114" dirty="0">
                <a:latin typeface="Calibri"/>
                <a:cs typeface="Calibri"/>
              </a:rPr>
              <a:t> </a:t>
            </a:r>
            <a:r>
              <a:rPr sz="1100" i="1" spc="240" dirty="0">
                <a:latin typeface="Calibri"/>
                <a:cs typeface="Calibri"/>
              </a:rPr>
              <a:t>X</a:t>
            </a:r>
            <a:r>
              <a:rPr sz="1200" i="1" spc="359" baseline="-10416" dirty="0">
                <a:latin typeface="Calibri"/>
                <a:cs typeface="Calibri"/>
              </a:rPr>
              <a:t>j</a:t>
            </a:r>
            <a:r>
              <a:rPr sz="1200" i="1" spc="412" baseline="-10416" dirty="0">
                <a:latin typeface="Calibri"/>
                <a:cs typeface="Calibri"/>
              </a:rPr>
              <a:t> </a:t>
            </a:r>
            <a:r>
              <a:rPr sz="1100" spc="-20" dirty="0">
                <a:latin typeface="Calibri"/>
                <a:cs typeface="Calibri"/>
              </a:rPr>
              <a:t>of</a:t>
            </a:r>
            <a:r>
              <a:rPr sz="1100" spc="114" dirty="0">
                <a:latin typeface="Calibri"/>
                <a:cs typeface="Calibri"/>
              </a:rPr>
              <a:t> </a:t>
            </a:r>
            <a:r>
              <a:rPr sz="1100" i="1" spc="330" dirty="0">
                <a:latin typeface="Calibri"/>
                <a:cs typeface="Calibri"/>
              </a:rPr>
              <a:t>X</a:t>
            </a:r>
            <a:r>
              <a:rPr sz="1100" i="1" spc="200" dirty="0">
                <a:latin typeface="Calibri"/>
                <a:cs typeface="Calibri"/>
              </a:rPr>
              <a:t> </a:t>
            </a:r>
            <a:r>
              <a:rPr sz="1100" spc="-5" dirty="0">
                <a:latin typeface="Calibri"/>
                <a:cs typeface="Calibri"/>
              </a:rPr>
              <a:t>affects</a:t>
            </a:r>
            <a:r>
              <a:rPr sz="1100" spc="114" dirty="0">
                <a:latin typeface="Calibri"/>
                <a:cs typeface="Calibri"/>
              </a:rPr>
              <a:t> </a:t>
            </a:r>
            <a:r>
              <a:rPr sz="1100" i="1" spc="95" dirty="0">
                <a:latin typeface="Calibri"/>
                <a:cs typeface="Calibri"/>
              </a:rPr>
              <a:t>Y</a:t>
            </a:r>
            <a:r>
              <a:rPr sz="1100" spc="20" dirty="0">
                <a:latin typeface="Calibri"/>
                <a:cs typeface="Calibri"/>
              </a:rPr>
              <a:t>.</a:t>
            </a:r>
            <a:endParaRPr sz="1100" dirty="0">
              <a:latin typeface="Calibri"/>
              <a:cs typeface="Calibri"/>
            </a:endParaRPr>
          </a:p>
        </p:txBody>
      </p:sp>
      <p:pic>
        <p:nvPicPr>
          <p:cNvPr id="6" name="Picture 5">
            <a:extLst>
              <a:ext uri="{FF2B5EF4-FFF2-40B4-BE49-F238E27FC236}">
                <a16:creationId xmlns:a16="http://schemas.microsoft.com/office/drawing/2014/main" id="{E1E45BB9-6C96-FC30-5078-837602A2A19F}"/>
              </a:ext>
            </a:extLst>
          </p:cNvPr>
          <p:cNvPicPr>
            <a:picLocks noChangeAspect="1"/>
          </p:cNvPicPr>
          <p:nvPr/>
        </p:nvPicPr>
        <p:blipFill>
          <a:blip r:embed="rId2"/>
          <a:stretch>
            <a:fillRect/>
          </a:stretch>
        </p:blipFill>
        <p:spPr>
          <a:xfrm>
            <a:off x="2761919" y="2026801"/>
            <a:ext cx="1657781" cy="1295914"/>
          </a:xfrm>
          <a:prstGeom prst="rect">
            <a:avLst/>
          </a:prstGeom>
        </p:spPr>
      </p:pic>
      <p:pic>
        <p:nvPicPr>
          <p:cNvPr id="7" name="Picture 6">
            <a:extLst>
              <a:ext uri="{FF2B5EF4-FFF2-40B4-BE49-F238E27FC236}">
                <a16:creationId xmlns:a16="http://schemas.microsoft.com/office/drawing/2014/main" id="{B188E931-44CB-8402-B890-9BDEE6F2B1BF}"/>
              </a:ext>
            </a:extLst>
          </p:cNvPr>
          <p:cNvPicPr>
            <a:picLocks noChangeAspect="1"/>
          </p:cNvPicPr>
          <p:nvPr/>
        </p:nvPicPr>
        <p:blipFill>
          <a:blip r:embed="rId3"/>
          <a:stretch>
            <a:fillRect/>
          </a:stretch>
        </p:blipFill>
        <p:spPr>
          <a:xfrm>
            <a:off x="229610" y="1982259"/>
            <a:ext cx="2385993" cy="1384998"/>
          </a:xfrm>
          <a:prstGeom prst="rect">
            <a:avLst/>
          </a:prstGeom>
        </p:spPr>
      </p:pic>
      <p:sp>
        <p:nvSpPr>
          <p:cNvPr id="5" name="Footer Placeholder 4">
            <a:extLst>
              <a:ext uri="{FF2B5EF4-FFF2-40B4-BE49-F238E27FC236}">
                <a16:creationId xmlns:a16="http://schemas.microsoft.com/office/drawing/2014/main" id="{B4A130BA-9935-AC7F-91D8-B070F1E3FA56}"/>
              </a:ext>
            </a:extLst>
          </p:cNvPr>
          <p:cNvSpPr>
            <a:spLocks noGrp="1"/>
          </p:cNvSpPr>
          <p:nvPr>
            <p:ph type="ftr" sz="quarter" idx="5"/>
          </p:nvPr>
        </p:nvSpPr>
        <p:spPr/>
        <p:txBody>
          <a:bodyPr/>
          <a:lstStyle/>
          <a:p>
            <a:r>
              <a:rPr lang="en-US"/>
              <a:t>Dr. Malak Abdullah</a:t>
            </a:r>
            <a:endParaRPr lang="en-US" dirty="0"/>
          </a:p>
        </p:txBody>
      </p:sp>
    </p:spTree>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75059" y="547069"/>
            <a:ext cx="71755" cy="81280"/>
          </a:xfrm>
          <a:prstGeom prst="rect">
            <a:avLst/>
          </a:prstGeom>
        </p:spPr>
        <p:txBody>
          <a:bodyPr vert="horz" wrap="square" lIns="0" tIns="13970" rIns="0" bIns="0" rtlCol="0">
            <a:spAutoFit/>
          </a:bodyPr>
          <a:lstStyle/>
          <a:p>
            <a:pPr marL="12700">
              <a:lnSpc>
                <a:spcPct val="100000"/>
              </a:lnSpc>
              <a:spcBef>
                <a:spcPts val="110"/>
              </a:spcBef>
            </a:pPr>
            <a:r>
              <a:rPr sz="350" spc="10" dirty="0">
                <a:solidFill>
                  <a:srgbClr val="BEBEBE"/>
                </a:solidFill>
                <a:latin typeface="MS UI Gothic"/>
                <a:cs typeface="MS UI Gothic"/>
              </a:rPr>
              <a:t>●</a:t>
            </a:r>
            <a:endParaRPr sz="350">
              <a:latin typeface="MS UI Gothic"/>
              <a:cs typeface="MS UI Gothic"/>
            </a:endParaRPr>
          </a:p>
        </p:txBody>
      </p:sp>
      <p:sp>
        <p:nvSpPr>
          <p:cNvPr id="3" name="object 3"/>
          <p:cNvSpPr txBox="1"/>
          <p:nvPr/>
        </p:nvSpPr>
        <p:spPr>
          <a:xfrm>
            <a:off x="1206947" y="818371"/>
            <a:ext cx="71755" cy="81280"/>
          </a:xfrm>
          <a:prstGeom prst="rect">
            <a:avLst/>
          </a:prstGeom>
        </p:spPr>
        <p:txBody>
          <a:bodyPr vert="horz" wrap="square" lIns="0" tIns="13970" rIns="0" bIns="0" rtlCol="0">
            <a:spAutoFit/>
          </a:bodyPr>
          <a:lstStyle/>
          <a:p>
            <a:pPr marL="12700">
              <a:lnSpc>
                <a:spcPct val="100000"/>
              </a:lnSpc>
              <a:spcBef>
                <a:spcPts val="110"/>
              </a:spcBef>
            </a:pPr>
            <a:r>
              <a:rPr sz="350" spc="10" dirty="0">
                <a:solidFill>
                  <a:srgbClr val="BEBEBE"/>
                </a:solidFill>
                <a:latin typeface="MS UI Gothic"/>
                <a:cs typeface="MS UI Gothic"/>
              </a:rPr>
              <a:t>●</a:t>
            </a:r>
            <a:endParaRPr sz="350">
              <a:latin typeface="MS UI Gothic"/>
              <a:cs typeface="MS UI Gothic"/>
            </a:endParaRPr>
          </a:p>
        </p:txBody>
      </p:sp>
      <p:sp>
        <p:nvSpPr>
          <p:cNvPr id="4" name="object 4"/>
          <p:cNvSpPr txBox="1"/>
          <p:nvPr/>
        </p:nvSpPr>
        <p:spPr>
          <a:xfrm>
            <a:off x="1225647" y="852438"/>
            <a:ext cx="183515" cy="81280"/>
          </a:xfrm>
          <a:prstGeom prst="rect">
            <a:avLst/>
          </a:prstGeom>
        </p:spPr>
        <p:txBody>
          <a:bodyPr vert="horz" wrap="square" lIns="0" tIns="13970" rIns="0" bIns="0" rtlCol="0">
            <a:spAutoFit/>
          </a:bodyPr>
          <a:lstStyle/>
          <a:p>
            <a:pPr marL="12700">
              <a:lnSpc>
                <a:spcPct val="100000"/>
              </a:lnSpc>
              <a:spcBef>
                <a:spcPts val="110"/>
              </a:spcBef>
            </a:pPr>
            <a:r>
              <a:rPr sz="525" spc="15" baseline="7936" dirty="0">
                <a:solidFill>
                  <a:srgbClr val="BEBEBE"/>
                </a:solidFill>
                <a:latin typeface="MS UI Gothic"/>
                <a:cs typeface="MS UI Gothic"/>
              </a:rPr>
              <a:t>●</a:t>
            </a:r>
            <a:r>
              <a:rPr sz="525" spc="15" baseline="7936" dirty="0">
                <a:solidFill>
                  <a:srgbClr val="BEBEBE"/>
                </a:solidFill>
                <a:latin typeface="Times New Roman"/>
                <a:cs typeface="Times New Roman"/>
              </a:rPr>
              <a:t>     </a:t>
            </a:r>
            <a:r>
              <a:rPr sz="525" spc="-22" baseline="7936" dirty="0">
                <a:solidFill>
                  <a:srgbClr val="BEBEBE"/>
                </a:solidFill>
                <a:latin typeface="Times New Roman"/>
                <a:cs typeface="Times New Roman"/>
              </a:rPr>
              <a:t> </a:t>
            </a:r>
            <a:r>
              <a:rPr sz="350" spc="10" dirty="0">
                <a:solidFill>
                  <a:srgbClr val="BEBEBE"/>
                </a:solidFill>
                <a:latin typeface="MS UI Gothic"/>
                <a:cs typeface="MS UI Gothic"/>
              </a:rPr>
              <a:t>●</a:t>
            </a:r>
            <a:endParaRPr sz="350">
              <a:latin typeface="MS UI Gothic"/>
              <a:cs typeface="MS UI Gothic"/>
            </a:endParaRPr>
          </a:p>
        </p:txBody>
      </p:sp>
      <p:sp>
        <p:nvSpPr>
          <p:cNvPr id="5" name="object 5"/>
          <p:cNvSpPr txBox="1"/>
          <p:nvPr/>
        </p:nvSpPr>
        <p:spPr>
          <a:xfrm>
            <a:off x="1424371" y="798252"/>
            <a:ext cx="71755" cy="81280"/>
          </a:xfrm>
          <a:prstGeom prst="rect">
            <a:avLst/>
          </a:prstGeom>
        </p:spPr>
        <p:txBody>
          <a:bodyPr vert="horz" wrap="square" lIns="0" tIns="13970" rIns="0" bIns="0" rtlCol="0">
            <a:spAutoFit/>
          </a:bodyPr>
          <a:lstStyle/>
          <a:p>
            <a:pPr marL="12700">
              <a:lnSpc>
                <a:spcPct val="100000"/>
              </a:lnSpc>
              <a:spcBef>
                <a:spcPts val="110"/>
              </a:spcBef>
            </a:pPr>
            <a:r>
              <a:rPr sz="350" spc="10" dirty="0">
                <a:solidFill>
                  <a:srgbClr val="BEBEBE"/>
                </a:solidFill>
                <a:latin typeface="MS UI Gothic"/>
                <a:cs typeface="MS UI Gothic"/>
              </a:rPr>
              <a:t>●</a:t>
            </a:r>
            <a:endParaRPr sz="350">
              <a:latin typeface="MS UI Gothic"/>
              <a:cs typeface="MS UI Gothic"/>
            </a:endParaRPr>
          </a:p>
        </p:txBody>
      </p:sp>
      <p:sp>
        <p:nvSpPr>
          <p:cNvPr id="6" name="object 6"/>
          <p:cNvSpPr txBox="1"/>
          <p:nvPr/>
        </p:nvSpPr>
        <p:spPr>
          <a:xfrm>
            <a:off x="3077178" y="693705"/>
            <a:ext cx="71755" cy="81280"/>
          </a:xfrm>
          <a:prstGeom prst="rect">
            <a:avLst/>
          </a:prstGeom>
        </p:spPr>
        <p:txBody>
          <a:bodyPr vert="horz" wrap="square" lIns="0" tIns="13970" rIns="0" bIns="0" rtlCol="0">
            <a:spAutoFit/>
          </a:bodyPr>
          <a:lstStyle/>
          <a:p>
            <a:pPr marL="12700">
              <a:lnSpc>
                <a:spcPct val="100000"/>
              </a:lnSpc>
              <a:spcBef>
                <a:spcPts val="110"/>
              </a:spcBef>
            </a:pPr>
            <a:r>
              <a:rPr sz="350" spc="10" dirty="0">
                <a:solidFill>
                  <a:srgbClr val="BEBEBE"/>
                </a:solidFill>
                <a:latin typeface="MS UI Gothic"/>
                <a:cs typeface="MS UI Gothic"/>
              </a:rPr>
              <a:t>●</a:t>
            </a:r>
            <a:endParaRPr sz="350">
              <a:latin typeface="MS UI Gothic"/>
              <a:cs typeface="MS UI Gothic"/>
            </a:endParaRPr>
          </a:p>
        </p:txBody>
      </p:sp>
      <p:sp>
        <p:nvSpPr>
          <p:cNvPr id="7" name="object 7"/>
          <p:cNvSpPr txBox="1"/>
          <p:nvPr/>
        </p:nvSpPr>
        <p:spPr>
          <a:xfrm>
            <a:off x="2434004" y="728575"/>
            <a:ext cx="631825" cy="81280"/>
          </a:xfrm>
          <a:prstGeom prst="rect">
            <a:avLst/>
          </a:prstGeom>
        </p:spPr>
        <p:txBody>
          <a:bodyPr vert="horz" wrap="square" lIns="0" tIns="13970" rIns="0" bIns="0" rtlCol="0">
            <a:spAutoFit/>
          </a:bodyPr>
          <a:lstStyle/>
          <a:p>
            <a:pPr marL="38100">
              <a:lnSpc>
                <a:spcPct val="100000"/>
              </a:lnSpc>
              <a:spcBef>
                <a:spcPts val="110"/>
              </a:spcBef>
            </a:pPr>
            <a:r>
              <a:rPr sz="525" spc="-262" baseline="23809" dirty="0">
                <a:solidFill>
                  <a:srgbClr val="D1D1D1"/>
                </a:solidFill>
                <a:latin typeface="MS UI Gothic"/>
                <a:cs typeface="MS UI Gothic"/>
              </a:rPr>
              <a:t>●</a:t>
            </a:r>
            <a:r>
              <a:rPr sz="525" spc="-262" baseline="31746" dirty="0">
                <a:solidFill>
                  <a:srgbClr val="BEBEBE"/>
                </a:solidFill>
                <a:latin typeface="MS UI Gothic"/>
                <a:cs typeface="MS UI Gothic"/>
              </a:rPr>
              <a:t>●</a:t>
            </a:r>
            <a:r>
              <a:rPr sz="525" spc="-262" baseline="7936" dirty="0">
                <a:solidFill>
                  <a:srgbClr val="BEBEBE"/>
                </a:solidFill>
                <a:latin typeface="MS UI Gothic"/>
                <a:cs typeface="MS UI Gothic"/>
              </a:rPr>
              <a:t>●</a:t>
            </a:r>
            <a:r>
              <a:rPr sz="350" spc="-175" dirty="0">
                <a:solidFill>
                  <a:srgbClr val="BEBEBE"/>
                </a:solidFill>
                <a:latin typeface="MS UI Gothic"/>
                <a:cs typeface="MS UI Gothic"/>
              </a:rPr>
              <a:t>●</a:t>
            </a:r>
            <a:r>
              <a:rPr sz="525" spc="-262" baseline="7936" dirty="0">
                <a:solidFill>
                  <a:srgbClr val="BEBEBE"/>
                </a:solidFill>
                <a:latin typeface="MS UI Gothic"/>
                <a:cs typeface="MS UI Gothic"/>
              </a:rPr>
              <a:t>●</a:t>
            </a:r>
            <a:r>
              <a:rPr sz="525" spc="-262" baseline="15873" dirty="0">
                <a:solidFill>
                  <a:srgbClr val="BEBEBE"/>
                </a:solidFill>
                <a:latin typeface="MS UI Gothic"/>
                <a:cs typeface="MS UI Gothic"/>
              </a:rPr>
              <a:t>●</a:t>
            </a:r>
            <a:r>
              <a:rPr sz="525" spc="-262" baseline="23809" dirty="0">
                <a:solidFill>
                  <a:srgbClr val="BEBEBE"/>
                </a:solidFill>
                <a:latin typeface="MS UI Gothic"/>
                <a:cs typeface="MS UI Gothic"/>
              </a:rPr>
              <a:t>●</a:t>
            </a:r>
            <a:r>
              <a:rPr sz="525" spc="-262" baseline="7936" dirty="0">
                <a:solidFill>
                  <a:srgbClr val="BEBEBE"/>
                </a:solidFill>
                <a:latin typeface="MS UI Gothic"/>
                <a:cs typeface="MS UI Gothic"/>
              </a:rPr>
              <a:t>●</a:t>
            </a:r>
            <a:r>
              <a:rPr sz="525" spc="-262" baseline="15873" dirty="0">
                <a:solidFill>
                  <a:srgbClr val="D1D1D1"/>
                </a:solidFill>
                <a:latin typeface="MS UI Gothic"/>
                <a:cs typeface="MS UI Gothic"/>
              </a:rPr>
              <a:t>●</a:t>
            </a:r>
            <a:r>
              <a:rPr sz="525" spc="-262" baseline="15873" dirty="0">
                <a:solidFill>
                  <a:srgbClr val="BEBEBE"/>
                </a:solidFill>
                <a:latin typeface="MS UI Gothic"/>
                <a:cs typeface="MS UI Gothic"/>
              </a:rPr>
              <a:t>●</a:t>
            </a:r>
            <a:r>
              <a:rPr sz="525" spc="-262" baseline="7936" dirty="0">
                <a:solidFill>
                  <a:srgbClr val="BEBEBE"/>
                </a:solidFill>
                <a:latin typeface="MS UI Gothic"/>
                <a:cs typeface="MS UI Gothic"/>
              </a:rPr>
              <a:t>●</a:t>
            </a:r>
            <a:r>
              <a:rPr sz="525" spc="-262" baseline="31746" dirty="0">
                <a:solidFill>
                  <a:srgbClr val="BEBEBE"/>
                </a:solidFill>
                <a:latin typeface="MS UI Gothic"/>
                <a:cs typeface="MS UI Gothic"/>
              </a:rPr>
              <a:t>●</a:t>
            </a:r>
            <a:r>
              <a:rPr sz="525" spc="-262" baseline="7936" dirty="0">
                <a:solidFill>
                  <a:srgbClr val="BEBEBE"/>
                </a:solidFill>
                <a:latin typeface="MS UI Gothic"/>
                <a:cs typeface="MS UI Gothic"/>
              </a:rPr>
              <a:t>●</a:t>
            </a:r>
            <a:r>
              <a:rPr sz="525" spc="-262" baseline="15873" dirty="0">
                <a:solidFill>
                  <a:srgbClr val="BEBEBE"/>
                </a:solidFill>
                <a:latin typeface="MS UI Gothic"/>
                <a:cs typeface="MS UI Gothic"/>
              </a:rPr>
              <a:t>●</a:t>
            </a:r>
            <a:r>
              <a:rPr sz="525" spc="-262" baseline="15873" dirty="0">
                <a:solidFill>
                  <a:srgbClr val="D1D1D1"/>
                </a:solidFill>
                <a:latin typeface="MS UI Gothic"/>
                <a:cs typeface="MS UI Gothic"/>
              </a:rPr>
              <a:t>●</a:t>
            </a:r>
            <a:r>
              <a:rPr sz="525" spc="-262" baseline="7936" dirty="0">
                <a:solidFill>
                  <a:srgbClr val="BEBEBE"/>
                </a:solidFill>
                <a:latin typeface="MS UI Gothic"/>
                <a:cs typeface="MS UI Gothic"/>
              </a:rPr>
              <a:t>●</a:t>
            </a:r>
            <a:r>
              <a:rPr sz="525" spc="-262" baseline="23809" dirty="0">
                <a:solidFill>
                  <a:srgbClr val="D1D1D1"/>
                </a:solidFill>
                <a:latin typeface="MS UI Gothic"/>
                <a:cs typeface="MS UI Gothic"/>
              </a:rPr>
              <a:t>●</a:t>
            </a:r>
            <a:r>
              <a:rPr sz="525" spc="-262" baseline="15873" dirty="0">
                <a:solidFill>
                  <a:srgbClr val="BEBEBE"/>
                </a:solidFill>
                <a:latin typeface="MS UI Gothic"/>
                <a:cs typeface="MS UI Gothic"/>
              </a:rPr>
              <a:t>●</a:t>
            </a:r>
            <a:r>
              <a:rPr sz="525" spc="-262" baseline="7936" dirty="0">
                <a:solidFill>
                  <a:srgbClr val="BEBEBE"/>
                </a:solidFill>
                <a:latin typeface="MS UI Gothic"/>
                <a:cs typeface="MS UI Gothic"/>
              </a:rPr>
              <a:t>●●</a:t>
            </a:r>
            <a:r>
              <a:rPr sz="350" spc="-175" dirty="0">
                <a:solidFill>
                  <a:srgbClr val="BEBEBE"/>
                </a:solidFill>
                <a:latin typeface="MS UI Gothic"/>
                <a:cs typeface="MS UI Gothic"/>
              </a:rPr>
              <a:t>●</a:t>
            </a:r>
            <a:r>
              <a:rPr sz="525" spc="-262" baseline="23809" dirty="0">
                <a:solidFill>
                  <a:srgbClr val="BEBEBE"/>
                </a:solidFill>
                <a:latin typeface="MS UI Gothic"/>
                <a:cs typeface="MS UI Gothic"/>
              </a:rPr>
              <a:t>●●</a:t>
            </a:r>
            <a:r>
              <a:rPr sz="525" spc="-262" baseline="39682" dirty="0">
                <a:solidFill>
                  <a:srgbClr val="BEBEBE"/>
                </a:solidFill>
                <a:latin typeface="MS UI Gothic"/>
                <a:cs typeface="MS UI Gothic"/>
              </a:rPr>
              <a:t>●</a:t>
            </a:r>
            <a:endParaRPr sz="525" baseline="39682">
              <a:latin typeface="MS UI Gothic"/>
              <a:cs typeface="MS UI Gothic"/>
            </a:endParaRPr>
          </a:p>
        </p:txBody>
      </p:sp>
      <p:sp>
        <p:nvSpPr>
          <p:cNvPr id="8" name="object 8"/>
          <p:cNvSpPr txBox="1"/>
          <p:nvPr/>
        </p:nvSpPr>
        <p:spPr>
          <a:xfrm>
            <a:off x="2736966" y="629644"/>
            <a:ext cx="398780" cy="81280"/>
          </a:xfrm>
          <a:prstGeom prst="rect">
            <a:avLst/>
          </a:prstGeom>
        </p:spPr>
        <p:txBody>
          <a:bodyPr vert="horz" wrap="square" lIns="0" tIns="13970" rIns="0" bIns="0" rtlCol="0">
            <a:spAutoFit/>
          </a:bodyPr>
          <a:lstStyle/>
          <a:p>
            <a:pPr marL="38100">
              <a:lnSpc>
                <a:spcPct val="100000"/>
              </a:lnSpc>
              <a:spcBef>
                <a:spcPts val="110"/>
              </a:spcBef>
            </a:pPr>
            <a:r>
              <a:rPr sz="350" spc="-160" dirty="0">
                <a:solidFill>
                  <a:srgbClr val="BEBEBE"/>
                </a:solidFill>
                <a:latin typeface="MS UI Gothic"/>
                <a:cs typeface="MS UI Gothic"/>
              </a:rPr>
              <a:t>●</a:t>
            </a:r>
            <a:r>
              <a:rPr sz="525" spc="-240" baseline="7936" dirty="0">
                <a:solidFill>
                  <a:srgbClr val="BEBEBE"/>
                </a:solidFill>
                <a:latin typeface="MS UI Gothic"/>
                <a:cs typeface="MS UI Gothic"/>
              </a:rPr>
              <a:t>●●</a:t>
            </a:r>
            <a:r>
              <a:rPr sz="525" spc="-240" baseline="15873" dirty="0">
                <a:solidFill>
                  <a:srgbClr val="BEBEBE"/>
                </a:solidFill>
                <a:latin typeface="MS UI Gothic"/>
                <a:cs typeface="MS UI Gothic"/>
              </a:rPr>
              <a:t>●</a:t>
            </a:r>
            <a:r>
              <a:rPr sz="525" spc="-240" baseline="15873" dirty="0">
                <a:solidFill>
                  <a:srgbClr val="D1D1D1"/>
                </a:solidFill>
                <a:latin typeface="MS UI Gothic"/>
                <a:cs typeface="MS UI Gothic"/>
              </a:rPr>
              <a:t>●</a:t>
            </a:r>
            <a:r>
              <a:rPr sz="525" spc="-240" baseline="7936" dirty="0">
                <a:solidFill>
                  <a:srgbClr val="BEBEBE"/>
                </a:solidFill>
                <a:latin typeface="MS UI Gothic"/>
                <a:cs typeface="MS UI Gothic"/>
              </a:rPr>
              <a:t>●</a:t>
            </a:r>
            <a:r>
              <a:rPr sz="525" spc="-240" baseline="23809" dirty="0">
                <a:solidFill>
                  <a:srgbClr val="BEBEBE"/>
                </a:solidFill>
                <a:latin typeface="MS UI Gothic"/>
                <a:cs typeface="MS UI Gothic"/>
              </a:rPr>
              <a:t>●</a:t>
            </a:r>
            <a:r>
              <a:rPr sz="525" spc="-240" baseline="7936" dirty="0">
                <a:solidFill>
                  <a:srgbClr val="BEBEBE"/>
                </a:solidFill>
                <a:latin typeface="MS UI Gothic"/>
                <a:cs typeface="MS UI Gothic"/>
              </a:rPr>
              <a:t>●</a:t>
            </a:r>
            <a:r>
              <a:rPr sz="525" spc="-240" baseline="7936" dirty="0">
                <a:solidFill>
                  <a:srgbClr val="D1D1D1"/>
                </a:solidFill>
                <a:latin typeface="MS UI Gothic"/>
                <a:cs typeface="MS UI Gothic"/>
              </a:rPr>
              <a:t>●</a:t>
            </a:r>
            <a:r>
              <a:rPr sz="525" spc="-240" baseline="23809" dirty="0">
                <a:solidFill>
                  <a:srgbClr val="D1D1D1"/>
                </a:solidFill>
                <a:latin typeface="MS UI Gothic"/>
                <a:cs typeface="MS UI Gothic"/>
              </a:rPr>
              <a:t>●</a:t>
            </a:r>
            <a:r>
              <a:rPr sz="525" spc="-240" baseline="7936" dirty="0">
                <a:solidFill>
                  <a:srgbClr val="BEBEBE"/>
                </a:solidFill>
                <a:latin typeface="MS UI Gothic"/>
                <a:cs typeface="MS UI Gothic"/>
              </a:rPr>
              <a:t>●</a:t>
            </a:r>
            <a:r>
              <a:rPr sz="525" spc="-240" baseline="31746" dirty="0">
                <a:solidFill>
                  <a:srgbClr val="BEBEBE"/>
                </a:solidFill>
                <a:latin typeface="MS UI Gothic"/>
                <a:cs typeface="MS UI Gothic"/>
              </a:rPr>
              <a:t>●</a:t>
            </a:r>
            <a:r>
              <a:rPr sz="525" spc="-240" baseline="15873" dirty="0">
                <a:solidFill>
                  <a:srgbClr val="BEBEBE"/>
                </a:solidFill>
                <a:latin typeface="MS UI Gothic"/>
                <a:cs typeface="MS UI Gothic"/>
              </a:rPr>
              <a:t>●</a:t>
            </a:r>
            <a:endParaRPr sz="525" baseline="15873">
              <a:latin typeface="MS UI Gothic"/>
              <a:cs typeface="MS UI Gothic"/>
            </a:endParaRPr>
          </a:p>
        </p:txBody>
      </p:sp>
      <p:sp>
        <p:nvSpPr>
          <p:cNvPr id="9" name="object 9"/>
          <p:cNvSpPr txBox="1"/>
          <p:nvPr/>
        </p:nvSpPr>
        <p:spPr>
          <a:xfrm>
            <a:off x="2390680" y="751965"/>
            <a:ext cx="678815" cy="81280"/>
          </a:xfrm>
          <a:prstGeom prst="rect">
            <a:avLst/>
          </a:prstGeom>
        </p:spPr>
        <p:txBody>
          <a:bodyPr vert="horz" wrap="square" lIns="0" tIns="13970" rIns="0" bIns="0" rtlCol="0">
            <a:spAutoFit/>
          </a:bodyPr>
          <a:lstStyle/>
          <a:p>
            <a:pPr marL="38100">
              <a:lnSpc>
                <a:spcPct val="100000"/>
              </a:lnSpc>
              <a:spcBef>
                <a:spcPts val="110"/>
              </a:spcBef>
            </a:pPr>
            <a:r>
              <a:rPr sz="525" spc="-232" baseline="15873" dirty="0">
                <a:solidFill>
                  <a:srgbClr val="D1D1D1"/>
                </a:solidFill>
                <a:latin typeface="MS UI Gothic"/>
                <a:cs typeface="MS UI Gothic"/>
              </a:rPr>
              <a:t>●</a:t>
            </a:r>
            <a:r>
              <a:rPr sz="350" spc="-180" dirty="0">
                <a:solidFill>
                  <a:srgbClr val="BEBEBE"/>
                </a:solidFill>
                <a:latin typeface="MS UI Gothic"/>
                <a:cs typeface="MS UI Gothic"/>
              </a:rPr>
              <a:t>●</a:t>
            </a:r>
            <a:r>
              <a:rPr sz="350" spc="-25" dirty="0">
                <a:solidFill>
                  <a:srgbClr val="BEBEBE"/>
                </a:solidFill>
                <a:latin typeface="MS UI Gothic"/>
                <a:cs typeface="MS UI Gothic"/>
              </a:rPr>
              <a:t>●</a:t>
            </a:r>
            <a:r>
              <a:rPr sz="525" spc="-330" baseline="23809" dirty="0">
                <a:solidFill>
                  <a:srgbClr val="BEBEBE"/>
                </a:solidFill>
                <a:latin typeface="MS UI Gothic"/>
                <a:cs typeface="MS UI Gothic"/>
              </a:rPr>
              <a:t>●</a:t>
            </a:r>
            <a:r>
              <a:rPr sz="350" spc="-185" dirty="0">
                <a:solidFill>
                  <a:srgbClr val="BEBEBE"/>
                </a:solidFill>
                <a:latin typeface="MS UI Gothic"/>
                <a:cs typeface="MS UI Gothic"/>
              </a:rPr>
              <a:t>●</a:t>
            </a:r>
            <a:r>
              <a:rPr sz="525" spc="-300" baseline="7936" dirty="0">
                <a:solidFill>
                  <a:srgbClr val="D1D1D1"/>
                </a:solidFill>
                <a:latin typeface="MS UI Gothic"/>
                <a:cs typeface="MS UI Gothic"/>
              </a:rPr>
              <a:t>●</a:t>
            </a:r>
            <a:r>
              <a:rPr sz="525" spc="-157" baseline="15873" dirty="0">
                <a:solidFill>
                  <a:srgbClr val="BEBEBE"/>
                </a:solidFill>
                <a:latin typeface="MS UI Gothic"/>
                <a:cs typeface="MS UI Gothic"/>
              </a:rPr>
              <a:t>●</a:t>
            </a:r>
            <a:r>
              <a:rPr sz="525" spc="-412" baseline="31746" dirty="0">
                <a:solidFill>
                  <a:srgbClr val="D1D1D1"/>
                </a:solidFill>
                <a:latin typeface="MS UI Gothic"/>
                <a:cs typeface="MS UI Gothic"/>
              </a:rPr>
              <a:t>●</a:t>
            </a:r>
            <a:r>
              <a:rPr sz="350" spc="-190" dirty="0">
                <a:solidFill>
                  <a:srgbClr val="BEBEBE"/>
                </a:solidFill>
                <a:latin typeface="MS UI Gothic"/>
                <a:cs typeface="MS UI Gothic"/>
              </a:rPr>
              <a:t>●</a:t>
            </a:r>
            <a:r>
              <a:rPr sz="525" spc="-89" baseline="7936" dirty="0">
                <a:solidFill>
                  <a:srgbClr val="BEBEBE"/>
                </a:solidFill>
                <a:latin typeface="MS UI Gothic"/>
                <a:cs typeface="MS UI Gothic"/>
              </a:rPr>
              <a:t>●</a:t>
            </a:r>
            <a:r>
              <a:rPr sz="525" spc="-7" baseline="15873" dirty="0">
                <a:solidFill>
                  <a:srgbClr val="BEBEBE"/>
                </a:solidFill>
                <a:latin typeface="MS UI Gothic"/>
                <a:cs typeface="MS UI Gothic"/>
              </a:rPr>
              <a:t>●</a:t>
            </a:r>
            <a:r>
              <a:rPr sz="525" spc="-397" baseline="15873" dirty="0">
                <a:solidFill>
                  <a:srgbClr val="D1D1D1"/>
                </a:solidFill>
                <a:latin typeface="MS UI Gothic"/>
                <a:cs typeface="MS UI Gothic"/>
              </a:rPr>
              <a:t>●</a:t>
            </a:r>
            <a:r>
              <a:rPr sz="525" spc="-412" baseline="23809" dirty="0">
                <a:solidFill>
                  <a:srgbClr val="BEBEBE"/>
                </a:solidFill>
                <a:latin typeface="MS UI Gothic"/>
                <a:cs typeface="MS UI Gothic"/>
              </a:rPr>
              <a:t>●</a:t>
            </a:r>
            <a:r>
              <a:rPr sz="525" spc="-419" baseline="15873" dirty="0">
                <a:solidFill>
                  <a:srgbClr val="BEBEBE"/>
                </a:solidFill>
                <a:latin typeface="MS UI Gothic"/>
                <a:cs typeface="MS UI Gothic"/>
              </a:rPr>
              <a:t>●</a:t>
            </a:r>
            <a:r>
              <a:rPr sz="525" spc="-330" baseline="7936" dirty="0">
                <a:solidFill>
                  <a:srgbClr val="BEBEBE"/>
                </a:solidFill>
                <a:latin typeface="MS UI Gothic"/>
                <a:cs typeface="MS UI Gothic"/>
              </a:rPr>
              <a:t>●</a:t>
            </a:r>
            <a:r>
              <a:rPr sz="525" spc="15" baseline="7936" dirty="0">
                <a:solidFill>
                  <a:srgbClr val="BEBEBE"/>
                </a:solidFill>
                <a:latin typeface="MS UI Gothic"/>
                <a:cs typeface="MS UI Gothic"/>
              </a:rPr>
              <a:t>●</a:t>
            </a:r>
            <a:r>
              <a:rPr sz="525" spc="52" baseline="7936" dirty="0">
                <a:solidFill>
                  <a:srgbClr val="BEBEBE"/>
                </a:solidFill>
                <a:latin typeface="Times New Roman"/>
                <a:cs typeface="Times New Roman"/>
              </a:rPr>
              <a:t> </a:t>
            </a:r>
            <a:r>
              <a:rPr sz="525" spc="-135" baseline="23809" dirty="0">
                <a:solidFill>
                  <a:srgbClr val="BEBEBE"/>
                </a:solidFill>
                <a:latin typeface="MS UI Gothic"/>
                <a:cs typeface="MS UI Gothic"/>
              </a:rPr>
              <a:t>●</a:t>
            </a:r>
            <a:r>
              <a:rPr sz="350" spc="-270" dirty="0">
                <a:solidFill>
                  <a:srgbClr val="BEBEBE"/>
                </a:solidFill>
                <a:latin typeface="MS UI Gothic"/>
                <a:cs typeface="MS UI Gothic"/>
              </a:rPr>
              <a:t>●</a:t>
            </a:r>
            <a:r>
              <a:rPr sz="525" spc="-359" baseline="7936" dirty="0">
                <a:solidFill>
                  <a:srgbClr val="BEBEBE"/>
                </a:solidFill>
                <a:latin typeface="MS UI Gothic"/>
                <a:cs typeface="MS UI Gothic"/>
              </a:rPr>
              <a:t>●</a:t>
            </a:r>
            <a:r>
              <a:rPr sz="525" spc="-322" baseline="7936" dirty="0">
                <a:solidFill>
                  <a:srgbClr val="BEBEBE"/>
                </a:solidFill>
                <a:latin typeface="MS UI Gothic"/>
                <a:cs typeface="MS UI Gothic"/>
              </a:rPr>
              <a:t>●</a:t>
            </a:r>
            <a:r>
              <a:rPr sz="525" spc="15" baseline="23809" dirty="0">
                <a:solidFill>
                  <a:srgbClr val="BEBEBE"/>
                </a:solidFill>
                <a:latin typeface="MS UI Gothic"/>
                <a:cs typeface="MS UI Gothic"/>
              </a:rPr>
              <a:t>●</a:t>
            </a:r>
            <a:r>
              <a:rPr sz="525" baseline="23809" dirty="0">
                <a:solidFill>
                  <a:srgbClr val="BEBEBE"/>
                </a:solidFill>
                <a:latin typeface="Times New Roman"/>
                <a:cs typeface="Times New Roman"/>
              </a:rPr>
              <a:t>  </a:t>
            </a:r>
            <a:r>
              <a:rPr sz="525" spc="-67" baseline="23809" dirty="0">
                <a:solidFill>
                  <a:srgbClr val="BEBEBE"/>
                </a:solidFill>
                <a:latin typeface="Times New Roman"/>
                <a:cs typeface="Times New Roman"/>
              </a:rPr>
              <a:t> </a:t>
            </a:r>
            <a:r>
              <a:rPr sz="525" spc="15" baseline="23809" dirty="0">
                <a:solidFill>
                  <a:srgbClr val="BEBEBE"/>
                </a:solidFill>
                <a:latin typeface="MS UI Gothic"/>
                <a:cs typeface="MS UI Gothic"/>
              </a:rPr>
              <a:t>●</a:t>
            </a:r>
            <a:endParaRPr sz="525" baseline="23809">
              <a:latin typeface="MS UI Gothic"/>
              <a:cs typeface="MS UI Gothic"/>
            </a:endParaRPr>
          </a:p>
        </p:txBody>
      </p:sp>
      <p:sp>
        <p:nvSpPr>
          <p:cNvPr id="10" name="object 10"/>
          <p:cNvSpPr txBox="1"/>
          <p:nvPr/>
        </p:nvSpPr>
        <p:spPr>
          <a:xfrm>
            <a:off x="2597921" y="654948"/>
            <a:ext cx="566420" cy="81280"/>
          </a:xfrm>
          <a:prstGeom prst="rect">
            <a:avLst/>
          </a:prstGeom>
        </p:spPr>
        <p:txBody>
          <a:bodyPr vert="horz" wrap="square" lIns="0" tIns="13970" rIns="0" bIns="0" rtlCol="0">
            <a:spAutoFit/>
          </a:bodyPr>
          <a:lstStyle/>
          <a:p>
            <a:pPr marL="38100">
              <a:lnSpc>
                <a:spcPct val="100000"/>
              </a:lnSpc>
              <a:spcBef>
                <a:spcPts val="110"/>
              </a:spcBef>
            </a:pPr>
            <a:r>
              <a:rPr sz="525" spc="15" baseline="7936" dirty="0">
                <a:solidFill>
                  <a:srgbClr val="BEBEBE"/>
                </a:solidFill>
                <a:latin typeface="MS UI Gothic"/>
                <a:cs typeface="MS UI Gothic"/>
              </a:rPr>
              <a:t>● </a:t>
            </a:r>
            <a:r>
              <a:rPr sz="525" spc="104" baseline="7936" dirty="0">
                <a:solidFill>
                  <a:srgbClr val="BEBEBE"/>
                </a:solidFill>
                <a:latin typeface="MS UI Gothic"/>
                <a:cs typeface="MS UI Gothic"/>
              </a:rPr>
              <a:t> </a:t>
            </a:r>
            <a:r>
              <a:rPr sz="350" spc="-145" dirty="0">
                <a:solidFill>
                  <a:srgbClr val="BEBEBE"/>
                </a:solidFill>
                <a:latin typeface="MS UI Gothic"/>
                <a:cs typeface="MS UI Gothic"/>
              </a:rPr>
              <a:t>●</a:t>
            </a:r>
            <a:r>
              <a:rPr sz="525" spc="-217" baseline="7936" dirty="0">
                <a:solidFill>
                  <a:srgbClr val="BEBEBE"/>
                </a:solidFill>
                <a:latin typeface="MS UI Gothic"/>
                <a:cs typeface="MS UI Gothic"/>
              </a:rPr>
              <a:t>●</a:t>
            </a:r>
            <a:r>
              <a:rPr sz="350" spc="-145" dirty="0">
                <a:solidFill>
                  <a:srgbClr val="BEBEBE"/>
                </a:solidFill>
                <a:latin typeface="MS UI Gothic"/>
                <a:cs typeface="MS UI Gothic"/>
              </a:rPr>
              <a:t>●</a:t>
            </a:r>
            <a:r>
              <a:rPr sz="525" spc="-217" baseline="7936" dirty="0">
                <a:solidFill>
                  <a:srgbClr val="BEBEBE"/>
                </a:solidFill>
                <a:latin typeface="MS UI Gothic"/>
                <a:cs typeface="MS UI Gothic"/>
              </a:rPr>
              <a:t>●●●●</a:t>
            </a:r>
            <a:r>
              <a:rPr sz="525" spc="-217" baseline="39682" dirty="0">
                <a:solidFill>
                  <a:srgbClr val="BEBEBE"/>
                </a:solidFill>
                <a:latin typeface="MS UI Gothic"/>
                <a:cs typeface="MS UI Gothic"/>
              </a:rPr>
              <a:t>●</a:t>
            </a:r>
            <a:r>
              <a:rPr sz="525" spc="-217" baseline="23809" dirty="0">
                <a:solidFill>
                  <a:srgbClr val="BEBEBE"/>
                </a:solidFill>
                <a:latin typeface="MS UI Gothic"/>
                <a:cs typeface="MS UI Gothic"/>
              </a:rPr>
              <a:t>●</a:t>
            </a:r>
            <a:r>
              <a:rPr sz="525" spc="-217" baseline="39682" dirty="0">
                <a:solidFill>
                  <a:srgbClr val="BEBEBE"/>
                </a:solidFill>
                <a:latin typeface="MS UI Gothic"/>
                <a:cs typeface="MS UI Gothic"/>
              </a:rPr>
              <a:t>●</a:t>
            </a:r>
            <a:r>
              <a:rPr sz="525" spc="-217" baseline="15873" dirty="0">
                <a:solidFill>
                  <a:srgbClr val="D1D1D1"/>
                </a:solidFill>
                <a:latin typeface="MS UI Gothic"/>
                <a:cs typeface="MS UI Gothic"/>
              </a:rPr>
              <a:t>●</a:t>
            </a:r>
            <a:r>
              <a:rPr sz="525" spc="-217" baseline="31746" dirty="0">
                <a:solidFill>
                  <a:srgbClr val="BEBEBE"/>
                </a:solidFill>
                <a:latin typeface="MS UI Gothic"/>
                <a:cs typeface="MS UI Gothic"/>
              </a:rPr>
              <a:t>●</a:t>
            </a:r>
            <a:r>
              <a:rPr sz="525" spc="-217" baseline="23809" dirty="0">
                <a:solidFill>
                  <a:srgbClr val="BEBEBE"/>
                </a:solidFill>
                <a:latin typeface="MS UI Gothic"/>
                <a:cs typeface="MS UI Gothic"/>
              </a:rPr>
              <a:t>●</a:t>
            </a:r>
            <a:r>
              <a:rPr sz="525" spc="-217" baseline="7936" dirty="0">
                <a:solidFill>
                  <a:srgbClr val="BEBEBE"/>
                </a:solidFill>
                <a:latin typeface="MS UI Gothic"/>
                <a:cs typeface="MS UI Gothic"/>
              </a:rPr>
              <a:t>●●</a:t>
            </a:r>
            <a:endParaRPr sz="525" baseline="7936">
              <a:latin typeface="MS UI Gothic"/>
              <a:cs typeface="MS UI Gothic"/>
            </a:endParaRPr>
          </a:p>
        </p:txBody>
      </p:sp>
      <p:sp>
        <p:nvSpPr>
          <p:cNvPr id="11" name="object 11"/>
          <p:cNvSpPr txBox="1"/>
          <p:nvPr/>
        </p:nvSpPr>
        <p:spPr>
          <a:xfrm>
            <a:off x="2538462" y="636310"/>
            <a:ext cx="113664" cy="81280"/>
          </a:xfrm>
          <a:prstGeom prst="rect">
            <a:avLst/>
          </a:prstGeom>
        </p:spPr>
        <p:txBody>
          <a:bodyPr vert="horz" wrap="square" lIns="0" tIns="13970" rIns="0" bIns="0" rtlCol="0">
            <a:spAutoFit/>
          </a:bodyPr>
          <a:lstStyle/>
          <a:p>
            <a:pPr marL="12700">
              <a:lnSpc>
                <a:spcPct val="100000"/>
              </a:lnSpc>
              <a:spcBef>
                <a:spcPts val="110"/>
              </a:spcBef>
            </a:pPr>
            <a:r>
              <a:rPr sz="350" spc="-30" dirty="0">
                <a:solidFill>
                  <a:srgbClr val="BEBEBE"/>
                </a:solidFill>
                <a:latin typeface="MS UI Gothic"/>
                <a:cs typeface="MS UI Gothic"/>
              </a:rPr>
              <a:t>●</a:t>
            </a:r>
            <a:r>
              <a:rPr sz="525" spc="15" baseline="7936" dirty="0">
                <a:solidFill>
                  <a:srgbClr val="BEBEBE"/>
                </a:solidFill>
                <a:latin typeface="MS UI Gothic"/>
                <a:cs typeface="MS UI Gothic"/>
              </a:rPr>
              <a:t>●</a:t>
            </a:r>
            <a:endParaRPr sz="525" baseline="7936">
              <a:latin typeface="MS UI Gothic"/>
              <a:cs typeface="MS UI Gothic"/>
            </a:endParaRPr>
          </a:p>
        </p:txBody>
      </p:sp>
      <p:sp>
        <p:nvSpPr>
          <p:cNvPr id="12" name="object 12"/>
          <p:cNvSpPr txBox="1"/>
          <p:nvPr/>
        </p:nvSpPr>
        <p:spPr>
          <a:xfrm>
            <a:off x="1502873" y="862621"/>
            <a:ext cx="71755" cy="81280"/>
          </a:xfrm>
          <a:prstGeom prst="rect">
            <a:avLst/>
          </a:prstGeom>
        </p:spPr>
        <p:txBody>
          <a:bodyPr vert="horz" wrap="square" lIns="0" tIns="13970" rIns="0" bIns="0" rtlCol="0">
            <a:spAutoFit/>
          </a:bodyPr>
          <a:lstStyle/>
          <a:p>
            <a:pPr marL="12700">
              <a:lnSpc>
                <a:spcPct val="100000"/>
              </a:lnSpc>
              <a:spcBef>
                <a:spcPts val="110"/>
              </a:spcBef>
            </a:pPr>
            <a:r>
              <a:rPr sz="350" spc="10" dirty="0">
                <a:solidFill>
                  <a:srgbClr val="BEBEBE"/>
                </a:solidFill>
                <a:latin typeface="MS UI Gothic"/>
                <a:cs typeface="MS UI Gothic"/>
              </a:rPr>
              <a:t>●</a:t>
            </a:r>
            <a:endParaRPr sz="350">
              <a:latin typeface="MS UI Gothic"/>
              <a:cs typeface="MS UI Gothic"/>
            </a:endParaRPr>
          </a:p>
        </p:txBody>
      </p:sp>
      <p:sp>
        <p:nvSpPr>
          <p:cNvPr id="13" name="object 13"/>
          <p:cNvSpPr txBox="1"/>
          <p:nvPr/>
        </p:nvSpPr>
        <p:spPr>
          <a:xfrm>
            <a:off x="2112836" y="824666"/>
            <a:ext cx="810895" cy="81280"/>
          </a:xfrm>
          <a:prstGeom prst="rect">
            <a:avLst/>
          </a:prstGeom>
        </p:spPr>
        <p:txBody>
          <a:bodyPr vert="horz" wrap="square" lIns="0" tIns="13970" rIns="0" bIns="0" rtlCol="0">
            <a:spAutoFit/>
          </a:bodyPr>
          <a:lstStyle/>
          <a:p>
            <a:pPr marL="38100">
              <a:lnSpc>
                <a:spcPct val="100000"/>
              </a:lnSpc>
              <a:spcBef>
                <a:spcPts val="110"/>
              </a:spcBef>
            </a:pPr>
            <a:r>
              <a:rPr sz="525" spc="15" baseline="15873" dirty="0">
                <a:solidFill>
                  <a:srgbClr val="BEBEBE"/>
                </a:solidFill>
                <a:latin typeface="MS UI Gothic"/>
                <a:cs typeface="MS UI Gothic"/>
              </a:rPr>
              <a:t>● </a:t>
            </a:r>
            <a:r>
              <a:rPr sz="525" spc="60" baseline="15873" dirty="0">
                <a:solidFill>
                  <a:srgbClr val="BEBEBE"/>
                </a:solidFill>
                <a:latin typeface="MS UI Gothic"/>
                <a:cs typeface="MS UI Gothic"/>
              </a:rPr>
              <a:t> </a:t>
            </a:r>
            <a:r>
              <a:rPr sz="525" spc="-247" baseline="7936" dirty="0">
                <a:solidFill>
                  <a:srgbClr val="BEBEBE"/>
                </a:solidFill>
                <a:latin typeface="MS UI Gothic"/>
                <a:cs typeface="MS UI Gothic"/>
              </a:rPr>
              <a:t>●</a:t>
            </a:r>
            <a:r>
              <a:rPr sz="525" spc="-247" baseline="15873" dirty="0">
                <a:solidFill>
                  <a:srgbClr val="BEBEBE"/>
                </a:solidFill>
                <a:latin typeface="MS UI Gothic"/>
                <a:cs typeface="MS UI Gothic"/>
              </a:rPr>
              <a:t>●●</a:t>
            </a:r>
            <a:r>
              <a:rPr sz="525" spc="-247" baseline="7936" dirty="0">
                <a:solidFill>
                  <a:srgbClr val="BEBEBE"/>
                </a:solidFill>
                <a:latin typeface="MS UI Gothic"/>
                <a:cs typeface="MS UI Gothic"/>
              </a:rPr>
              <a:t>●</a:t>
            </a:r>
            <a:r>
              <a:rPr sz="350" spc="-165" dirty="0">
                <a:solidFill>
                  <a:srgbClr val="BEBEBE"/>
                </a:solidFill>
                <a:latin typeface="MS UI Gothic"/>
                <a:cs typeface="MS UI Gothic"/>
              </a:rPr>
              <a:t>●●</a:t>
            </a:r>
            <a:r>
              <a:rPr sz="525" spc="-247" baseline="15873" dirty="0">
                <a:solidFill>
                  <a:srgbClr val="BEBEBE"/>
                </a:solidFill>
                <a:latin typeface="MS UI Gothic"/>
                <a:cs typeface="MS UI Gothic"/>
              </a:rPr>
              <a:t>●●</a:t>
            </a:r>
            <a:r>
              <a:rPr sz="525" spc="-247" baseline="7936" dirty="0">
                <a:solidFill>
                  <a:srgbClr val="BEBEBE"/>
                </a:solidFill>
                <a:latin typeface="MS UI Gothic"/>
                <a:cs typeface="MS UI Gothic"/>
              </a:rPr>
              <a:t>●●</a:t>
            </a:r>
            <a:r>
              <a:rPr sz="350" spc="-165" dirty="0">
                <a:solidFill>
                  <a:srgbClr val="BEBEBE"/>
                </a:solidFill>
                <a:latin typeface="MS UI Gothic"/>
                <a:cs typeface="MS UI Gothic"/>
              </a:rPr>
              <a:t>●</a:t>
            </a:r>
            <a:r>
              <a:rPr sz="525" spc="-247" baseline="7936" dirty="0">
                <a:solidFill>
                  <a:srgbClr val="BEBEBE"/>
                </a:solidFill>
                <a:latin typeface="MS UI Gothic"/>
                <a:cs typeface="MS UI Gothic"/>
              </a:rPr>
              <a:t>●</a:t>
            </a:r>
            <a:r>
              <a:rPr sz="525" spc="-247" baseline="15873" dirty="0">
                <a:solidFill>
                  <a:srgbClr val="BEBEBE"/>
                </a:solidFill>
                <a:latin typeface="MS UI Gothic"/>
                <a:cs typeface="MS UI Gothic"/>
              </a:rPr>
              <a:t>●</a:t>
            </a:r>
            <a:r>
              <a:rPr sz="525" spc="-247" baseline="7936" dirty="0">
                <a:solidFill>
                  <a:srgbClr val="BEBEBE"/>
                </a:solidFill>
                <a:latin typeface="MS UI Gothic"/>
                <a:cs typeface="MS UI Gothic"/>
              </a:rPr>
              <a:t>●●</a:t>
            </a:r>
            <a:r>
              <a:rPr sz="350" spc="-165" dirty="0">
                <a:solidFill>
                  <a:srgbClr val="BEBEBE"/>
                </a:solidFill>
                <a:latin typeface="MS UI Gothic"/>
                <a:cs typeface="MS UI Gothic"/>
              </a:rPr>
              <a:t>●</a:t>
            </a:r>
            <a:r>
              <a:rPr sz="525" spc="-247" baseline="15873" dirty="0">
                <a:solidFill>
                  <a:srgbClr val="BEBEBE"/>
                </a:solidFill>
                <a:latin typeface="MS UI Gothic"/>
                <a:cs typeface="MS UI Gothic"/>
              </a:rPr>
              <a:t>●</a:t>
            </a:r>
            <a:r>
              <a:rPr sz="350" spc="-165" dirty="0">
                <a:solidFill>
                  <a:srgbClr val="BEBEBE"/>
                </a:solidFill>
                <a:latin typeface="MS UI Gothic"/>
                <a:cs typeface="MS UI Gothic"/>
              </a:rPr>
              <a:t>●</a:t>
            </a:r>
            <a:r>
              <a:rPr sz="525" spc="-247" baseline="7936" dirty="0">
                <a:solidFill>
                  <a:srgbClr val="BEBEBE"/>
                </a:solidFill>
                <a:latin typeface="MS UI Gothic"/>
                <a:cs typeface="MS UI Gothic"/>
              </a:rPr>
              <a:t>●</a:t>
            </a:r>
            <a:r>
              <a:rPr sz="525" spc="-247" baseline="23809" dirty="0">
                <a:solidFill>
                  <a:srgbClr val="BEBEBE"/>
                </a:solidFill>
                <a:latin typeface="MS UI Gothic"/>
                <a:cs typeface="MS UI Gothic"/>
              </a:rPr>
              <a:t>●</a:t>
            </a:r>
            <a:r>
              <a:rPr sz="525" spc="-247" baseline="15873" dirty="0">
                <a:solidFill>
                  <a:srgbClr val="BEBEBE"/>
                </a:solidFill>
                <a:latin typeface="MS UI Gothic"/>
                <a:cs typeface="MS UI Gothic"/>
              </a:rPr>
              <a:t>●</a:t>
            </a:r>
            <a:r>
              <a:rPr sz="525" spc="-247" baseline="23809" dirty="0">
                <a:solidFill>
                  <a:srgbClr val="BEBEBE"/>
                </a:solidFill>
                <a:latin typeface="MS UI Gothic"/>
                <a:cs typeface="MS UI Gothic"/>
              </a:rPr>
              <a:t>●●●</a:t>
            </a:r>
            <a:r>
              <a:rPr sz="525" spc="-247" baseline="31746" dirty="0">
                <a:solidFill>
                  <a:srgbClr val="BEBEBE"/>
                </a:solidFill>
                <a:latin typeface="MS UI Gothic"/>
                <a:cs typeface="MS UI Gothic"/>
              </a:rPr>
              <a:t>●</a:t>
            </a:r>
            <a:r>
              <a:rPr sz="525" spc="-247" baseline="23809" dirty="0">
                <a:solidFill>
                  <a:srgbClr val="BEBEBE"/>
                </a:solidFill>
                <a:latin typeface="MS UI Gothic"/>
                <a:cs typeface="MS UI Gothic"/>
              </a:rPr>
              <a:t>●</a:t>
            </a:r>
            <a:r>
              <a:rPr sz="525" spc="-247" baseline="7936" dirty="0">
                <a:solidFill>
                  <a:srgbClr val="BEBEBE"/>
                </a:solidFill>
                <a:latin typeface="MS UI Gothic"/>
                <a:cs typeface="MS UI Gothic"/>
              </a:rPr>
              <a:t>●</a:t>
            </a:r>
            <a:endParaRPr sz="525" baseline="7936">
              <a:latin typeface="MS UI Gothic"/>
              <a:cs typeface="MS UI Gothic"/>
            </a:endParaRPr>
          </a:p>
        </p:txBody>
      </p:sp>
      <p:sp>
        <p:nvSpPr>
          <p:cNvPr id="14" name="object 14"/>
          <p:cNvSpPr txBox="1"/>
          <p:nvPr/>
        </p:nvSpPr>
        <p:spPr>
          <a:xfrm>
            <a:off x="2536637" y="671056"/>
            <a:ext cx="584200" cy="81280"/>
          </a:xfrm>
          <a:prstGeom prst="rect">
            <a:avLst/>
          </a:prstGeom>
        </p:spPr>
        <p:txBody>
          <a:bodyPr vert="horz" wrap="square" lIns="0" tIns="13970" rIns="0" bIns="0" rtlCol="0">
            <a:spAutoFit/>
          </a:bodyPr>
          <a:lstStyle/>
          <a:p>
            <a:pPr marL="38100">
              <a:lnSpc>
                <a:spcPct val="100000"/>
              </a:lnSpc>
              <a:spcBef>
                <a:spcPts val="110"/>
              </a:spcBef>
            </a:pPr>
            <a:r>
              <a:rPr sz="350" spc="10" dirty="0">
                <a:solidFill>
                  <a:srgbClr val="BEBEBE"/>
                </a:solidFill>
                <a:latin typeface="MS UI Gothic"/>
                <a:cs typeface="MS UI Gothic"/>
              </a:rPr>
              <a:t>●</a:t>
            </a:r>
            <a:r>
              <a:rPr sz="350" spc="10" dirty="0">
                <a:solidFill>
                  <a:srgbClr val="BEBEBE"/>
                </a:solidFill>
                <a:latin typeface="Times New Roman"/>
                <a:cs typeface="Times New Roman"/>
              </a:rPr>
              <a:t>   </a:t>
            </a:r>
            <a:r>
              <a:rPr sz="350" spc="20" dirty="0">
                <a:solidFill>
                  <a:srgbClr val="BEBEBE"/>
                </a:solidFill>
                <a:latin typeface="Times New Roman"/>
                <a:cs typeface="Times New Roman"/>
              </a:rPr>
              <a:t> </a:t>
            </a:r>
            <a:r>
              <a:rPr sz="525" spc="-135" baseline="15873" dirty="0">
                <a:solidFill>
                  <a:srgbClr val="BEBEBE"/>
                </a:solidFill>
                <a:latin typeface="MS UI Gothic"/>
                <a:cs typeface="MS UI Gothic"/>
              </a:rPr>
              <a:t>●</a:t>
            </a:r>
            <a:r>
              <a:rPr sz="525" spc="-412" baseline="7936" dirty="0">
                <a:solidFill>
                  <a:srgbClr val="BEBEBE"/>
                </a:solidFill>
                <a:latin typeface="MS UI Gothic"/>
                <a:cs typeface="MS UI Gothic"/>
              </a:rPr>
              <a:t>●</a:t>
            </a:r>
            <a:r>
              <a:rPr sz="525" spc="-67" baseline="15873" dirty="0">
                <a:solidFill>
                  <a:srgbClr val="BEBEBE"/>
                </a:solidFill>
                <a:latin typeface="MS UI Gothic"/>
                <a:cs typeface="MS UI Gothic"/>
              </a:rPr>
              <a:t>●</a:t>
            </a:r>
            <a:r>
              <a:rPr sz="525" spc="-367" baseline="15873" dirty="0">
                <a:solidFill>
                  <a:srgbClr val="BEBEBE"/>
                </a:solidFill>
                <a:latin typeface="MS UI Gothic"/>
                <a:cs typeface="MS UI Gothic"/>
              </a:rPr>
              <a:t>●</a:t>
            </a:r>
            <a:r>
              <a:rPr sz="525" spc="-412" baseline="15873" dirty="0">
                <a:solidFill>
                  <a:srgbClr val="BEBEBE"/>
                </a:solidFill>
                <a:latin typeface="MS UI Gothic"/>
                <a:cs typeface="MS UI Gothic"/>
              </a:rPr>
              <a:t>●</a:t>
            </a:r>
            <a:r>
              <a:rPr sz="350" spc="-95" dirty="0">
                <a:solidFill>
                  <a:srgbClr val="BEBEBE"/>
                </a:solidFill>
                <a:latin typeface="MS UI Gothic"/>
                <a:cs typeface="MS UI Gothic"/>
              </a:rPr>
              <a:t>●</a:t>
            </a:r>
            <a:r>
              <a:rPr sz="525" spc="-127" baseline="7936" dirty="0">
                <a:solidFill>
                  <a:srgbClr val="D1D1D1"/>
                </a:solidFill>
                <a:latin typeface="MS UI Gothic"/>
                <a:cs typeface="MS UI Gothic"/>
              </a:rPr>
              <a:t>●</a:t>
            </a:r>
            <a:r>
              <a:rPr sz="525" spc="-397" baseline="15873" dirty="0">
                <a:solidFill>
                  <a:srgbClr val="BEBEBE"/>
                </a:solidFill>
                <a:latin typeface="MS UI Gothic"/>
                <a:cs typeface="MS UI Gothic"/>
              </a:rPr>
              <a:t>●</a:t>
            </a:r>
            <a:r>
              <a:rPr sz="350" spc="10" dirty="0">
                <a:solidFill>
                  <a:srgbClr val="BEBEBE"/>
                </a:solidFill>
                <a:latin typeface="MS UI Gothic"/>
                <a:cs typeface="MS UI Gothic"/>
              </a:rPr>
              <a:t>●</a:t>
            </a:r>
            <a:r>
              <a:rPr sz="350" spc="-40" dirty="0">
                <a:solidFill>
                  <a:srgbClr val="BEBEBE"/>
                </a:solidFill>
                <a:latin typeface="Times New Roman"/>
                <a:cs typeface="Times New Roman"/>
              </a:rPr>
              <a:t> </a:t>
            </a:r>
            <a:r>
              <a:rPr sz="525" spc="-104" baseline="15873" dirty="0">
                <a:solidFill>
                  <a:srgbClr val="BEBEBE"/>
                </a:solidFill>
                <a:latin typeface="MS UI Gothic"/>
                <a:cs typeface="MS UI Gothic"/>
              </a:rPr>
              <a:t>●</a:t>
            </a:r>
            <a:r>
              <a:rPr sz="525" spc="-390" baseline="31746" dirty="0">
                <a:solidFill>
                  <a:srgbClr val="BEBEBE"/>
                </a:solidFill>
                <a:latin typeface="MS UI Gothic"/>
                <a:cs typeface="MS UI Gothic"/>
              </a:rPr>
              <a:t>●</a:t>
            </a:r>
            <a:r>
              <a:rPr sz="525" spc="-390" baseline="15873" dirty="0">
                <a:solidFill>
                  <a:srgbClr val="BEBEBE"/>
                </a:solidFill>
                <a:latin typeface="MS UI Gothic"/>
                <a:cs typeface="MS UI Gothic"/>
              </a:rPr>
              <a:t>●</a:t>
            </a:r>
            <a:r>
              <a:rPr sz="350" spc="-225" dirty="0">
                <a:solidFill>
                  <a:srgbClr val="BEBEBE"/>
                </a:solidFill>
                <a:latin typeface="MS UI Gothic"/>
                <a:cs typeface="MS UI Gothic"/>
              </a:rPr>
              <a:t>●</a:t>
            </a:r>
            <a:r>
              <a:rPr sz="525" spc="-292" baseline="15873" dirty="0">
                <a:solidFill>
                  <a:srgbClr val="BEBEBE"/>
                </a:solidFill>
                <a:latin typeface="MS UI Gothic"/>
                <a:cs typeface="MS UI Gothic"/>
              </a:rPr>
              <a:t>●</a:t>
            </a:r>
            <a:r>
              <a:rPr sz="525" spc="-172" baseline="23809" dirty="0">
                <a:solidFill>
                  <a:srgbClr val="BEBEBE"/>
                </a:solidFill>
                <a:latin typeface="MS UI Gothic"/>
                <a:cs typeface="MS UI Gothic"/>
              </a:rPr>
              <a:t>●</a:t>
            </a:r>
            <a:r>
              <a:rPr sz="525" spc="15" baseline="7936" dirty="0">
                <a:solidFill>
                  <a:srgbClr val="BEBEBE"/>
                </a:solidFill>
                <a:latin typeface="MS UI Gothic"/>
                <a:cs typeface="MS UI Gothic"/>
              </a:rPr>
              <a:t>●</a:t>
            </a:r>
            <a:endParaRPr sz="525" baseline="7936">
              <a:latin typeface="MS UI Gothic"/>
              <a:cs typeface="MS UI Gothic"/>
            </a:endParaRPr>
          </a:p>
        </p:txBody>
      </p:sp>
      <p:sp>
        <p:nvSpPr>
          <p:cNvPr id="15" name="object 15"/>
          <p:cNvSpPr txBox="1"/>
          <p:nvPr/>
        </p:nvSpPr>
        <p:spPr>
          <a:xfrm>
            <a:off x="2930445" y="492697"/>
            <a:ext cx="456565" cy="81280"/>
          </a:xfrm>
          <a:prstGeom prst="rect">
            <a:avLst/>
          </a:prstGeom>
        </p:spPr>
        <p:txBody>
          <a:bodyPr vert="horz" wrap="square" lIns="0" tIns="13970" rIns="0" bIns="0" rtlCol="0">
            <a:spAutoFit/>
          </a:bodyPr>
          <a:lstStyle/>
          <a:p>
            <a:pPr marL="38100">
              <a:lnSpc>
                <a:spcPct val="100000"/>
              </a:lnSpc>
              <a:spcBef>
                <a:spcPts val="110"/>
              </a:spcBef>
            </a:pPr>
            <a:r>
              <a:rPr sz="350" spc="10" dirty="0">
                <a:solidFill>
                  <a:srgbClr val="BEBEBE"/>
                </a:solidFill>
                <a:latin typeface="MS UI Gothic"/>
                <a:cs typeface="MS UI Gothic"/>
              </a:rPr>
              <a:t>●</a:t>
            </a:r>
            <a:r>
              <a:rPr sz="350" spc="10" dirty="0">
                <a:solidFill>
                  <a:srgbClr val="BEBEBE"/>
                </a:solidFill>
                <a:latin typeface="Times New Roman"/>
                <a:cs typeface="Times New Roman"/>
              </a:rPr>
              <a:t>       </a:t>
            </a:r>
            <a:r>
              <a:rPr sz="350" spc="-25" dirty="0">
                <a:solidFill>
                  <a:srgbClr val="BEBEBE"/>
                </a:solidFill>
                <a:latin typeface="Times New Roman"/>
                <a:cs typeface="Times New Roman"/>
              </a:rPr>
              <a:t> </a:t>
            </a:r>
            <a:r>
              <a:rPr sz="525" spc="-307" baseline="7936" dirty="0">
                <a:solidFill>
                  <a:srgbClr val="BEBEBE"/>
                </a:solidFill>
                <a:latin typeface="MS UI Gothic"/>
                <a:cs typeface="MS UI Gothic"/>
              </a:rPr>
              <a:t>●</a:t>
            </a:r>
            <a:r>
              <a:rPr sz="525" spc="-44" baseline="15873" dirty="0">
                <a:solidFill>
                  <a:srgbClr val="BEBEBE"/>
                </a:solidFill>
                <a:latin typeface="MS UI Gothic"/>
                <a:cs typeface="MS UI Gothic"/>
              </a:rPr>
              <a:t>●</a:t>
            </a:r>
            <a:r>
              <a:rPr sz="525" spc="15" baseline="31746" dirty="0">
                <a:solidFill>
                  <a:srgbClr val="BEBEBE"/>
                </a:solidFill>
                <a:latin typeface="MS UI Gothic"/>
                <a:cs typeface="MS UI Gothic"/>
              </a:rPr>
              <a:t>●</a:t>
            </a:r>
            <a:r>
              <a:rPr sz="525" spc="-7" baseline="31746" dirty="0">
                <a:solidFill>
                  <a:srgbClr val="BEBEBE"/>
                </a:solidFill>
                <a:latin typeface="Times New Roman"/>
                <a:cs typeface="Times New Roman"/>
              </a:rPr>
              <a:t> </a:t>
            </a:r>
            <a:r>
              <a:rPr sz="525" spc="15" baseline="7936" dirty="0">
                <a:solidFill>
                  <a:srgbClr val="BEBEBE"/>
                </a:solidFill>
                <a:latin typeface="MS UI Gothic"/>
                <a:cs typeface="MS UI Gothic"/>
              </a:rPr>
              <a:t>●</a:t>
            </a:r>
            <a:r>
              <a:rPr sz="525" baseline="7936" dirty="0">
                <a:solidFill>
                  <a:srgbClr val="BEBEBE"/>
                </a:solidFill>
                <a:latin typeface="Times New Roman"/>
                <a:cs typeface="Times New Roman"/>
              </a:rPr>
              <a:t>  </a:t>
            </a:r>
            <a:r>
              <a:rPr sz="525" spc="44" baseline="7936" dirty="0">
                <a:solidFill>
                  <a:srgbClr val="BEBEBE"/>
                </a:solidFill>
                <a:latin typeface="Times New Roman"/>
                <a:cs typeface="Times New Roman"/>
              </a:rPr>
              <a:t> </a:t>
            </a:r>
            <a:r>
              <a:rPr sz="525" spc="15" baseline="7936" dirty="0">
                <a:solidFill>
                  <a:srgbClr val="BEBEBE"/>
                </a:solidFill>
                <a:latin typeface="MS UI Gothic"/>
                <a:cs typeface="MS UI Gothic"/>
              </a:rPr>
              <a:t>●</a:t>
            </a:r>
            <a:endParaRPr sz="525" baseline="7936">
              <a:latin typeface="MS UI Gothic"/>
              <a:cs typeface="MS UI Gothic"/>
            </a:endParaRPr>
          </a:p>
        </p:txBody>
      </p:sp>
      <p:sp>
        <p:nvSpPr>
          <p:cNvPr id="16" name="object 16"/>
          <p:cNvSpPr txBox="1"/>
          <p:nvPr/>
        </p:nvSpPr>
        <p:spPr>
          <a:xfrm>
            <a:off x="1171152" y="827875"/>
            <a:ext cx="136525" cy="81280"/>
          </a:xfrm>
          <a:prstGeom prst="rect">
            <a:avLst/>
          </a:prstGeom>
        </p:spPr>
        <p:txBody>
          <a:bodyPr vert="horz" wrap="square" lIns="0" tIns="13970" rIns="0" bIns="0" rtlCol="0">
            <a:spAutoFit/>
          </a:bodyPr>
          <a:lstStyle/>
          <a:p>
            <a:pPr marL="12700">
              <a:lnSpc>
                <a:spcPct val="100000"/>
              </a:lnSpc>
              <a:spcBef>
                <a:spcPts val="110"/>
              </a:spcBef>
            </a:pPr>
            <a:r>
              <a:rPr sz="350" spc="10" dirty="0">
                <a:solidFill>
                  <a:srgbClr val="BEBEBE"/>
                </a:solidFill>
                <a:latin typeface="MS UI Gothic"/>
                <a:cs typeface="MS UI Gothic"/>
              </a:rPr>
              <a:t>●</a:t>
            </a:r>
            <a:r>
              <a:rPr sz="350" spc="10" dirty="0">
                <a:solidFill>
                  <a:srgbClr val="BEBEBE"/>
                </a:solidFill>
                <a:latin typeface="Times New Roman"/>
                <a:cs typeface="Times New Roman"/>
              </a:rPr>
              <a:t> </a:t>
            </a:r>
            <a:r>
              <a:rPr sz="350" spc="-30" dirty="0">
                <a:solidFill>
                  <a:srgbClr val="BEBEBE"/>
                </a:solidFill>
                <a:latin typeface="Times New Roman"/>
                <a:cs typeface="Times New Roman"/>
              </a:rPr>
              <a:t> </a:t>
            </a:r>
            <a:r>
              <a:rPr sz="350" spc="10" dirty="0">
                <a:solidFill>
                  <a:srgbClr val="BEBEBE"/>
                </a:solidFill>
                <a:latin typeface="MS UI Gothic"/>
                <a:cs typeface="MS UI Gothic"/>
              </a:rPr>
              <a:t>●</a:t>
            </a:r>
            <a:endParaRPr sz="350">
              <a:latin typeface="MS UI Gothic"/>
              <a:cs typeface="MS UI Gothic"/>
            </a:endParaRPr>
          </a:p>
        </p:txBody>
      </p:sp>
      <p:sp>
        <p:nvSpPr>
          <p:cNvPr id="17" name="object 17"/>
          <p:cNvSpPr txBox="1"/>
          <p:nvPr/>
        </p:nvSpPr>
        <p:spPr>
          <a:xfrm>
            <a:off x="1734457" y="1077330"/>
            <a:ext cx="342265" cy="81280"/>
          </a:xfrm>
          <a:prstGeom prst="rect">
            <a:avLst/>
          </a:prstGeom>
        </p:spPr>
        <p:txBody>
          <a:bodyPr vert="horz" wrap="square" lIns="0" tIns="13970" rIns="0" bIns="0" rtlCol="0">
            <a:spAutoFit/>
          </a:bodyPr>
          <a:lstStyle/>
          <a:p>
            <a:pPr marL="38100">
              <a:lnSpc>
                <a:spcPct val="100000"/>
              </a:lnSpc>
              <a:spcBef>
                <a:spcPts val="110"/>
              </a:spcBef>
            </a:pPr>
            <a:r>
              <a:rPr sz="525" spc="-82" baseline="7936" dirty="0">
                <a:solidFill>
                  <a:srgbClr val="BEBEBE"/>
                </a:solidFill>
                <a:latin typeface="MS UI Gothic"/>
                <a:cs typeface="MS UI Gothic"/>
              </a:rPr>
              <a:t>●</a:t>
            </a:r>
            <a:r>
              <a:rPr sz="350" spc="-55" dirty="0">
                <a:solidFill>
                  <a:srgbClr val="BEBEBE"/>
                </a:solidFill>
                <a:latin typeface="MS UI Gothic"/>
                <a:cs typeface="MS UI Gothic"/>
              </a:rPr>
              <a:t>●</a:t>
            </a:r>
            <a:r>
              <a:rPr sz="350" spc="5" dirty="0">
                <a:solidFill>
                  <a:srgbClr val="BEBEBE"/>
                </a:solidFill>
                <a:latin typeface="MS UI Gothic"/>
                <a:cs typeface="MS UI Gothic"/>
              </a:rPr>
              <a:t>  </a:t>
            </a:r>
            <a:r>
              <a:rPr sz="350" spc="10" dirty="0">
                <a:solidFill>
                  <a:srgbClr val="BEBEBE"/>
                </a:solidFill>
                <a:latin typeface="MS UI Gothic"/>
                <a:cs typeface="MS UI Gothic"/>
              </a:rPr>
              <a:t>●</a:t>
            </a:r>
            <a:r>
              <a:rPr sz="350" spc="45" dirty="0">
                <a:solidFill>
                  <a:srgbClr val="BEBEBE"/>
                </a:solidFill>
                <a:latin typeface="MS UI Gothic"/>
                <a:cs typeface="MS UI Gothic"/>
              </a:rPr>
              <a:t> </a:t>
            </a:r>
            <a:r>
              <a:rPr sz="525" spc="-22" baseline="7936" dirty="0">
                <a:solidFill>
                  <a:srgbClr val="BEBEBE"/>
                </a:solidFill>
                <a:latin typeface="MS UI Gothic"/>
                <a:cs typeface="MS UI Gothic"/>
              </a:rPr>
              <a:t>●●</a:t>
            </a:r>
            <a:endParaRPr sz="525" baseline="7936">
              <a:latin typeface="MS UI Gothic"/>
              <a:cs typeface="MS UI Gothic"/>
            </a:endParaRPr>
          </a:p>
        </p:txBody>
      </p:sp>
      <p:sp>
        <p:nvSpPr>
          <p:cNvPr id="18" name="object 18"/>
          <p:cNvSpPr txBox="1"/>
          <p:nvPr/>
        </p:nvSpPr>
        <p:spPr>
          <a:xfrm>
            <a:off x="2980928" y="468875"/>
            <a:ext cx="338455" cy="81280"/>
          </a:xfrm>
          <a:prstGeom prst="rect">
            <a:avLst/>
          </a:prstGeom>
        </p:spPr>
        <p:txBody>
          <a:bodyPr vert="horz" wrap="square" lIns="0" tIns="13970" rIns="0" bIns="0" rtlCol="0">
            <a:spAutoFit/>
          </a:bodyPr>
          <a:lstStyle/>
          <a:p>
            <a:pPr marL="38100">
              <a:lnSpc>
                <a:spcPct val="100000"/>
              </a:lnSpc>
              <a:spcBef>
                <a:spcPts val="110"/>
              </a:spcBef>
            </a:pPr>
            <a:r>
              <a:rPr sz="525" spc="-225" baseline="7936" dirty="0">
                <a:solidFill>
                  <a:srgbClr val="BEBEBE"/>
                </a:solidFill>
                <a:latin typeface="MS UI Gothic"/>
                <a:cs typeface="MS UI Gothic"/>
              </a:rPr>
              <a:t>●</a:t>
            </a:r>
            <a:r>
              <a:rPr sz="350" spc="-150" dirty="0">
                <a:solidFill>
                  <a:srgbClr val="BEBEBE"/>
                </a:solidFill>
                <a:latin typeface="MS UI Gothic"/>
                <a:cs typeface="MS UI Gothic"/>
              </a:rPr>
              <a:t>●●</a:t>
            </a:r>
            <a:r>
              <a:rPr sz="525" spc="-225" baseline="7936" dirty="0">
                <a:solidFill>
                  <a:srgbClr val="BEBEBE"/>
                </a:solidFill>
                <a:latin typeface="MS UI Gothic"/>
                <a:cs typeface="MS UI Gothic"/>
              </a:rPr>
              <a:t>●●</a:t>
            </a:r>
            <a:r>
              <a:rPr sz="525" spc="-225" baseline="23809" dirty="0">
                <a:solidFill>
                  <a:srgbClr val="BEBEBE"/>
                </a:solidFill>
                <a:latin typeface="MS UI Gothic"/>
                <a:cs typeface="MS UI Gothic"/>
              </a:rPr>
              <a:t>●</a:t>
            </a:r>
            <a:r>
              <a:rPr sz="525" spc="-225" baseline="31746" dirty="0">
                <a:solidFill>
                  <a:srgbClr val="BEBEBE"/>
                </a:solidFill>
                <a:latin typeface="MS UI Gothic"/>
                <a:cs typeface="MS UI Gothic"/>
              </a:rPr>
              <a:t>●</a:t>
            </a:r>
            <a:r>
              <a:rPr sz="525" spc="-225" baseline="15873" dirty="0">
                <a:solidFill>
                  <a:srgbClr val="BEBEBE"/>
                </a:solidFill>
                <a:latin typeface="MS UI Gothic"/>
                <a:cs typeface="MS UI Gothic"/>
              </a:rPr>
              <a:t>●●●</a:t>
            </a:r>
            <a:endParaRPr sz="525" baseline="15873">
              <a:latin typeface="MS UI Gothic"/>
              <a:cs typeface="MS UI Gothic"/>
            </a:endParaRPr>
          </a:p>
        </p:txBody>
      </p:sp>
      <p:sp>
        <p:nvSpPr>
          <p:cNvPr id="19" name="object 19"/>
          <p:cNvSpPr txBox="1"/>
          <p:nvPr/>
        </p:nvSpPr>
        <p:spPr>
          <a:xfrm>
            <a:off x="1442666" y="966427"/>
            <a:ext cx="1140460" cy="81280"/>
          </a:xfrm>
          <a:prstGeom prst="rect">
            <a:avLst/>
          </a:prstGeom>
        </p:spPr>
        <p:txBody>
          <a:bodyPr vert="horz" wrap="square" lIns="0" tIns="13970" rIns="0" bIns="0" rtlCol="0">
            <a:spAutoFit/>
          </a:bodyPr>
          <a:lstStyle/>
          <a:p>
            <a:pPr marL="38100">
              <a:lnSpc>
                <a:spcPct val="100000"/>
              </a:lnSpc>
              <a:spcBef>
                <a:spcPts val="110"/>
              </a:spcBef>
            </a:pPr>
            <a:r>
              <a:rPr sz="525" spc="30" baseline="15873" dirty="0">
                <a:solidFill>
                  <a:srgbClr val="BEBEBE"/>
                </a:solidFill>
                <a:latin typeface="MS UI Gothic"/>
                <a:cs typeface="MS UI Gothic"/>
              </a:rPr>
              <a:t>●</a:t>
            </a:r>
            <a:r>
              <a:rPr sz="525" spc="30" baseline="7936" dirty="0">
                <a:solidFill>
                  <a:srgbClr val="BEBEBE"/>
                </a:solidFill>
                <a:latin typeface="MS UI Gothic"/>
                <a:cs typeface="MS UI Gothic"/>
              </a:rPr>
              <a:t>●</a:t>
            </a:r>
            <a:r>
              <a:rPr sz="525" spc="-112" baseline="7936" dirty="0">
                <a:solidFill>
                  <a:srgbClr val="BEBEBE"/>
                </a:solidFill>
                <a:latin typeface="MS UI Gothic"/>
                <a:cs typeface="MS UI Gothic"/>
              </a:rPr>
              <a:t> </a:t>
            </a:r>
            <a:r>
              <a:rPr sz="525" spc="-270" baseline="7936" dirty="0">
                <a:solidFill>
                  <a:srgbClr val="BEBEBE"/>
                </a:solidFill>
                <a:latin typeface="MS UI Gothic"/>
                <a:cs typeface="MS UI Gothic"/>
              </a:rPr>
              <a:t>●</a:t>
            </a:r>
            <a:r>
              <a:rPr sz="525" spc="-270" baseline="15873" dirty="0">
                <a:solidFill>
                  <a:srgbClr val="D1D1D1"/>
                </a:solidFill>
                <a:latin typeface="MS UI Gothic"/>
                <a:cs typeface="MS UI Gothic"/>
              </a:rPr>
              <a:t>●</a:t>
            </a:r>
            <a:r>
              <a:rPr sz="525" spc="-270" baseline="15873" dirty="0">
                <a:solidFill>
                  <a:srgbClr val="BEBEBE"/>
                </a:solidFill>
                <a:latin typeface="MS UI Gothic"/>
                <a:cs typeface="MS UI Gothic"/>
              </a:rPr>
              <a:t>●●</a:t>
            </a:r>
            <a:r>
              <a:rPr sz="525" spc="-270" baseline="23809" dirty="0">
                <a:solidFill>
                  <a:srgbClr val="BEBEBE"/>
                </a:solidFill>
                <a:latin typeface="MS UI Gothic"/>
                <a:cs typeface="MS UI Gothic"/>
              </a:rPr>
              <a:t>●</a:t>
            </a:r>
            <a:r>
              <a:rPr sz="525" spc="-270" baseline="15873" dirty="0">
                <a:solidFill>
                  <a:srgbClr val="BEBEBE"/>
                </a:solidFill>
                <a:latin typeface="MS UI Gothic"/>
                <a:cs typeface="MS UI Gothic"/>
              </a:rPr>
              <a:t>●●●●</a:t>
            </a:r>
            <a:r>
              <a:rPr sz="525" spc="-270" baseline="7936" dirty="0">
                <a:solidFill>
                  <a:srgbClr val="BEBEBE"/>
                </a:solidFill>
                <a:latin typeface="MS UI Gothic"/>
                <a:cs typeface="MS UI Gothic"/>
              </a:rPr>
              <a:t>●</a:t>
            </a:r>
            <a:r>
              <a:rPr sz="525" spc="-270" baseline="15873" dirty="0">
                <a:solidFill>
                  <a:srgbClr val="BEBEBE"/>
                </a:solidFill>
                <a:latin typeface="MS UI Gothic"/>
                <a:cs typeface="MS UI Gothic"/>
              </a:rPr>
              <a:t>●</a:t>
            </a:r>
            <a:r>
              <a:rPr sz="525" spc="-270" baseline="23809" dirty="0">
                <a:solidFill>
                  <a:srgbClr val="BEBEBE"/>
                </a:solidFill>
                <a:latin typeface="MS UI Gothic"/>
                <a:cs typeface="MS UI Gothic"/>
              </a:rPr>
              <a:t>●</a:t>
            </a:r>
            <a:r>
              <a:rPr sz="525" spc="-270" baseline="7936" dirty="0">
                <a:solidFill>
                  <a:srgbClr val="BEBEBE"/>
                </a:solidFill>
                <a:latin typeface="MS UI Gothic"/>
                <a:cs typeface="MS UI Gothic"/>
              </a:rPr>
              <a:t>●</a:t>
            </a:r>
            <a:r>
              <a:rPr sz="350" spc="-180" dirty="0">
                <a:solidFill>
                  <a:srgbClr val="BEBEBE"/>
                </a:solidFill>
                <a:latin typeface="MS UI Gothic"/>
                <a:cs typeface="MS UI Gothic"/>
              </a:rPr>
              <a:t>●</a:t>
            </a:r>
            <a:r>
              <a:rPr sz="525" spc="-270" baseline="23809" dirty="0">
                <a:solidFill>
                  <a:srgbClr val="BEBEBE"/>
                </a:solidFill>
                <a:latin typeface="MS UI Gothic"/>
                <a:cs typeface="MS UI Gothic"/>
              </a:rPr>
              <a:t>●●</a:t>
            </a:r>
            <a:r>
              <a:rPr sz="525" spc="-270" baseline="15873" dirty="0">
                <a:solidFill>
                  <a:srgbClr val="BEBEBE"/>
                </a:solidFill>
                <a:latin typeface="MS UI Gothic"/>
                <a:cs typeface="MS UI Gothic"/>
              </a:rPr>
              <a:t>●</a:t>
            </a:r>
            <a:r>
              <a:rPr sz="525" spc="-270" baseline="23809" dirty="0">
                <a:solidFill>
                  <a:srgbClr val="BEBEBE"/>
                </a:solidFill>
                <a:latin typeface="MS UI Gothic"/>
                <a:cs typeface="MS UI Gothic"/>
              </a:rPr>
              <a:t>●</a:t>
            </a:r>
            <a:r>
              <a:rPr sz="525" spc="-270" baseline="7936" dirty="0">
                <a:solidFill>
                  <a:srgbClr val="BEBEBE"/>
                </a:solidFill>
                <a:latin typeface="MS UI Gothic"/>
                <a:cs typeface="MS UI Gothic"/>
              </a:rPr>
              <a:t>●</a:t>
            </a:r>
            <a:r>
              <a:rPr sz="525" spc="-75" baseline="7936" dirty="0">
                <a:solidFill>
                  <a:srgbClr val="BEBEBE"/>
                </a:solidFill>
                <a:latin typeface="MS UI Gothic"/>
                <a:cs typeface="MS UI Gothic"/>
              </a:rPr>
              <a:t> </a:t>
            </a:r>
            <a:r>
              <a:rPr sz="525" spc="-225" baseline="15873" dirty="0">
                <a:solidFill>
                  <a:srgbClr val="BEBEBE"/>
                </a:solidFill>
                <a:latin typeface="MS UI Gothic"/>
                <a:cs typeface="MS UI Gothic"/>
              </a:rPr>
              <a:t>●●●</a:t>
            </a:r>
            <a:r>
              <a:rPr sz="525" spc="-89" baseline="15873" dirty="0">
                <a:solidFill>
                  <a:srgbClr val="BEBEBE"/>
                </a:solidFill>
                <a:latin typeface="MS UI Gothic"/>
                <a:cs typeface="MS UI Gothic"/>
              </a:rPr>
              <a:t> </a:t>
            </a:r>
            <a:r>
              <a:rPr sz="525" spc="-195" baseline="15873" dirty="0">
                <a:solidFill>
                  <a:srgbClr val="BEBEBE"/>
                </a:solidFill>
                <a:latin typeface="MS UI Gothic"/>
                <a:cs typeface="MS UI Gothic"/>
              </a:rPr>
              <a:t>●</a:t>
            </a:r>
            <a:r>
              <a:rPr sz="350" spc="-130" dirty="0">
                <a:solidFill>
                  <a:srgbClr val="BEBEBE"/>
                </a:solidFill>
                <a:latin typeface="MS UI Gothic"/>
                <a:cs typeface="MS UI Gothic"/>
              </a:rPr>
              <a:t>●</a:t>
            </a:r>
            <a:r>
              <a:rPr sz="525" spc="-195" baseline="15873" dirty="0">
                <a:solidFill>
                  <a:srgbClr val="BEBEBE"/>
                </a:solidFill>
                <a:latin typeface="MS UI Gothic"/>
                <a:cs typeface="MS UI Gothic"/>
              </a:rPr>
              <a:t>●</a:t>
            </a:r>
            <a:r>
              <a:rPr sz="525" spc="-67" baseline="15873" dirty="0">
                <a:solidFill>
                  <a:srgbClr val="BEBEBE"/>
                </a:solidFill>
                <a:latin typeface="MS UI Gothic"/>
                <a:cs typeface="MS UI Gothic"/>
              </a:rPr>
              <a:t> </a:t>
            </a:r>
            <a:r>
              <a:rPr sz="525" spc="-284" baseline="7936" dirty="0">
                <a:solidFill>
                  <a:srgbClr val="BEBEBE"/>
                </a:solidFill>
                <a:latin typeface="MS UI Gothic"/>
                <a:cs typeface="MS UI Gothic"/>
              </a:rPr>
              <a:t>●</a:t>
            </a:r>
            <a:r>
              <a:rPr sz="525" spc="-284" baseline="31746" dirty="0">
                <a:solidFill>
                  <a:srgbClr val="BEBEBE"/>
                </a:solidFill>
                <a:latin typeface="MS UI Gothic"/>
                <a:cs typeface="MS UI Gothic"/>
              </a:rPr>
              <a:t>●</a:t>
            </a:r>
            <a:r>
              <a:rPr sz="525" spc="-284" baseline="15873" dirty="0">
                <a:solidFill>
                  <a:srgbClr val="BEBEBE"/>
                </a:solidFill>
                <a:latin typeface="MS UI Gothic"/>
                <a:cs typeface="MS UI Gothic"/>
              </a:rPr>
              <a:t>●</a:t>
            </a:r>
            <a:r>
              <a:rPr sz="525" spc="-284" baseline="23809" dirty="0">
                <a:solidFill>
                  <a:srgbClr val="BEBEBE"/>
                </a:solidFill>
                <a:latin typeface="MS UI Gothic"/>
                <a:cs typeface="MS UI Gothic"/>
              </a:rPr>
              <a:t>●</a:t>
            </a:r>
            <a:r>
              <a:rPr sz="525" spc="-284" baseline="7936" dirty="0">
                <a:solidFill>
                  <a:srgbClr val="BEBEBE"/>
                </a:solidFill>
                <a:latin typeface="MS UI Gothic"/>
                <a:cs typeface="MS UI Gothic"/>
              </a:rPr>
              <a:t>●</a:t>
            </a:r>
            <a:r>
              <a:rPr sz="525" spc="-284" baseline="23809" dirty="0">
                <a:solidFill>
                  <a:srgbClr val="BEBEBE"/>
                </a:solidFill>
                <a:latin typeface="MS UI Gothic"/>
                <a:cs typeface="MS UI Gothic"/>
              </a:rPr>
              <a:t>●</a:t>
            </a:r>
            <a:r>
              <a:rPr sz="525" spc="-284" baseline="15873" dirty="0">
                <a:solidFill>
                  <a:srgbClr val="BEBEBE"/>
                </a:solidFill>
                <a:latin typeface="MS UI Gothic"/>
                <a:cs typeface="MS UI Gothic"/>
              </a:rPr>
              <a:t>●</a:t>
            </a:r>
            <a:r>
              <a:rPr sz="525" spc="-284" baseline="7936" dirty="0">
                <a:solidFill>
                  <a:srgbClr val="BEBEBE"/>
                </a:solidFill>
                <a:latin typeface="MS UI Gothic"/>
                <a:cs typeface="MS UI Gothic"/>
              </a:rPr>
              <a:t>●●●●</a:t>
            </a:r>
            <a:r>
              <a:rPr sz="525" spc="-284" baseline="23809" dirty="0">
                <a:solidFill>
                  <a:srgbClr val="BEBEBE"/>
                </a:solidFill>
                <a:latin typeface="MS UI Gothic"/>
                <a:cs typeface="MS UI Gothic"/>
              </a:rPr>
              <a:t>●●</a:t>
            </a:r>
            <a:r>
              <a:rPr sz="525" spc="-284" baseline="7936" dirty="0">
                <a:solidFill>
                  <a:srgbClr val="D1D1D1"/>
                </a:solidFill>
                <a:latin typeface="MS UI Gothic"/>
                <a:cs typeface="MS UI Gothic"/>
              </a:rPr>
              <a:t>●</a:t>
            </a:r>
            <a:r>
              <a:rPr sz="525" spc="-284" baseline="23809" dirty="0">
                <a:solidFill>
                  <a:srgbClr val="BEBEBE"/>
                </a:solidFill>
                <a:latin typeface="MS UI Gothic"/>
                <a:cs typeface="MS UI Gothic"/>
              </a:rPr>
              <a:t>●</a:t>
            </a:r>
            <a:r>
              <a:rPr sz="350" spc="-190" dirty="0">
                <a:solidFill>
                  <a:srgbClr val="BEBEBE"/>
                </a:solidFill>
                <a:latin typeface="MS UI Gothic"/>
                <a:cs typeface="MS UI Gothic"/>
              </a:rPr>
              <a:t>●</a:t>
            </a:r>
            <a:r>
              <a:rPr sz="525" spc="-284" baseline="7936" dirty="0">
                <a:solidFill>
                  <a:srgbClr val="BEBEBE"/>
                </a:solidFill>
                <a:latin typeface="MS UI Gothic"/>
                <a:cs typeface="MS UI Gothic"/>
              </a:rPr>
              <a:t>●</a:t>
            </a:r>
            <a:endParaRPr sz="525" baseline="7936">
              <a:latin typeface="MS UI Gothic"/>
              <a:cs typeface="MS UI Gothic"/>
            </a:endParaRPr>
          </a:p>
        </p:txBody>
      </p:sp>
      <p:sp>
        <p:nvSpPr>
          <p:cNvPr id="20" name="object 20"/>
          <p:cNvSpPr txBox="1"/>
          <p:nvPr/>
        </p:nvSpPr>
        <p:spPr>
          <a:xfrm>
            <a:off x="1679195" y="867188"/>
            <a:ext cx="119380" cy="81280"/>
          </a:xfrm>
          <a:prstGeom prst="rect">
            <a:avLst/>
          </a:prstGeom>
        </p:spPr>
        <p:txBody>
          <a:bodyPr vert="horz" wrap="square" lIns="0" tIns="13970" rIns="0" bIns="0" rtlCol="0">
            <a:spAutoFit/>
          </a:bodyPr>
          <a:lstStyle/>
          <a:p>
            <a:pPr marL="12700">
              <a:lnSpc>
                <a:spcPct val="100000"/>
              </a:lnSpc>
              <a:spcBef>
                <a:spcPts val="110"/>
              </a:spcBef>
            </a:pPr>
            <a:r>
              <a:rPr sz="350" spc="15" dirty="0">
                <a:solidFill>
                  <a:srgbClr val="BEBEBE"/>
                </a:solidFill>
                <a:latin typeface="MS UI Gothic"/>
                <a:cs typeface="MS UI Gothic"/>
              </a:rPr>
              <a:t>●</a:t>
            </a:r>
            <a:r>
              <a:rPr sz="350" spc="10" dirty="0">
                <a:solidFill>
                  <a:srgbClr val="BEBEBE"/>
                </a:solidFill>
                <a:latin typeface="MS UI Gothic"/>
                <a:cs typeface="MS UI Gothic"/>
              </a:rPr>
              <a:t>●</a:t>
            </a:r>
            <a:endParaRPr sz="350">
              <a:latin typeface="MS UI Gothic"/>
              <a:cs typeface="MS UI Gothic"/>
            </a:endParaRPr>
          </a:p>
        </p:txBody>
      </p:sp>
      <p:sp>
        <p:nvSpPr>
          <p:cNvPr id="21" name="object 21"/>
          <p:cNvSpPr txBox="1"/>
          <p:nvPr/>
        </p:nvSpPr>
        <p:spPr>
          <a:xfrm>
            <a:off x="2918287" y="519112"/>
            <a:ext cx="545465" cy="81280"/>
          </a:xfrm>
          <a:prstGeom prst="rect">
            <a:avLst/>
          </a:prstGeom>
        </p:spPr>
        <p:txBody>
          <a:bodyPr vert="horz" wrap="square" lIns="0" tIns="13970" rIns="0" bIns="0" rtlCol="0">
            <a:spAutoFit/>
          </a:bodyPr>
          <a:lstStyle/>
          <a:p>
            <a:pPr marL="38100">
              <a:lnSpc>
                <a:spcPct val="100000"/>
              </a:lnSpc>
              <a:spcBef>
                <a:spcPts val="110"/>
              </a:spcBef>
              <a:tabLst>
                <a:tab pos="460375" algn="l"/>
              </a:tabLst>
            </a:pPr>
            <a:r>
              <a:rPr sz="525" spc="15" baseline="7936" dirty="0">
                <a:solidFill>
                  <a:srgbClr val="BEBEBE"/>
                </a:solidFill>
                <a:latin typeface="MS UI Gothic"/>
                <a:cs typeface="MS UI Gothic"/>
              </a:rPr>
              <a:t>●</a:t>
            </a:r>
            <a:r>
              <a:rPr sz="525" spc="-37" baseline="7936" dirty="0">
                <a:solidFill>
                  <a:srgbClr val="BEBEBE"/>
                </a:solidFill>
                <a:latin typeface="MS UI Gothic"/>
                <a:cs typeface="MS UI Gothic"/>
              </a:rPr>
              <a:t> </a:t>
            </a:r>
            <a:r>
              <a:rPr sz="525" spc="-240" baseline="7936" dirty="0">
                <a:solidFill>
                  <a:srgbClr val="BEBEBE"/>
                </a:solidFill>
                <a:latin typeface="MS UI Gothic"/>
                <a:cs typeface="MS UI Gothic"/>
              </a:rPr>
              <a:t>●</a:t>
            </a:r>
            <a:r>
              <a:rPr sz="525" spc="-240" baseline="23809" dirty="0">
                <a:solidFill>
                  <a:srgbClr val="BEBEBE"/>
                </a:solidFill>
                <a:latin typeface="MS UI Gothic"/>
                <a:cs typeface="MS UI Gothic"/>
              </a:rPr>
              <a:t>●</a:t>
            </a:r>
            <a:r>
              <a:rPr sz="525" spc="-240" baseline="7936" dirty="0">
                <a:solidFill>
                  <a:srgbClr val="BEBEBE"/>
                </a:solidFill>
                <a:latin typeface="MS UI Gothic"/>
                <a:cs typeface="MS UI Gothic"/>
              </a:rPr>
              <a:t>●</a:t>
            </a:r>
            <a:r>
              <a:rPr sz="350" spc="-160" dirty="0">
                <a:solidFill>
                  <a:srgbClr val="BEBEBE"/>
                </a:solidFill>
                <a:latin typeface="MS UI Gothic"/>
                <a:cs typeface="MS UI Gothic"/>
              </a:rPr>
              <a:t>●●</a:t>
            </a:r>
            <a:r>
              <a:rPr sz="525" spc="-240" baseline="23809" dirty="0">
                <a:solidFill>
                  <a:srgbClr val="D1D1D1"/>
                </a:solidFill>
                <a:latin typeface="MS UI Gothic"/>
                <a:cs typeface="MS UI Gothic"/>
              </a:rPr>
              <a:t>●</a:t>
            </a:r>
            <a:r>
              <a:rPr sz="525" spc="-240" baseline="31746" dirty="0">
                <a:solidFill>
                  <a:srgbClr val="BEBEBE"/>
                </a:solidFill>
                <a:latin typeface="MS UI Gothic"/>
                <a:cs typeface="MS UI Gothic"/>
              </a:rPr>
              <a:t>●</a:t>
            </a:r>
            <a:r>
              <a:rPr sz="525" spc="-240" baseline="15873" dirty="0">
                <a:solidFill>
                  <a:srgbClr val="BEBEBE"/>
                </a:solidFill>
                <a:latin typeface="MS UI Gothic"/>
                <a:cs typeface="MS UI Gothic"/>
              </a:rPr>
              <a:t>●</a:t>
            </a:r>
            <a:r>
              <a:rPr sz="525" spc="-240" baseline="15873" dirty="0">
                <a:solidFill>
                  <a:srgbClr val="D1D1D1"/>
                </a:solidFill>
                <a:latin typeface="MS UI Gothic"/>
                <a:cs typeface="MS UI Gothic"/>
              </a:rPr>
              <a:t>●</a:t>
            </a:r>
            <a:r>
              <a:rPr sz="525" spc="-240" baseline="15873" dirty="0">
                <a:solidFill>
                  <a:srgbClr val="D1D1D1"/>
                </a:solidFill>
                <a:latin typeface="Times New Roman"/>
                <a:cs typeface="Times New Roman"/>
              </a:rPr>
              <a:t>	</a:t>
            </a:r>
            <a:r>
              <a:rPr sz="350" spc="10" dirty="0">
                <a:solidFill>
                  <a:srgbClr val="BEBEBE"/>
                </a:solidFill>
                <a:latin typeface="MS UI Gothic"/>
                <a:cs typeface="MS UI Gothic"/>
              </a:rPr>
              <a:t>●</a:t>
            </a:r>
            <a:endParaRPr sz="350">
              <a:latin typeface="MS UI Gothic"/>
              <a:cs typeface="MS UI Gothic"/>
            </a:endParaRPr>
          </a:p>
        </p:txBody>
      </p:sp>
      <p:sp>
        <p:nvSpPr>
          <p:cNvPr id="22" name="object 22"/>
          <p:cNvSpPr txBox="1"/>
          <p:nvPr/>
        </p:nvSpPr>
        <p:spPr>
          <a:xfrm>
            <a:off x="2794053" y="586876"/>
            <a:ext cx="399415" cy="81280"/>
          </a:xfrm>
          <a:prstGeom prst="rect">
            <a:avLst/>
          </a:prstGeom>
        </p:spPr>
        <p:txBody>
          <a:bodyPr vert="horz" wrap="square" lIns="0" tIns="13970" rIns="0" bIns="0" rtlCol="0">
            <a:spAutoFit/>
          </a:bodyPr>
          <a:lstStyle/>
          <a:p>
            <a:pPr marL="38100">
              <a:lnSpc>
                <a:spcPct val="100000"/>
              </a:lnSpc>
              <a:spcBef>
                <a:spcPts val="110"/>
              </a:spcBef>
            </a:pPr>
            <a:r>
              <a:rPr sz="525" spc="-209" baseline="7936" dirty="0">
                <a:solidFill>
                  <a:srgbClr val="BEBEBE"/>
                </a:solidFill>
                <a:latin typeface="MS UI Gothic"/>
                <a:cs typeface="MS UI Gothic"/>
              </a:rPr>
              <a:t>●</a:t>
            </a:r>
            <a:r>
              <a:rPr sz="525" spc="-209" baseline="-15873" dirty="0">
                <a:solidFill>
                  <a:srgbClr val="BEBEBE"/>
                </a:solidFill>
                <a:latin typeface="MS UI Gothic"/>
                <a:cs typeface="MS UI Gothic"/>
              </a:rPr>
              <a:t>●</a:t>
            </a:r>
            <a:r>
              <a:rPr sz="525" spc="-209" baseline="-7936" dirty="0">
                <a:solidFill>
                  <a:srgbClr val="BEBEBE"/>
                </a:solidFill>
                <a:latin typeface="MS UI Gothic"/>
                <a:cs typeface="MS UI Gothic"/>
              </a:rPr>
              <a:t>●●</a:t>
            </a:r>
            <a:r>
              <a:rPr sz="525" spc="-209" baseline="7936" dirty="0">
                <a:solidFill>
                  <a:srgbClr val="BEBEBE"/>
                </a:solidFill>
                <a:latin typeface="MS UI Gothic"/>
                <a:cs typeface="MS UI Gothic"/>
              </a:rPr>
              <a:t>●</a:t>
            </a:r>
            <a:r>
              <a:rPr sz="525" spc="-209" baseline="-7936" dirty="0">
                <a:solidFill>
                  <a:srgbClr val="D1D1D1"/>
                </a:solidFill>
                <a:latin typeface="MS UI Gothic"/>
                <a:cs typeface="MS UI Gothic"/>
              </a:rPr>
              <a:t>●</a:t>
            </a:r>
            <a:r>
              <a:rPr sz="525" spc="179" baseline="-7936" dirty="0">
                <a:solidFill>
                  <a:srgbClr val="D1D1D1"/>
                </a:solidFill>
                <a:latin typeface="MS UI Gothic"/>
                <a:cs typeface="MS UI Gothic"/>
              </a:rPr>
              <a:t> </a:t>
            </a:r>
            <a:r>
              <a:rPr sz="525" spc="-240" baseline="7936" dirty="0">
                <a:solidFill>
                  <a:srgbClr val="BEBEBE"/>
                </a:solidFill>
                <a:latin typeface="MS UI Gothic"/>
                <a:cs typeface="MS UI Gothic"/>
              </a:rPr>
              <a:t>●</a:t>
            </a:r>
            <a:r>
              <a:rPr sz="350" spc="-160" dirty="0">
                <a:solidFill>
                  <a:srgbClr val="BEBEBE"/>
                </a:solidFill>
                <a:latin typeface="MS UI Gothic"/>
                <a:cs typeface="MS UI Gothic"/>
              </a:rPr>
              <a:t>●</a:t>
            </a:r>
            <a:r>
              <a:rPr sz="525" spc="-240" baseline="15873" dirty="0">
                <a:solidFill>
                  <a:srgbClr val="BEBEBE"/>
                </a:solidFill>
                <a:latin typeface="MS UI Gothic"/>
                <a:cs typeface="MS UI Gothic"/>
              </a:rPr>
              <a:t>●</a:t>
            </a:r>
            <a:r>
              <a:rPr sz="350" spc="-160" dirty="0">
                <a:solidFill>
                  <a:srgbClr val="BEBEBE"/>
                </a:solidFill>
                <a:latin typeface="MS UI Gothic"/>
                <a:cs typeface="MS UI Gothic"/>
              </a:rPr>
              <a:t>●●</a:t>
            </a:r>
            <a:endParaRPr sz="350">
              <a:latin typeface="MS UI Gothic"/>
              <a:cs typeface="MS UI Gothic"/>
            </a:endParaRPr>
          </a:p>
        </p:txBody>
      </p:sp>
      <p:sp>
        <p:nvSpPr>
          <p:cNvPr id="23" name="object 23"/>
          <p:cNvSpPr txBox="1"/>
          <p:nvPr/>
        </p:nvSpPr>
        <p:spPr>
          <a:xfrm>
            <a:off x="1828944" y="847871"/>
            <a:ext cx="1011555" cy="81280"/>
          </a:xfrm>
          <a:prstGeom prst="rect">
            <a:avLst/>
          </a:prstGeom>
        </p:spPr>
        <p:txBody>
          <a:bodyPr vert="horz" wrap="square" lIns="0" tIns="13970" rIns="0" bIns="0" rtlCol="0">
            <a:spAutoFit/>
          </a:bodyPr>
          <a:lstStyle/>
          <a:p>
            <a:pPr marL="38100">
              <a:lnSpc>
                <a:spcPct val="100000"/>
              </a:lnSpc>
              <a:spcBef>
                <a:spcPts val="110"/>
              </a:spcBef>
            </a:pPr>
            <a:r>
              <a:rPr sz="525" spc="-150" baseline="7936" dirty="0">
                <a:solidFill>
                  <a:srgbClr val="BEBEBE"/>
                </a:solidFill>
                <a:latin typeface="MS UI Gothic"/>
                <a:cs typeface="MS UI Gothic"/>
              </a:rPr>
              <a:t>●</a:t>
            </a:r>
            <a:r>
              <a:rPr sz="525" spc="-150" baseline="15873" dirty="0">
                <a:solidFill>
                  <a:srgbClr val="BEBEBE"/>
                </a:solidFill>
                <a:latin typeface="MS UI Gothic"/>
                <a:cs typeface="MS UI Gothic"/>
              </a:rPr>
              <a:t>●</a:t>
            </a:r>
            <a:r>
              <a:rPr sz="350" spc="-100" dirty="0">
                <a:solidFill>
                  <a:srgbClr val="BEBEBE"/>
                </a:solidFill>
                <a:latin typeface="MS UI Gothic"/>
                <a:cs typeface="MS UI Gothic"/>
              </a:rPr>
              <a:t>●</a:t>
            </a:r>
            <a:r>
              <a:rPr sz="350" spc="55" dirty="0">
                <a:solidFill>
                  <a:srgbClr val="BEBEBE"/>
                </a:solidFill>
                <a:latin typeface="MS UI Gothic"/>
                <a:cs typeface="MS UI Gothic"/>
              </a:rPr>
              <a:t> </a:t>
            </a:r>
            <a:r>
              <a:rPr sz="525" spc="-284" baseline="15873" dirty="0">
                <a:solidFill>
                  <a:srgbClr val="BEBEBE"/>
                </a:solidFill>
                <a:latin typeface="MS UI Gothic"/>
                <a:cs typeface="MS UI Gothic"/>
              </a:rPr>
              <a:t>●</a:t>
            </a:r>
            <a:r>
              <a:rPr sz="525" spc="-284" baseline="23809" dirty="0">
                <a:solidFill>
                  <a:srgbClr val="BEBEBE"/>
                </a:solidFill>
                <a:latin typeface="MS UI Gothic"/>
                <a:cs typeface="MS UI Gothic"/>
              </a:rPr>
              <a:t>●</a:t>
            </a:r>
            <a:r>
              <a:rPr sz="525" spc="-284" baseline="7936" dirty="0">
                <a:solidFill>
                  <a:srgbClr val="BEBEBE"/>
                </a:solidFill>
                <a:latin typeface="MS UI Gothic"/>
                <a:cs typeface="MS UI Gothic"/>
              </a:rPr>
              <a:t>●</a:t>
            </a:r>
            <a:r>
              <a:rPr sz="350" spc="-190" dirty="0">
                <a:solidFill>
                  <a:srgbClr val="BEBEBE"/>
                </a:solidFill>
                <a:latin typeface="MS UI Gothic"/>
                <a:cs typeface="MS UI Gothic"/>
              </a:rPr>
              <a:t>●</a:t>
            </a:r>
            <a:r>
              <a:rPr sz="525" spc="-284" baseline="7936" dirty="0">
                <a:solidFill>
                  <a:srgbClr val="BEBEBE"/>
                </a:solidFill>
                <a:latin typeface="MS UI Gothic"/>
                <a:cs typeface="MS UI Gothic"/>
              </a:rPr>
              <a:t>●</a:t>
            </a:r>
            <a:r>
              <a:rPr sz="525" spc="-284" baseline="15873" dirty="0">
                <a:solidFill>
                  <a:srgbClr val="BEBEBE"/>
                </a:solidFill>
                <a:latin typeface="MS UI Gothic"/>
                <a:cs typeface="MS UI Gothic"/>
              </a:rPr>
              <a:t>●●</a:t>
            </a:r>
            <a:r>
              <a:rPr sz="350" spc="-190" dirty="0">
                <a:solidFill>
                  <a:srgbClr val="BEBEBE"/>
                </a:solidFill>
                <a:latin typeface="MS UI Gothic"/>
                <a:cs typeface="MS UI Gothic"/>
              </a:rPr>
              <a:t>●</a:t>
            </a:r>
            <a:r>
              <a:rPr sz="525" spc="-284" baseline="15873" dirty="0">
                <a:solidFill>
                  <a:srgbClr val="BEBEBE"/>
                </a:solidFill>
                <a:latin typeface="MS UI Gothic"/>
                <a:cs typeface="MS UI Gothic"/>
              </a:rPr>
              <a:t>●</a:t>
            </a:r>
            <a:r>
              <a:rPr sz="525" spc="-284" baseline="23809" dirty="0">
                <a:solidFill>
                  <a:srgbClr val="BEBEBE"/>
                </a:solidFill>
                <a:latin typeface="MS UI Gothic"/>
                <a:cs typeface="MS UI Gothic"/>
              </a:rPr>
              <a:t>●</a:t>
            </a:r>
            <a:r>
              <a:rPr sz="525" spc="-284" baseline="15873" dirty="0">
                <a:solidFill>
                  <a:srgbClr val="BEBEBE"/>
                </a:solidFill>
                <a:latin typeface="MS UI Gothic"/>
                <a:cs typeface="MS UI Gothic"/>
              </a:rPr>
              <a:t>●</a:t>
            </a:r>
            <a:r>
              <a:rPr sz="525" spc="-284" baseline="23809" dirty="0">
                <a:solidFill>
                  <a:srgbClr val="BEBEBE"/>
                </a:solidFill>
                <a:latin typeface="MS UI Gothic"/>
                <a:cs typeface="MS UI Gothic"/>
              </a:rPr>
              <a:t>●●●</a:t>
            </a:r>
            <a:r>
              <a:rPr sz="350" spc="-190" dirty="0">
                <a:solidFill>
                  <a:srgbClr val="BEBEBE"/>
                </a:solidFill>
                <a:latin typeface="MS UI Gothic"/>
                <a:cs typeface="MS UI Gothic"/>
              </a:rPr>
              <a:t>●</a:t>
            </a:r>
            <a:r>
              <a:rPr sz="525" spc="-284" baseline="7936" dirty="0">
                <a:solidFill>
                  <a:srgbClr val="BEBEBE"/>
                </a:solidFill>
                <a:latin typeface="MS UI Gothic"/>
                <a:cs typeface="MS UI Gothic"/>
              </a:rPr>
              <a:t>●</a:t>
            </a:r>
            <a:r>
              <a:rPr sz="525" spc="-284" baseline="15873" dirty="0">
                <a:solidFill>
                  <a:srgbClr val="BEBEBE"/>
                </a:solidFill>
                <a:latin typeface="MS UI Gothic"/>
                <a:cs typeface="MS UI Gothic"/>
              </a:rPr>
              <a:t>●</a:t>
            </a:r>
            <a:r>
              <a:rPr sz="525" spc="-284" baseline="7936" dirty="0">
                <a:solidFill>
                  <a:srgbClr val="BEBEBE"/>
                </a:solidFill>
                <a:latin typeface="MS UI Gothic"/>
                <a:cs typeface="MS UI Gothic"/>
              </a:rPr>
              <a:t>●</a:t>
            </a:r>
            <a:r>
              <a:rPr sz="350" spc="-190" dirty="0">
                <a:solidFill>
                  <a:srgbClr val="BEBEBE"/>
                </a:solidFill>
                <a:latin typeface="MS UI Gothic"/>
                <a:cs typeface="MS UI Gothic"/>
              </a:rPr>
              <a:t>●</a:t>
            </a:r>
            <a:r>
              <a:rPr sz="525" spc="-284" baseline="23809" dirty="0">
                <a:solidFill>
                  <a:srgbClr val="BEBEBE"/>
                </a:solidFill>
                <a:latin typeface="MS UI Gothic"/>
                <a:cs typeface="MS UI Gothic"/>
              </a:rPr>
              <a:t>●</a:t>
            </a:r>
            <a:r>
              <a:rPr sz="525" spc="-284" baseline="7936" dirty="0">
                <a:solidFill>
                  <a:srgbClr val="BEBEBE"/>
                </a:solidFill>
                <a:latin typeface="MS UI Gothic"/>
                <a:cs typeface="MS UI Gothic"/>
              </a:rPr>
              <a:t>●</a:t>
            </a:r>
            <a:r>
              <a:rPr sz="525" spc="-30" baseline="7936" dirty="0">
                <a:solidFill>
                  <a:srgbClr val="BEBEBE"/>
                </a:solidFill>
                <a:latin typeface="MS UI Gothic"/>
                <a:cs typeface="MS UI Gothic"/>
              </a:rPr>
              <a:t> </a:t>
            </a:r>
            <a:r>
              <a:rPr sz="525" spc="-292" baseline="23809" dirty="0">
                <a:solidFill>
                  <a:srgbClr val="D1D1D1"/>
                </a:solidFill>
                <a:latin typeface="MS UI Gothic"/>
                <a:cs typeface="MS UI Gothic"/>
              </a:rPr>
              <a:t>●●</a:t>
            </a:r>
            <a:r>
              <a:rPr sz="525" spc="-292" baseline="7936" dirty="0">
                <a:solidFill>
                  <a:srgbClr val="BEBEBE"/>
                </a:solidFill>
                <a:latin typeface="MS UI Gothic"/>
                <a:cs typeface="MS UI Gothic"/>
              </a:rPr>
              <a:t>●</a:t>
            </a:r>
            <a:r>
              <a:rPr sz="525" spc="-292" baseline="7936" dirty="0">
                <a:solidFill>
                  <a:srgbClr val="D1D1D1"/>
                </a:solidFill>
                <a:latin typeface="MS UI Gothic"/>
                <a:cs typeface="MS UI Gothic"/>
              </a:rPr>
              <a:t>●</a:t>
            </a:r>
            <a:r>
              <a:rPr sz="525" spc="-292" baseline="15873" dirty="0">
                <a:solidFill>
                  <a:srgbClr val="BEBEBE"/>
                </a:solidFill>
                <a:latin typeface="MS UI Gothic"/>
                <a:cs typeface="MS UI Gothic"/>
              </a:rPr>
              <a:t>●</a:t>
            </a:r>
            <a:r>
              <a:rPr sz="525" spc="-292" baseline="23809" dirty="0">
                <a:solidFill>
                  <a:srgbClr val="BEBEBE"/>
                </a:solidFill>
                <a:latin typeface="MS UI Gothic"/>
                <a:cs typeface="MS UI Gothic"/>
              </a:rPr>
              <a:t>●</a:t>
            </a:r>
            <a:r>
              <a:rPr sz="350" spc="-195" dirty="0">
                <a:solidFill>
                  <a:srgbClr val="BEBEBE"/>
                </a:solidFill>
                <a:latin typeface="MS UI Gothic"/>
                <a:cs typeface="MS UI Gothic"/>
              </a:rPr>
              <a:t>●</a:t>
            </a:r>
            <a:r>
              <a:rPr sz="525" spc="-292" baseline="15873" dirty="0">
                <a:solidFill>
                  <a:srgbClr val="BEBEBE"/>
                </a:solidFill>
                <a:latin typeface="MS UI Gothic"/>
                <a:cs typeface="MS UI Gothic"/>
              </a:rPr>
              <a:t>●</a:t>
            </a:r>
            <a:r>
              <a:rPr sz="525" spc="-292" baseline="7936" dirty="0">
                <a:solidFill>
                  <a:srgbClr val="BEBEBE"/>
                </a:solidFill>
                <a:latin typeface="MS UI Gothic"/>
                <a:cs typeface="MS UI Gothic"/>
              </a:rPr>
              <a:t>●</a:t>
            </a:r>
            <a:r>
              <a:rPr sz="350" spc="-195" dirty="0">
                <a:solidFill>
                  <a:srgbClr val="BEBEBE"/>
                </a:solidFill>
                <a:latin typeface="MS UI Gothic"/>
                <a:cs typeface="MS UI Gothic"/>
              </a:rPr>
              <a:t>●</a:t>
            </a:r>
            <a:r>
              <a:rPr sz="525" spc="-292" baseline="7936" dirty="0">
                <a:solidFill>
                  <a:srgbClr val="BEBEBE"/>
                </a:solidFill>
                <a:latin typeface="MS UI Gothic"/>
                <a:cs typeface="MS UI Gothic"/>
              </a:rPr>
              <a:t>●</a:t>
            </a:r>
            <a:r>
              <a:rPr sz="525" spc="-292" baseline="23809" dirty="0">
                <a:solidFill>
                  <a:srgbClr val="BEBEBE"/>
                </a:solidFill>
                <a:latin typeface="MS UI Gothic"/>
                <a:cs typeface="MS UI Gothic"/>
              </a:rPr>
              <a:t>●</a:t>
            </a:r>
            <a:r>
              <a:rPr sz="525" spc="-292" baseline="15873" dirty="0">
                <a:solidFill>
                  <a:srgbClr val="BEBEBE"/>
                </a:solidFill>
                <a:latin typeface="MS UI Gothic"/>
                <a:cs typeface="MS UI Gothic"/>
              </a:rPr>
              <a:t>●●●</a:t>
            </a:r>
            <a:r>
              <a:rPr sz="525" spc="-292" baseline="31746" dirty="0">
                <a:solidFill>
                  <a:srgbClr val="BEBEBE"/>
                </a:solidFill>
                <a:latin typeface="MS UI Gothic"/>
                <a:cs typeface="MS UI Gothic"/>
              </a:rPr>
              <a:t>●</a:t>
            </a:r>
            <a:r>
              <a:rPr sz="525" spc="-292" baseline="23809" dirty="0">
                <a:solidFill>
                  <a:srgbClr val="BEBEBE"/>
                </a:solidFill>
                <a:latin typeface="MS UI Gothic"/>
                <a:cs typeface="MS UI Gothic"/>
              </a:rPr>
              <a:t>●</a:t>
            </a:r>
            <a:r>
              <a:rPr sz="525" spc="-292" baseline="31746" dirty="0">
                <a:solidFill>
                  <a:srgbClr val="BEBEBE"/>
                </a:solidFill>
                <a:latin typeface="MS UI Gothic"/>
                <a:cs typeface="MS UI Gothic"/>
              </a:rPr>
              <a:t>●</a:t>
            </a:r>
            <a:endParaRPr sz="525" baseline="31746">
              <a:latin typeface="MS UI Gothic"/>
              <a:cs typeface="MS UI Gothic"/>
            </a:endParaRPr>
          </a:p>
        </p:txBody>
      </p:sp>
      <p:sp>
        <p:nvSpPr>
          <p:cNvPr id="24" name="object 24"/>
          <p:cNvSpPr txBox="1"/>
          <p:nvPr/>
        </p:nvSpPr>
        <p:spPr>
          <a:xfrm>
            <a:off x="1528944" y="976795"/>
            <a:ext cx="981710" cy="81280"/>
          </a:xfrm>
          <a:prstGeom prst="rect">
            <a:avLst/>
          </a:prstGeom>
        </p:spPr>
        <p:txBody>
          <a:bodyPr vert="horz" wrap="square" lIns="0" tIns="13970" rIns="0" bIns="0" rtlCol="0">
            <a:spAutoFit/>
          </a:bodyPr>
          <a:lstStyle/>
          <a:p>
            <a:pPr marL="38100">
              <a:lnSpc>
                <a:spcPct val="100000"/>
              </a:lnSpc>
              <a:spcBef>
                <a:spcPts val="110"/>
              </a:spcBef>
            </a:pPr>
            <a:r>
              <a:rPr sz="525" spc="44" baseline="-7936" dirty="0">
                <a:solidFill>
                  <a:srgbClr val="BEBEBE"/>
                </a:solidFill>
                <a:latin typeface="MS UI Gothic"/>
                <a:cs typeface="MS UI Gothic"/>
              </a:rPr>
              <a:t>●</a:t>
            </a:r>
            <a:r>
              <a:rPr sz="525" spc="-382" baseline="7936" dirty="0">
                <a:solidFill>
                  <a:srgbClr val="BEBEBE"/>
                </a:solidFill>
                <a:latin typeface="MS UI Gothic"/>
                <a:cs typeface="MS UI Gothic"/>
              </a:rPr>
              <a:t>●</a:t>
            </a:r>
            <a:r>
              <a:rPr sz="525" spc="-367" baseline="-7936" dirty="0">
                <a:solidFill>
                  <a:srgbClr val="BEBEBE"/>
                </a:solidFill>
                <a:latin typeface="MS UI Gothic"/>
                <a:cs typeface="MS UI Gothic"/>
              </a:rPr>
              <a:t>●</a:t>
            </a:r>
            <a:r>
              <a:rPr sz="350" spc="-60" dirty="0">
                <a:solidFill>
                  <a:srgbClr val="BEBEBE"/>
                </a:solidFill>
                <a:latin typeface="MS UI Gothic"/>
                <a:cs typeface="MS UI Gothic"/>
              </a:rPr>
              <a:t>●</a:t>
            </a:r>
            <a:r>
              <a:rPr sz="350" spc="10" dirty="0">
                <a:solidFill>
                  <a:srgbClr val="BEBEBE"/>
                </a:solidFill>
                <a:latin typeface="MS UI Gothic"/>
                <a:cs typeface="MS UI Gothic"/>
              </a:rPr>
              <a:t>●</a:t>
            </a:r>
            <a:r>
              <a:rPr sz="350" spc="-55" dirty="0">
                <a:solidFill>
                  <a:srgbClr val="BEBEBE"/>
                </a:solidFill>
                <a:latin typeface="Times New Roman"/>
                <a:cs typeface="Times New Roman"/>
              </a:rPr>
              <a:t> </a:t>
            </a:r>
            <a:r>
              <a:rPr sz="525" spc="-412" baseline="7936" dirty="0">
                <a:solidFill>
                  <a:srgbClr val="BEBEBE"/>
                </a:solidFill>
                <a:latin typeface="MS UI Gothic"/>
                <a:cs typeface="MS UI Gothic"/>
              </a:rPr>
              <a:t>●</a:t>
            </a:r>
            <a:r>
              <a:rPr sz="525" spc="-165" baseline="-15873" dirty="0">
                <a:solidFill>
                  <a:srgbClr val="BEBEBE"/>
                </a:solidFill>
                <a:latin typeface="MS UI Gothic"/>
                <a:cs typeface="MS UI Gothic"/>
              </a:rPr>
              <a:t>●</a:t>
            </a:r>
            <a:r>
              <a:rPr sz="525" spc="-322" baseline="7936" dirty="0">
                <a:solidFill>
                  <a:srgbClr val="D1D1D1"/>
                </a:solidFill>
                <a:latin typeface="MS UI Gothic"/>
                <a:cs typeface="MS UI Gothic"/>
              </a:rPr>
              <a:t>●</a:t>
            </a:r>
            <a:r>
              <a:rPr sz="525" spc="-292" baseline="15873" dirty="0">
                <a:solidFill>
                  <a:srgbClr val="BEBEBE"/>
                </a:solidFill>
                <a:latin typeface="MS UI Gothic"/>
                <a:cs typeface="MS UI Gothic"/>
              </a:rPr>
              <a:t>●</a:t>
            </a:r>
            <a:r>
              <a:rPr sz="525" spc="-254" baseline="-15873" dirty="0">
                <a:solidFill>
                  <a:srgbClr val="BEBEBE"/>
                </a:solidFill>
                <a:latin typeface="MS UI Gothic"/>
                <a:cs typeface="MS UI Gothic"/>
              </a:rPr>
              <a:t>●</a:t>
            </a:r>
            <a:r>
              <a:rPr sz="525" spc="-375" baseline="-7936" dirty="0">
                <a:solidFill>
                  <a:srgbClr val="BEBEBE"/>
                </a:solidFill>
                <a:latin typeface="MS UI Gothic"/>
                <a:cs typeface="MS UI Gothic"/>
              </a:rPr>
              <a:t>●</a:t>
            </a:r>
            <a:r>
              <a:rPr sz="350" spc="-80" dirty="0">
                <a:solidFill>
                  <a:srgbClr val="BEBEBE"/>
                </a:solidFill>
                <a:latin typeface="MS UI Gothic"/>
                <a:cs typeface="MS UI Gothic"/>
              </a:rPr>
              <a:t>●</a:t>
            </a:r>
            <a:r>
              <a:rPr sz="525" spc="-397" baseline="-15873" dirty="0">
                <a:solidFill>
                  <a:srgbClr val="D1D1D1"/>
                </a:solidFill>
                <a:latin typeface="MS UI Gothic"/>
                <a:cs typeface="MS UI Gothic"/>
              </a:rPr>
              <a:t>●</a:t>
            </a:r>
            <a:r>
              <a:rPr sz="525" spc="-337" baseline="-15873" dirty="0">
                <a:solidFill>
                  <a:srgbClr val="BEBEBE"/>
                </a:solidFill>
                <a:latin typeface="MS UI Gothic"/>
                <a:cs typeface="MS UI Gothic"/>
              </a:rPr>
              <a:t>●</a:t>
            </a:r>
            <a:r>
              <a:rPr sz="350" spc="-145" dirty="0">
                <a:solidFill>
                  <a:srgbClr val="BEBEBE"/>
                </a:solidFill>
                <a:latin typeface="MS UI Gothic"/>
                <a:cs typeface="MS UI Gothic"/>
              </a:rPr>
              <a:t>●</a:t>
            </a:r>
            <a:r>
              <a:rPr sz="350" spc="-120" dirty="0">
                <a:solidFill>
                  <a:srgbClr val="BEBEBE"/>
                </a:solidFill>
                <a:latin typeface="MS UI Gothic"/>
                <a:cs typeface="MS UI Gothic"/>
              </a:rPr>
              <a:t>●</a:t>
            </a:r>
            <a:r>
              <a:rPr sz="525" spc="-397" baseline="7936" dirty="0">
                <a:solidFill>
                  <a:srgbClr val="BEBEBE"/>
                </a:solidFill>
                <a:latin typeface="MS UI Gothic"/>
                <a:cs typeface="MS UI Gothic"/>
              </a:rPr>
              <a:t>●</a:t>
            </a:r>
            <a:r>
              <a:rPr sz="350" spc="-245" dirty="0">
                <a:solidFill>
                  <a:srgbClr val="BEBEBE"/>
                </a:solidFill>
                <a:latin typeface="MS UI Gothic"/>
                <a:cs typeface="MS UI Gothic"/>
              </a:rPr>
              <a:t>●●</a:t>
            </a:r>
            <a:r>
              <a:rPr sz="525" spc="-179" baseline="-15873" dirty="0">
                <a:solidFill>
                  <a:srgbClr val="BEBEBE"/>
                </a:solidFill>
                <a:latin typeface="MS UI Gothic"/>
                <a:cs typeface="MS UI Gothic"/>
              </a:rPr>
              <a:t>●</a:t>
            </a:r>
            <a:r>
              <a:rPr sz="525" spc="-67" baseline="7936" dirty="0">
                <a:solidFill>
                  <a:srgbClr val="BEBEBE"/>
                </a:solidFill>
                <a:latin typeface="MS UI Gothic"/>
                <a:cs typeface="MS UI Gothic"/>
              </a:rPr>
              <a:t>●</a:t>
            </a:r>
            <a:r>
              <a:rPr sz="525" spc="-412" baseline="-15873" dirty="0">
                <a:solidFill>
                  <a:srgbClr val="BEBEBE"/>
                </a:solidFill>
                <a:latin typeface="MS UI Gothic"/>
                <a:cs typeface="MS UI Gothic"/>
              </a:rPr>
              <a:t>●</a:t>
            </a:r>
            <a:r>
              <a:rPr sz="350" spc="-235" dirty="0">
                <a:solidFill>
                  <a:srgbClr val="BEBEBE"/>
                </a:solidFill>
                <a:latin typeface="MS UI Gothic"/>
                <a:cs typeface="MS UI Gothic"/>
              </a:rPr>
              <a:t>●</a:t>
            </a:r>
            <a:r>
              <a:rPr sz="350" spc="-85" dirty="0">
                <a:solidFill>
                  <a:srgbClr val="BEBEBE"/>
                </a:solidFill>
                <a:latin typeface="MS UI Gothic"/>
                <a:cs typeface="MS UI Gothic"/>
              </a:rPr>
              <a:t>●</a:t>
            </a:r>
            <a:r>
              <a:rPr sz="525" spc="-284" baseline="7936" dirty="0">
                <a:solidFill>
                  <a:srgbClr val="BEBEBE"/>
                </a:solidFill>
                <a:latin typeface="MS UI Gothic"/>
                <a:cs typeface="MS UI Gothic"/>
              </a:rPr>
              <a:t>●</a:t>
            </a:r>
            <a:r>
              <a:rPr sz="350" spc="-260" dirty="0">
                <a:solidFill>
                  <a:srgbClr val="BEBEBE"/>
                </a:solidFill>
                <a:latin typeface="MS UI Gothic"/>
                <a:cs typeface="MS UI Gothic"/>
              </a:rPr>
              <a:t>●</a:t>
            </a:r>
            <a:r>
              <a:rPr sz="525" spc="-270" baseline="7936" dirty="0">
                <a:solidFill>
                  <a:srgbClr val="BEBEBE"/>
                </a:solidFill>
                <a:latin typeface="MS UI Gothic"/>
                <a:cs typeface="MS UI Gothic"/>
              </a:rPr>
              <a:t>●</a:t>
            </a:r>
            <a:r>
              <a:rPr sz="525" spc="-412" baseline="-7936" dirty="0">
                <a:solidFill>
                  <a:srgbClr val="BEBEBE"/>
                </a:solidFill>
                <a:latin typeface="MS UI Gothic"/>
                <a:cs typeface="MS UI Gothic"/>
              </a:rPr>
              <a:t>●</a:t>
            </a:r>
            <a:r>
              <a:rPr sz="525" spc="-337" baseline="-7936" dirty="0">
                <a:solidFill>
                  <a:srgbClr val="BEBEBE"/>
                </a:solidFill>
                <a:latin typeface="MS UI Gothic"/>
                <a:cs typeface="MS UI Gothic"/>
              </a:rPr>
              <a:t>●</a:t>
            </a:r>
            <a:r>
              <a:rPr sz="525" spc="-247" baseline="-15873" dirty="0">
                <a:solidFill>
                  <a:srgbClr val="BEBEBE"/>
                </a:solidFill>
                <a:latin typeface="MS UI Gothic"/>
                <a:cs typeface="MS UI Gothic"/>
              </a:rPr>
              <a:t>●</a:t>
            </a:r>
            <a:r>
              <a:rPr sz="525" spc="-345" baseline="-7936" dirty="0">
                <a:solidFill>
                  <a:srgbClr val="BEBEBE"/>
                </a:solidFill>
                <a:latin typeface="MS UI Gothic"/>
                <a:cs typeface="MS UI Gothic"/>
              </a:rPr>
              <a:t>●</a:t>
            </a:r>
            <a:r>
              <a:rPr sz="525" spc="-179" baseline="15873" dirty="0">
                <a:solidFill>
                  <a:srgbClr val="BEBEBE"/>
                </a:solidFill>
                <a:latin typeface="MS UI Gothic"/>
                <a:cs typeface="MS UI Gothic"/>
              </a:rPr>
              <a:t>●</a:t>
            </a:r>
            <a:r>
              <a:rPr sz="525" spc="-209" baseline="-7936" dirty="0">
                <a:solidFill>
                  <a:srgbClr val="D1D1D1"/>
                </a:solidFill>
                <a:latin typeface="MS UI Gothic"/>
                <a:cs typeface="MS UI Gothic"/>
              </a:rPr>
              <a:t>●</a:t>
            </a:r>
            <a:r>
              <a:rPr sz="525" spc="-427" baseline="7936" dirty="0">
                <a:solidFill>
                  <a:srgbClr val="BEBEBE"/>
                </a:solidFill>
                <a:latin typeface="MS UI Gothic"/>
                <a:cs typeface="MS UI Gothic"/>
              </a:rPr>
              <a:t>●</a:t>
            </a:r>
            <a:r>
              <a:rPr sz="350" spc="-150" dirty="0">
                <a:solidFill>
                  <a:srgbClr val="BEBEBE"/>
                </a:solidFill>
                <a:latin typeface="MS UI Gothic"/>
                <a:cs typeface="MS UI Gothic"/>
              </a:rPr>
              <a:t>●</a:t>
            </a:r>
            <a:r>
              <a:rPr sz="525" spc="-352" baseline="-7936" dirty="0">
                <a:solidFill>
                  <a:srgbClr val="BEBEBE"/>
                </a:solidFill>
                <a:latin typeface="MS UI Gothic"/>
                <a:cs typeface="MS UI Gothic"/>
              </a:rPr>
              <a:t>●</a:t>
            </a:r>
            <a:r>
              <a:rPr sz="350" spc="10" dirty="0">
                <a:solidFill>
                  <a:srgbClr val="D1D1D1"/>
                </a:solidFill>
                <a:latin typeface="MS UI Gothic"/>
                <a:cs typeface="MS UI Gothic"/>
              </a:rPr>
              <a:t>●</a:t>
            </a:r>
            <a:r>
              <a:rPr sz="350" spc="5" dirty="0">
                <a:solidFill>
                  <a:srgbClr val="D1D1D1"/>
                </a:solidFill>
                <a:latin typeface="Times New Roman"/>
                <a:cs typeface="Times New Roman"/>
              </a:rPr>
              <a:t> </a:t>
            </a:r>
            <a:r>
              <a:rPr sz="350" spc="10" dirty="0">
                <a:solidFill>
                  <a:srgbClr val="BEBEBE"/>
                </a:solidFill>
                <a:latin typeface="MS UI Gothic"/>
                <a:cs typeface="MS UI Gothic"/>
              </a:rPr>
              <a:t>●</a:t>
            </a:r>
            <a:endParaRPr sz="350">
              <a:latin typeface="MS UI Gothic"/>
              <a:cs typeface="MS UI Gothic"/>
            </a:endParaRPr>
          </a:p>
        </p:txBody>
      </p:sp>
      <p:sp>
        <p:nvSpPr>
          <p:cNvPr id="25" name="object 25"/>
          <p:cNvSpPr txBox="1"/>
          <p:nvPr/>
        </p:nvSpPr>
        <p:spPr>
          <a:xfrm>
            <a:off x="1557964" y="1033141"/>
            <a:ext cx="865505" cy="81280"/>
          </a:xfrm>
          <a:prstGeom prst="rect">
            <a:avLst/>
          </a:prstGeom>
        </p:spPr>
        <p:txBody>
          <a:bodyPr vert="horz" wrap="square" lIns="0" tIns="13970" rIns="0" bIns="0" rtlCol="0">
            <a:spAutoFit/>
          </a:bodyPr>
          <a:lstStyle/>
          <a:p>
            <a:pPr marL="50800">
              <a:lnSpc>
                <a:spcPct val="100000"/>
              </a:lnSpc>
              <a:spcBef>
                <a:spcPts val="110"/>
              </a:spcBef>
            </a:pPr>
            <a:r>
              <a:rPr sz="525" spc="-15" baseline="7936" dirty="0">
                <a:solidFill>
                  <a:srgbClr val="BEBEBE"/>
                </a:solidFill>
                <a:latin typeface="MS UI Gothic"/>
                <a:cs typeface="MS UI Gothic"/>
              </a:rPr>
              <a:t>●</a:t>
            </a:r>
            <a:r>
              <a:rPr sz="350" spc="-10" dirty="0">
                <a:solidFill>
                  <a:srgbClr val="BEBEBE"/>
                </a:solidFill>
                <a:latin typeface="MS UI Gothic"/>
                <a:cs typeface="MS UI Gothic"/>
              </a:rPr>
              <a:t>●</a:t>
            </a:r>
            <a:r>
              <a:rPr sz="350" spc="5" dirty="0">
                <a:solidFill>
                  <a:srgbClr val="BEBEBE"/>
                </a:solidFill>
                <a:latin typeface="MS UI Gothic"/>
                <a:cs typeface="MS UI Gothic"/>
              </a:rPr>
              <a:t> </a:t>
            </a:r>
            <a:r>
              <a:rPr sz="525" spc="-217" baseline="7936" dirty="0">
                <a:solidFill>
                  <a:srgbClr val="BEBEBE"/>
                </a:solidFill>
                <a:latin typeface="MS UI Gothic"/>
                <a:cs typeface="MS UI Gothic"/>
              </a:rPr>
              <a:t>●●</a:t>
            </a:r>
            <a:r>
              <a:rPr sz="525" spc="-217" baseline="15873" dirty="0">
                <a:solidFill>
                  <a:srgbClr val="BEBEBE"/>
                </a:solidFill>
                <a:latin typeface="MS UI Gothic"/>
                <a:cs typeface="MS UI Gothic"/>
              </a:rPr>
              <a:t>●</a:t>
            </a:r>
            <a:r>
              <a:rPr sz="350" spc="-145" dirty="0">
                <a:solidFill>
                  <a:srgbClr val="BEBEBE"/>
                </a:solidFill>
                <a:latin typeface="MS UI Gothic"/>
                <a:cs typeface="MS UI Gothic"/>
              </a:rPr>
              <a:t>●</a:t>
            </a:r>
            <a:r>
              <a:rPr sz="525" spc="-217" baseline="7936" dirty="0">
                <a:solidFill>
                  <a:srgbClr val="BEBEBE"/>
                </a:solidFill>
                <a:latin typeface="MS UI Gothic"/>
                <a:cs typeface="MS UI Gothic"/>
              </a:rPr>
              <a:t>●●</a:t>
            </a:r>
            <a:r>
              <a:rPr sz="525" spc="-217" baseline="15873" dirty="0">
                <a:solidFill>
                  <a:srgbClr val="BEBEBE"/>
                </a:solidFill>
                <a:latin typeface="MS UI Gothic"/>
                <a:cs typeface="MS UI Gothic"/>
              </a:rPr>
              <a:t>●●</a:t>
            </a:r>
            <a:r>
              <a:rPr sz="350" spc="-145" dirty="0">
                <a:solidFill>
                  <a:srgbClr val="BEBEBE"/>
                </a:solidFill>
                <a:latin typeface="MS UI Gothic"/>
                <a:cs typeface="MS UI Gothic"/>
              </a:rPr>
              <a:t>●●●</a:t>
            </a:r>
            <a:r>
              <a:rPr sz="525" spc="-217" baseline="7936" dirty="0">
                <a:solidFill>
                  <a:srgbClr val="BEBEBE"/>
                </a:solidFill>
                <a:latin typeface="MS UI Gothic"/>
                <a:cs typeface="MS UI Gothic"/>
              </a:rPr>
              <a:t>●</a:t>
            </a:r>
            <a:r>
              <a:rPr sz="525" spc="-217" baseline="23809" dirty="0">
                <a:solidFill>
                  <a:srgbClr val="BEBEBE"/>
                </a:solidFill>
                <a:latin typeface="MS UI Gothic"/>
                <a:cs typeface="MS UI Gothic"/>
              </a:rPr>
              <a:t>●</a:t>
            </a:r>
            <a:r>
              <a:rPr sz="525" spc="-217" baseline="7936" dirty="0">
                <a:solidFill>
                  <a:srgbClr val="BEBEBE"/>
                </a:solidFill>
                <a:latin typeface="MS UI Gothic"/>
                <a:cs typeface="MS UI Gothic"/>
              </a:rPr>
              <a:t>●</a:t>
            </a:r>
            <a:r>
              <a:rPr sz="525" spc="-217" baseline="23809" dirty="0">
                <a:solidFill>
                  <a:srgbClr val="BEBEBE"/>
                </a:solidFill>
                <a:latin typeface="MS UI Gothic"/>
                <a:cs typeface="MS UI Gothic"/>
              </a:rPr>
              <a:t>●</a:t>
            </a:r>
            <a:r>
              <a:rPr sz="525" spc="705" baseline="23809" dirty="0">
                <a:solidFill>
                  <a:srgbClr val="BEBEBE"/>
                </a:solidFill>
                <a:latin typeface="MS UI Gothic"/>
                <a:cs typeface="MS UI Gothic"/>
              </a:rPr>
              <a:t> </a:t>
            </a:r>
            <a:r>
              <a:rPr sz="525" spc="15" baseline="15873" dirty="0">
                <a:solidFill>
                  <a:srgbClr val="BEBEBE"/>
                </a:solidFill>
                <a:latin typeface="MS UI Gothic"/>
                <a:cs typeface="MS UI Gothic"/>
              </a:rPr>
              <a:t>●</a:t>
            </a:r>
            <a:r>
              <a:rPr sz="525" spc="-15" baseline="15873" dirty="0">
                <a:solidFill>
                  <a:srgbClr val="BEBEBE"/>
                </a:solidFill>
                <a:latin typeface="MS UI Gothic"/>
                <a:cs typeface="MS UI Gothic"/>
              </a:rPr>
              <a:t> </a:t>
            </a:r>
            <a:r>
              <a:rPr sz="525" spc="-225" baseline="15873" dirty="0">
                <a:solidFill>
                  <a:srgbClr val="BEBEBE"/>
                </a:solidFill>
                <a:latin typeface="MS UI Gothic"/>
                <a:cs typeface="MS UI Gothic"/>
              </a:rPr>
              <a:t>●●</a:t>
            </a:r>
            <a:r>
              <a:rPr sz="525" spc="-225" baseline="7936" dirty="0">
                <a:solidFill>
                  <a:srgbClr val="BEBEBE"/>
                </a:solidFill>
                <a:latin typeface="MS UI Gothic"/>
                <a:cs typeface="MS UI Gothic"/>
              </a:rPr>
              <a:t>●</a:t>
            </a:r>
            <a:r>
              <a:rPr sz="525" spc="-225" baseline="15873" dirty="0">
                <a:solidFill>
                  <a:srgbClr val="BEBEBE"/>
                </a:solidFill>
                <a:latin typeface="MS UI Gothic"/>
                <a:cs typeface="MS UI Gothic"/>
              </a:rPr>
              <a:t>●</a:t>
            </a:r>
            <a:r>
              <a:rPr sz="525" spc="-225" baseline="7936" dirty="0">
                <a:solidFill>
                  <a:srgbClr val="BEBEBE"/>
                </a:solidFill>
                <a:latin typeface="MS UI Gothic"/>
                <a:cs typeface="MS UI Gothic"/>
              </a:rPr>
              <a:t>●</a:t>
            </a:r>
            <a:endParaRPr sz="525" baseline="7936">
              <a:latin typeface="MS UI Gothic"/>
              <a:cs typeface="MS UI Gothic"/>
            </a:endParaRPr>
          </a:p>
        </p:txBody>
      </p:sp>
      <p:sp>
        <p:nvSpPr>
          <p:cNvPr id="26" name="object 26"/>
          <p:cNvSpPr txBox="1"/>
          <p:nvPr/>
        </p:nvSpPr>
        <p:spPr>
          <a:xfrm>
            <a:off x="2245127" y="777947"/>
            <a:ext cx="71755" cy="81280"/>
          </a:xfrm>
          <a:prstGeom prst="rect">
            <a:avLst/>
          </a:prstGeom>
        </p:spPr>
        <p:txBody>
          <a:bodyPr vert="horz" wrap="square" lIns="0" tIns="13970" rIns="0" bIns="0" rtlCol="0">
            <a:spAutoFit/>
          </a:bodyPr>
          <a:lstStyle/>
          <a:p>
            <a:pPr marL="12700">
              <a:lnSpc>
                <a:spcPct val="100000"/>
              </a:lnSpc>
              <a:spcBef>
                <a:spcPts val="110"/>
              </a:spcBef>
            </a:pPr>
            <a:r>
              <a:rPr sz="350" spc="10" dirty="0">
                <a:solidFill>
                  <a:srgbClr val="BEBEBE"/>
                </a:solidFill>
                <a:latin typeface="MS UI Gothic"/>
                <a:cs typeface="MS UI Gothic"/>
              </a:rPr>
              <a:t>●</a:t>
            </a:r>
            <a:endParaRPr sz="350">
              <a:latin typeface="MS UI Gothic"/>
              <a:cs typeface="MS UI Gothic"/>
            </a:endParaRPr>
          </a:p>
        </p:txBody>
      </p:sp>
      <p:sp>
        <p:nvSpPr>
          <p:cNvPr id="27" name="object 27"/>
          <p:cNvSpPr txBox="1"/>
          <p:nvPr/>
        </p:nvSpPr>
        <p:spPr>
          <a:xfrm>
            <a:off x="1332565" y="913043"/>
            <a:ext cx="1410335" cy="81280"/>
          </a:xfrm>
          <a:prstGeom prst="rect">
            <a:avLst/>
          </a:prstGeom>
        </p:spPr>
        <p:txBody>
          <a:bodyPr vert="horz" wrap="square" lIns="0" tIns="13970" rIns="0" bIns="0" rtlCol="0">
            <a:spAutoFit/>
          </a:bodyPr>
          <a:lstStyle/>
          <a:p>
            <a:pPr marL="38100">
              <a:lnSpc>
                <a:spcPct val="100000"/>
              </a:lnSpc>
              <a:spcBef>
                <a:spcPts val="110"/>
              </a:spcBef>
            </a:pPr>
            <a:r>
              <a:rPr sz="525" baseline="-7936" dirty="0">
                <a:solidFill>
                  <a:srgbClr val="BEBEBE"/>
                </a:solidFill>
                <a:latin typeface="MS UI Gothic"/>
                <a:cs typeface="MS UI Gothic"/>
              </a:rPr>
              <a:t>●●</a:t>
            </a:r>
            <a:r>
              <a:rPr sz="525" spc="-97" baseline="-7936" dirty="0">
                <a:solidFill>
                  <a:srgbClr val="BEBEBE"/>
                </a:solidFill>
                <a:latin typeface="MS UI Gothic"/>
                <a:cs typeface="MS UI Gothic"/>
              </a:rPr>
              <a:t> </a:t>
            </a:r>
            <a:r>
              <a:rPr sz="350" spc="-80" dirty="0">
                <a:solidFill>
                  <a:srgbClr val="BEBEBE"/>
                </a:solidFill>
                <a:latin typeface="MS UI Gothic"/>
                <a:cs typeface="MS UI Gothic"/>
              </a:rPr>
              <a:t>●</a:t>
            </a:r>
            <a:r>
              <a:rPr sz="525" spc="-120" baseline="-15873" dirty="0">
                <a:solidFill>
                  <a:srgbClr val="BEBEBE"/>
                </a:solidFill>
                <a:latin typeface="MS UI Gothic"/>
                <a:cs typeface="MS UI Gothic"/>
              </a:rPr>
              <a:t>●</a:t>
            </a:r>
            <a:r>
              <a:rPr sz="350" spc="-80" dirty="0">
                <a:solidFill>
                  <a:srgbClr val="BEBEBE"/>
                </a:solidFill>
                <a:latin typeface="MS UI Gothic"/>
                <a:cs typeface="MS UI Gothic"/>
              </a:rPr>
              <a:t>●</a:t>
            </a:r>
            <a:r>
              <a:rPr sz="350" spc="10" dirty="0">
                <a:solidFill>
                  <a:srgbClr val="BEBEBE"/>
                </a:solidFill>
                <a:latin typeface="MS UI Gothic"/>
                <a:cs typeface="MS UI Gothic"/>
              </a:rPr>
              <a:t> </a:t>
            </a:r>
            <a:r>
              <a:rPr sz="525" spc="-187" baseline="-7936" dirty="0">
                <a:solidFill>
                  <a:srgbClr val="BEBEBE"/>
                </a:solidFill>
                <a:latin typeface="MS UI Gothic"/>
                <a:cs typeface="MS UI Gothic"/>
              </a:rPr>
              <a:t>●●</a:t>
            </a:r>
            <a:r>
              <a:rPr sz="525" spc="-187" baseline="15873" dirty="0">
                <a:solidFill>
                  <a:srgbClr val="BEBEBE"/>
                </a:solidFill>
                <a:latin typeface="MS UI Gothic"/>
                <a:cs typeface="MS UI Gothic"/>
              </a:rPr>
              <a:t>●</a:t>
            </a:r>
            <a:r>
              <a:rPr sz="525" spc="30" baseline="15873" dirty="0">
                <a:solidFill>
                  <a:srgbClr val="BEBEBE"/>
                </a:solidFill>
                <a:latin typeface="MS UI Gothic"/>
                <a:cs typeface="MS UI Gothic"/>
              </a:rPr>
              <a:t> </a:t>
            </a:r>
            <a:r>
              <a:rPr sz="525" spc="-209" baseline="7936" dirty="0">
                <a:solidFill>
                  <a:srgbClr val="BEBEBE"/>
                </a:solidFill>
                <a:latin typeface="MS UI Gothic"/>
                <a:cs typeface="MS UI Gothic"/>
              </a:rPr>
              <a:t>●</a:t>
            </a:r>
            <a:r>
              <a:rPr sz="350" spc="-140" dirty="0">
                <a:solidFill>
                  <a:srgbClr val="BEBEBE"/>
                </a:solidFill>
                <a:latin typeface="MS UI Gothic"/>
                <a:cs typeface="MS UI Gothic"/>
              </a:rPr>
              <a:t>●●</a:t>
            </a:r>
            <a:r>
              <a:rPr sz="350" spc="180" dirty="0">
                <a:solidFill>
                  <a:srgbClr val="BEBEBE"/>
                </a:solidFill>
                <a:latin typeface="MS UI Gothic"/>
                <a:cs typeface="MS UI Gothic"/>
              </a:rPr>
              <a:t> </a:t>
            </a:r>
            <a:r>
              <a:rPr sz="525" spc="-270" baseline="23809" dirty="0">
                <a:solidFill>
                  <a:srgbClr val="BEBEBE"/>
                </a:solidFill>
                <a:latin typeface="MS UI Gothic"/>
                <a:cs typeface="MS UI Gothic"/>
              </a:rPr>
              <a:t>●</a:t>
            </a:r>
            <a:r>
              <a:rPr sz="350" spc="-180" dirty="0">
                <a:solidFill>
                  <a:srgbClr val="BEBEBE"/>
                </a:solidFill>
                <a:latin typeface="MS UI Gothic"/>
                <a:cs typeface="MS UI Gothic"/>
              </a:rPr>
              <a:t>●</a:t>
            </a:r>
            <a:r>
              <a:rPr sz="525" spc="-270" baseline="15873" dirty="0">
                <a:solidFill>
                  <a:srgbClr val="BEBEBE"/>
                </a:solidFill>
                <a:latin typeface="MS UI Gothic"/>
                <a:cs typeface="MS UI Gothic"/>
              </a:rPr>
              <a:t>●</a:t>
            </a:r>
            <a:r>
              <a:rPr sz="525" spc="-270" baseline="7936" dirty="0">
                <a:solidFill>
                  <a:srgbClr val="BEBEBE"/>
                </a:solidFill>
                <a:latin typeface="MS UI Gothic"/>
                <a:cs typeface="MS UI Gothic"/>
              </a:rPr>
              <a:t>●</a:t>
            </a:r>
            <a:r>
              <a:rPr sz="525" spc="-270" baseline="-7936" dirty="0">
                <a:solidFill>
                  <a:srgbClr val="BEBEBE"/>
                </a:solidFill>
                <a:latin typeface="MS UI Gothic"/>
                <a:cs typeface="MS UI Gothic"/>
              </a:rPr>
              <a:t>●</a:t>
            </a:r>
            <a:r>
              <a:rPr sz="525" spc="-270" baseline="-15873" dirty="0">
                <a:solidFill>
                  <a:srgbClr val="BEBEBE"/>
                </a:solidFill>
                <a:latin typeface="MS UI Gothic"/>
                <a:cs typeface="MS UI Gothic"/>
              </a:rPr>
              <a:t>●</a:t>
            </a:r>
            <a:r>
              <a:rPr sz="525" spc="-270" baseline="-7936" dirty="0">
                <a:solidFill>
                  <a:srgbClr val="BEBEBE"/>
                </a:solidFill>
                <a:latin typeface="MS UI Gothic"/>
                <a:cs typeface="MS UI Gothic"/>
              </a:rPr>
              <a:t>●</a:t>
            </a:r>
            <a:r>
              <a:rPr sz="525" spc="-270" baseline="7936" dirty="0">
                <a:solidFill>
                  <a:srgbClr val="BEBEBE"/>
                </a:solidFill>
                <a:latin typeface="MS UI Gothic"/>
                <a:cs typeface="MS UI Gothic"/>
              </a:rPr>
              <a:t>●</a:t>
            </a:r>
            <a:r>
              <a:rPr sz="525" spc="-270" baseline="15873" dirty="0">
                <a:solidFill>
                  <a:srgbClr val="BEBEBE"/>
                </a:solidFill>
                <a:latin typeface="MS UI Gothic"/>
                <a:cs typeface="MS UI Gothic"/>
              </a:rPr>
              <a:t>●●</a:t>
            </a:r>
            <a:r>
              <a:rPr sz="525" spc="-270" baseline="-7936" dirty="0">
                <a:solidFill>
                  <a:srgbClr val="BEBEBE"/>
                </a:solidFill>
                <a:latin typeface="MS UI Gothic"/>
                <a:cs typeface="MS UI Gothic"/>
              </a:rPr>
              <a:t>●●</a:t>
            </a:r>
            <a:r>
              <a:rPr sz="350" spc="-180" dirty="0">
                <a:solidFill>
                  <a:srgbClr val="BEBEBE"/>
                </a:solidFill>
                <a:latin typeface="MS UI Gothic"/>
                <a:cs typeface="MS UI Gothic"/>
              </a:rPr>
              <a:t>●</a:t>
            </a:r>
            <a:r>
              <a:rPr sz="525" spc="-270" baseline="-15873" dirty="0">
                <a:solidFill>
                  <a:srgbClr val="BEBEBE"/>
                </a:solidFill>
                <a:latin typeface="MS UI Gothic"/>
                <a:cs typeface="MS UI Gothic"/>
              </a:rPr>
              <a:t>●</a:t>
            </a:r>
            <a:r>
              <a:rPr sz="525" spc="-270" baseline="7936" dirty="0">
                <a:solidFill>
                  <a:srgbClr val="BEBEBE"/>
                </a:solidFill>
                <a:latin typeface="MS UI Gothic"/>
                <a:cs typeface="MS UI Gothic"/>
              </a:rPr>
              <a:t>●</a:t>
            </a:r>
            <a:r>
              <a:rPr sz="525" spc="-270" baseline="15873" dirty="0">
                <a:solidFill>
                  <a:srgbClr val="BEBEBE"/>
                </a:solidFill>
                <a:latin typeface="MS UI Gothic"/>
                <a:cs typeface="MS UI Gothic"/>
              </a:rPr>
              <a:t>●</a:t>
            </a:r>
            <a:r>
              <a:rPr sz="525" spc="-270" baseline="15873" dirty="0">
                <a:solidFill>
                  <a:srgbClr val="D1D1D1"/>
                </a:solidFill>
                <a:latin typeface="MS UI Gothic"/>
                <a:cs typeface="MS UI Gothic"/>
              </a:rPr>
              <a:t>●</a:t>
            </a:r>
            <a:r>
              <a:rPr sz="525" spc="-270" baseline="15873" dirty="0">
                <a:solidFill>
                  <a:srgbClr val="BEBEBE"/>
                </a:solidFill>
                <a:latin typeface="MS UI Gothic"/>
                <a:cs typeface="MS UI Gothic"/>
              </a:rPr>
              <a:t>●</a:t>
            </a:r>
            <a:r>
              <a:rPr sz="525" spc="-270" baseline="15873" dirty="0">
                <a:solidFill>
                  <a:srgbClr val="D1D1D1"/>
                </a:solidFill>
                <a:latin typeface="MS UI Gothic"/>
                <a:cs typeface="MS UI Gothic"/>
              </a:rPr>
              <a:t>●</a:t>
            </a:r>
            <a:r>
              <a:rPr sz="525" spc="-270" baseline="23809" dirty="0">
                <a:solidFill>
                  <a:srgbClr val="BEBEBE"/>
                </a:solidFill>
                <a:latin typeface="MS UI Gothic"/>
                <a:cs typeface="MS UI Gothic"/>
              </a:rPr>
              <a:t>●</a:t>
            </a:r>
            <a:r>
              <a:rPr sz="525" spc="-270" baseline="23809" dirty="0">
                <a:solidFill>
                  <a:srgbClr val="D1D1D1"/>
                </a:solidFill>
                <a:latin typeface="MS UI Gothic"/>
                <a:cs typeface="MS UI Gothic"/>
              </a:rPr>
              <a:t>●</a:t>
            </a:r>
            <a:r>
              <a:rPr sz="350" spc="-180" dirty="0">
                <a:solidFill>
                  <a:srgbClr val="BEBEBE"/>
                </a:solidFill>
                <a:latin typeface="MS UI Gothic"/>
                <a:cs typeface="MS UI Gothic"/>
              </a:rPr>
              <a:t>●</a:t>
            </a:r>
            <a:r>
              <a:rPr sz="525" spc="-270" baseline="-7936" dirty="0">
                <a:solidFill>
                  <a:srgbClr val="BEBEBE"/>
                </a:solidFill>
                <a:latin typeface="MS UI Gothic"/>
                <a:cs typeface="MS UI Gothic"/>
              </a:rPr>
              <a:t>●●</a:t>
            </a:r>
            <a:r>
              <a:rPr sz="525" spc="-270" baseline="23809" dirty="0">
                <a:solidFill>
                  <a:srgbClr val="BEBEBE"/>
                </a:solidFill>
                <a:latin typeface="MS UI Gothic"/>
                <a:cs typeface="MS UI Gothic"/>
              </a:rPr>
              <a:t>●</a:t>
            </a:r>
            <a:r>
              <a:rPr sz="525" spc="-270" baseline="15873" dirty="0">
                <a:solidFill>
                  <a:srgbClr val="D1D1D1"/>
                </a:solidFill>
                <a:latin typeface="MS UI Gothic"/>
                <a:cs typeface="MS UI Gothic"/>
              </a:rPr>
              <a:t>●</a:t>
            </a:r>
            <a:r>
              <a:rPr sz="525" spc="104" baseline="15873" dirty="0">
                <a:solidFill>
                  <a:srgbClr val="D1D1D1"/>
                </a:solidFill>
                <a:latin typeface="MS UI Gothic"/>
                <a:cs typeface="MS UI Gothic"/>
              </a:rPr>
              <a:t> </a:t>
            </a:r>
            <a:r>
              <a:rPr sz="525" spc="-270" baseline="-15873" dirty="0">
                <a:solidFill>
                  <a:srgbClr val="D1D1D1"/>
                </a:solidFill>
                <a:latin typeface="MS UI Gothic"/>
                <a:cs typeface="MS UI Gothic"/>
              </a:rPr>
              <a:t>●</a:t>
            </a:r>
            <a:r>
              <a:rPr sz="350" spc="-180" dirty="0">
                <a:solidFill>
                  <a:srgbClr val="BEBEBE"/>
                </a:solidFill>
                <a:latin typeface="MS UI Gothic"/>
                <a:cs typeface="MS UI Gothic"/>
              </a:rPr>
              <a:t>●</a:t>
            </a:r>
            <a:r>
              <a:rPr sz="525" spc="-270" baseline="-7936" dirty="0">
                <a:solidFill>
                  <a:srgbClr val="BEBEBE"/>
                </a:solidFill>
                <a:latin typeface="MS UI Gothic"/>
                <a:cs typeface="MS UI Gothic"/>
              </a:rPr>
              <a:t>●</a:t>
            </a:r>
            <a:r>
              <a:rPr sz="350" spc="-180" dirty="0">
                <a:solidFill>
                  <a:srgbClr val="BEBEBE"/>
                </a:solidFill>
                <a:latin typeface="MS UI Gothic"/>
                <a:cs typeface="MS UI Gothic"/>
              </a:rPr>
              <a:t>●●●</a:t>
            </a:r>
            <a:r>
              <a:rPr sz="525" spc="-270" baseline="-7936" dirty="0">
                <a:solidFill>
                  <a:srgbClr val="BEBEBE"/>
                </a:solidFill>
                <a:latin typeface="MS UI Gothic"/>
                <a:cs typeface="MS UI Gothic"/>
              </a:rPr>
              <a:t>●●</a:t>
            </a:r>
            <a:r>
              <a:rPr sz="525" spc="-270" baseline="15873" dirty="0">
                <a:solidFill>
                  <a:srgbClr val="BEBEBE"/>
                </a:solidFill>
                <a:latin typeface="MS UI Gothic"/>
                <a:cs typeface="MS UI Gothic"/>
              </a:rPr>
              <a:t>●</a:t>
            </a:r>
            <a:r>
              <a:rPr sz="525" spc="-270" baseline="7936" dirty="0">
                <a:solidFill>
                  <a:srgbClr val="BEBEBE"/>
                </a:solidFill>
                <a:latin typeface="MS UI Gothic"/>
                <a:cs typeface="MS UI Gothic"/>
              </a:rPr>
              <a:t>●●</a:t>
            </a:r>
            <a:r>
              <a:rPr sz="350" spc="-180" dirty="0">
                <a:solidFill>
                  <a:srgbClr val="BEBEBE"/>
                </a:solidFill>
                <a:latin typeface="MS UI Gothic"/>
                <a:cs typeface="MS UI Gothic"/>
              </a:rPr>
              <a:t>●</a:t>
            </a:r>
            <a:r>
              <a:rPr sz="525" spc="-270" baseline="23809" dirty="0">
                <a:solidFill>
                  <a:srgbClr val="BEBEBE"/>
                </a:solidFill>
                <a:latin typeface="MS UI Gothic"/>
                <a:cs typeface="MS UI Gothic"/>
              </a:rPr>
              <a:t>●</a:t>
            </a:r>
            <a:r>
              <a:rPr sz="525" spc="-270" baseline="15873" dirty="0">
                <a:solidFill>
                  <a:srgbClr val="BEBEBE"/>
                </a:solidFill>
                <a:latin typeface="MS UI Gothic"/>
                <a:cs typeface="MS UI Gothic"/>
              </a:rPr>
              <a:t>●</a:t>
            </a:r>
            <a:endParaRPr sz="525" baseline="15873">
              <a:latin typeface="MS UI Gothic"/>
              <a:cs typeface="MS UI Gothic"/>
            </a:endParaRPr>
          </a:p>
        </p:txBody>
      </p:sp>
      <p:sp>
        <p:nvSpPr>
          <p:cNvPr id="28" name="object 28"/>
          <p:cNvSpPr txBox="1"/>
          <p:nvPr/>
        </p:nvSpPr>
        <p:spPr>
          <a:xfrm>
            <a:off x="2338036" y="767394"/>
            <a:ext cx="635000" cy="81280"/>
          </a:xfrm>
          <a:prstGeom prst="rect">
            <a:avLst/>
          </a:prstGeom>
        </p:spPr>
        <p:txBody>
          <a:bodyPr vert="horz" wrap="square" lIns="0" tIns="13970" rIns="0" bIns="0" rtlCol="0">
            <a:spAutoFit/>
          </a:bodyPr>
          <a:lstStyle/>
          <a:p>
            <a:pPr marL="38100">
              <a:lnSpc>
                <a:spcPct val="100000"/>
              </a:lnSpc>
              <a:spcBef>
                <a:spcPts val="110"/>
              </a:spcBef>
            </a:pPr>
            <a:r>
              <a:rPr sz="525" spc="-270" baseline="-7936" dirty="0">
                <a:solidFill>
                  <a:srgbClr val="BEBEBE"/>
                </a:solidFill>
                <a:latin typeface="MS UI Gothic"/>
                <a:cs typeface="MS UI Gothic"/>
              </a:rPr>
              <a:t>●</a:t>
            </a:r>
            <a:r>
              <a:rPr sz="525" spc="-270" baseline="-15873" dirty="0">
                <a:solidFill>
                  <a:srgbClr val="BEBEBE"/>
                </a:solidFill>
                <a:latin typeface="MS UI Gothic"/>
                <a:cs typeface="MS UI Gothic"/>
              </a:rPr>
              <a:t>●</a:t>
            </a:r>
            <a:r>
              <a:rPr sz="525" spc="-270" baseline="7936" dirty="0">
                <a:solidFill>
                  <a:srgbClr val="BEBEBE"/>
                </a:solidFill>
                <a:latin typeface="MS UI Gothic"/>
                <a:cs typeface="MS UI Gothic"/>
              </a:rPr>
              <a:t>●●</a:t>
            </a:r>
            <a:r>
              <a:rPr sz="525" spc="-270" baseline="7936" dirty="0">
                <a:solidFill>
                  <a:srgbClr val="D1D1D1"/>
                </a:solidFill>
                <a:latin typeface="MS UI Gothic"/>
                <a:cs typeface="MS UI Gothic"/>
              </a:rPr>
              <a:t>●</a:t>
            </a:r>
            <a:r>
              <a:rPr sz="350" spc="-180" dirty="0">
                <a:solidFill>
                  <a:srgbClr val="BEBEBE"/>
                </a:solidFill>
                <a:latin typeface="MS UI Gothic"/>
                <a:cs typeface="MS UI Gothic"/>
              </a:rPr>
              <a:t>●●●</a:t>
            </a:r>
            <a:r>
              <a:rPr sz="525" spc="-270" baseline="-15873" dirty="0">
                <a:solidFill>
                  <a:srgbClr val="D1D1D1"/>
                </a:solidFill>
                <a:latin typeface="MS UI Gothic"/>
                <a:cs typeface="MS UI Gothic"/>
              </a:rPr>
              <a:t>●</a:t>
            </a:r>
            <a:r>
              <a:rPr sz="525" spc="-270" baseline="7936" dirty="0">
                <a:solidFill>
                  <a:srgbClr val="BEBEBE"/>
                </a:solidFill>
                <a:latin typeface="MS UI Gothic"/>
                <a:cs typeface="MS UI Gothic"/>
              </a:rPr>
              <a:t>●</a:t>
            </a:r>
            <a:r>
              <a:rPr sz="525" spc="-270" baseline="-15873" dirty="0">
                <a:solidFill>
                  <a:srgbClr val="BEBEBE"/>
                </a:solidFill>
                <a:latin typeface="MS UI Gothic"/>
                <a:cs typeface="MS UI Gothic"/>
              </a:rPr>
              <a:t>●●</a:t>
            </a:r>
            <a:r>
              <a:rPr sz="350" spc="-180" dirty="0">
                <a:solidFill>
                  <a:srgbClr val="BEBEBE"/>
                </a:solidFill>
                <a:latin typeface="MS UI Gothic"/>
                <a:cs typeface="MS UI Gothic"/>
              </a:rPr>
              <a:t>●●</a:t>
            </a:r>
            <a:r>
              <a:rPr sz="525" spc="-270" baseline="15873" dirty="0">
                <a:solidFill>
                  <a:srgbClr val="BEBEBE"/>
                </a:solidFill>
                <a:latin typeface="MS UI Gothic"/>
                <a:cs typeface="MS UI Gothic"/>
              </a:rPr>
              <a:t>●</a:t>
            </a:r>
            <a:r>
              <a:rPr sz="350" spc="-180" dirty="0">
                <a:solidFill>
                  <a:srgbClr val="BEBEBE"/>
                </a:solidFill>
                <a:latin typeface="MS UI Gothic"/>
                <a:cs typeface="MS UI Gothic"/>
              </a:rPr>
              <a:t>●</a:t>
            </a:r>
            <a:r>
              <a:rPr sz="525" spc="-270" baseline="-7936" dirty="0">
                <a:solidFill>
                  <a:srgbClr val="BEBEBE"/>
                </a:solidFill>
                <a:latin typeface="MS UI Gothic"/>
                <a:cs typeface="MS UI Gothic"/>
              </a:rPr>
              <a:t>●</a:t>
            </a:r>
            <a:r>
              <a:rPr sz="525" spc="-270" baseline="23809" dirty="0">
                <a:solidFill>
                  <a:srgbClr val="BEBEBE"/>
                </a:solidFill>
                <a:latin typeface="MS UI Gothic"/>
                <a:cs typeface="MS UI Gothic"/>
              </a:rPr>
              <a:t>●</a:t>
            </a:r>
            <a:r>
              <a:rPr sz="525" spc="-270" baseline="7936" dirty="0">
                <a:solidFill>
                  <a:srgbClr val="BEBEBE"/>
                </a:solidFill>
                <a:latin typeface="MS UI Gothic"/>
                <a:cs typeface="MS UI Gothic"/>
              </a:rPr>
              <a:t>●●</a:t>
            </a:r>
            <a:r>
              <a:rPr sz="525" spc="-270" baseline="-7936" dirty="0">
                <a:solidFill>
                  <a:srgbClr val="BEBEBE"/>
                </a:solidFill>
                <a:latin typeface="MS UI Gothic"/>
                <a:cs typeface="MS UI Gothic"/>
              </a:rPr>
              <a:t>●</a:t>
            </a:r>
            <a:r>
              <a:rPr sz="525" spc="-270" baseline="7936" dirty="0">
                <a:solidFill>
                  <a:srgbClr val="BEBEBE"/>
                </a:solidFill>
                <a:latin typeface="MS UI Gothic"/>
                <a:cs typeface="MS UI Gothic"/>
              </a:rPr>
              <a:t>●</a:t>
            </a:r>
            <a:r>
              <a:rPr sz="525" spc="-270" baseline="-7936" dirty="0">
                <a:solidFill>
                  <a:srgbClr val="BEBEBE"/>
                </a:solidFill>
                <a:latin typeface="MS UI Gothic"/>
                <a:cs typeface="MS UI Gothic"/>
              </a:rPr>
              <a:t>●</a:t>
            </a:r>
            <a:r>
              <a:rPr sz="525" spc="-270" baseline="7936" dirty="0">
                <a:solidFill>
                  <a:srgbClr val="BEBEBE"/>
                </a:solidFill>
                <a:latin typeface="MS UI Gothic"/>
                <a:cs typeface="MS UI Gothic"/>
              </a:rPr>
              <a:t>●</a:t>
            </a:r>
            <a:r>
              <a:rPr sz="350" spc="-180" dirty="0">
                <a:solidFill>
                  <a:srgbClr val="BEBEBE"/>
                </a:solidFill>
                <a:latin typeface="MS UI Gothic"/>
                <a:cs typeface="MS UI Gothic"/>
              </a:rPr>
              <a:t>●</a:t>
            </a:r>
            <a:endParaRPr sz="350">
              <a:latin typeface="MS UI Gothic"/>
              <a:cs typeface="MS UI Gothic"/>
            </a:endParaRPr>
          </a:p>
        </p:txBody>
      </p:sp>
      <p:sp>
        <p:nvSpPr>
          <p:cNvPr id="29" name="object 29"/>
          <p:cNvSpPr txBox="1"/>
          <p:nvPr/>
        </p:nvSpPr>
        <p:spPr>
          <a:xfrm>
            <a:off x="1370952" y="946369"/>
            <a:ext cx="1324610" cy="81280"/>
          </a:xfrm>
          <a:prstGeom prst="rect">
            <a:avLst/>
          </a:prstGeom>
        </p:spPr>
        <p:txBody>
          <a:bodyPr vert="horz" wrap="square" lIns="0" tIns="13970" rIns="0" bIns="0" rtlCol="0">
            <a:spAutoFit/>
          </a:bodyPr>
          <a:lstStyle/>
          <a:p>
            <a:pPr marL="38100">
              <a:lnSpc>
                <a:spcPct val="100000"/>
              </a:lnSpc>
              <a:spcBef>
                <a:spcPts val="110"/>
              </a:spcBef>
            </a:pPr>
            <a:r>
              <a:rPr sz="525" spc="15" baseline="15873" dirty="0">
                <a:solidFill>
                  <a:srgbClr val="BEBEBE"/>
                </a:solidFill>
                <a:latin typeface="MS UI Gothic"/>
                <a:cs typeface="MS UI Gothic"/>
              </a:rPr>
              <a:t>●</a:t>
            </a:r>
            <a:r>
              <a:rPr sz="525" spc="22" baseline="15873" dirty="0">
                <a:solidFill>
                  <a:srgbClr val="BEBEBE"/>
                </a:solidFill>
                <a:latin typeface="Times New Roman"/>
                <a:cs typeface="Times New Roman"/>
              </a:rPr>
              <a:t> </a:t>
            </a:r>
            <a:r>
              <a:rPr sz="350" spc="10" dirty="0">
                <a:solidFill>
                  <a:srgbClr val="BEBEBE"/>
                </a:solidFill>
                <a:latin typeface="MS UI Gothic"/>
                <a:cs typeface="MS UI Gothic"/>
              </a:rPr>
              <a:t>●</a:t>
            </a:r>
            <a:r>
              <a:rPr sz="350" spc="-10" dirty="0">
                <a:solidFill>
                  <a:srgbClr val="BEBEBE"/>
                </a:solidFill>
                <a:latin typeface="Times New Roman"/>
                <a:cs typeface="Times New Roman"/>
              </a:rPr>
              <a:t> </a:t>
            </a:r>
            <a:r>
              <a:rPr sz="525" spc="-352" baseline="23809" dirty="0">
                <a:solidFill>
                  <a:srgbClr val="BEBEBE"/>
                </a:solidFill>
                <a:latin typeface="MS UI Gothic"/>
                <a:cs typeface="MS UI Gothic"/>
              </a:rPr>
              <a:t>●</a:t>
            </a:r>
            <a:r>
              <a:rPr sz="525" baseline="23809" dirty="0">
                <a:solidFill>
                  <a:srgbClr val="BEBEBE"/>
                </a:solidFill>
                <a:latin typeface="MS UI Gothic"/>
                <a:cs typeface="MS UI Gothic"/>
              </a:rPr>
              <a:t>●</a:t>
            </a:r>
            <a:r>
              <a:rPr sz="525" spc="-397" baseline="15873" dirty="0">
                <a:solidFill>
                  <a:srgbClr val="BEBEBE"/>
                </a:solidFill>
                <a:latin typeface="MS UI Gothic"/>
                <a:cs typeface="MS UI Gothic"/>
              </a:rPr>
              <a:t>●</a:t>
            </a:r>
            <a:r>
              <a:rPr sz="525" spc="-322" baseline="15873" dirty="0">
                <a:solidFill>
                  <a:srgbClr val="BEBEBE"/>
                </a:solidFill>
                <a:latin typeface="MS UI Gothic"/>
                <a:cs typeface="MS UI Gothic"/>
              </a:rPr>
              <a:t>●</a:t>
            </a:r>
            <a:r>
              <a:rPr sz="525" spc="-300" baseline="23809" dirty="0">
                <a:solidFill>
                  <a:srgbClr val="BEBEBE"/>
                </a:solidFill>
                <a:latin typeface="MS UI Gothic"/>
                <a:cs typeface="MS UI Gothic"/>
              </a:rPr>
              <a:t>●</a:t>
            </a:r>
            <a:r>
              <a:rPr sz="525" spc="-412" baseline="15873" dirty="0">
                <a:solidFill>
                  <a:srgbClr val="BEBEBE"/>
                </a:solidFill>
                <a:latin typeface="MS UI Gothic"/>
                <a:cs typeface="MS UI Gothic"/>
              </a:rPr>
              <a:t>●</a:t>
            </a:r>
            <a:r>
              <a:rPr sz="525" spc="-127" baseline="15873" dirty="0">
                <a:solidFill>
                  <a:srgbClr val="BEBEBE"/>
                </a:solidFill>
                <a:latin typeface="MS UI Gothic"/>
                <a:cs typeface="MS UI Gothic"/>
              </a:rPr>
              <a:t>●</a:t>
            </a:r>
            <a:r>
              <a:rPr sz="525" spc="52" baseline="15873" dirty="0">
                <a:solidFill>
                  <a:srgbClr val="BEBEBE"/>
                </a:solidFill>
                <a:latin typeface="MS UI Gothic"/>
                <a:cs typeface="MS UI Gothic"/>
              </a:rPr>
              <a:t>●</a:t>
            </a:r>
            <a:r>
              <a:rPr sz="525" spc="-270" baseline="15873" dirty="0">
                <a:solidFill>
                  <a:srgbClr val="BEBEBE"/>
                </a:solidFill>
                <a:latin typeface="MS UI Gothic"/>
                <a:cs typeface="MS UI Gothic"/>
              </a:rPr>
              <a:t>●</a:t>
            </a:r>
            <a:r>
              <a:rPr sz="525" spc="-359" baseline="15873" dirty="0">
                <a:solidFill>
                  <a:srgbClr val="D1D1D1"/>
                </a:solidFill>
                <a:latin typeface="MS UI Gothic"/>
                <a:cs typeface="MS UI Gothic"/>
              </a:rPr>
              <a:t>●</a:t>
            </a:r>
            <a:r>
              <a:rPr sz="525" spc="-150" baseline="31746" dirty="0">
                <a:solidFill>
                  <a:srgbClr val="BEBEBE"/>
                </a:solidFill>
                <a:latin typeface="MS UI Gothic"/>
                <a:cs typeface="MS UI Gothic"/>
              </a:rPr>
              <a:t>●</a:t>
            </a:r>
            <a:r>
              <a:rPr sz="525" spc="-412" baseline="15873" dirty="0">
                <a:solidFill>
                  <a:srgbClr val="BEBEBE"/>
                </a:solidFill>
                <a:latin typeface="MS UI Gothic"/>
                <a:cs typeface="MS UI Gothic"/>
              </a:rPr>
              <a:t>●</a:t>
            </a:r>
            <a:r>
              <a:rPr sz="525" spc="-232" baseline="15873" dirty="0">
                <a:solidFill>
                  <a:srgbClr val="BEBEBE"/>
                </a:solidFill>
                <a:latin typeface="MS UI Gothic"/>
                <a:cs typeface="MS UI Gothic"/>
              </a:rPr>
              <a:t>●</a:t>
            </a:r>
            <a:r>
              <a:rPr sz="525" spc="-382" baseline="31746" dirty="0">
                <a:solidFill>
                  <a:srgbClr val="BEBEBE"/>
                </a:solidFill>
                <a:latin typeface="MS UI Gothic"/>
                <a:cs typeface="MS UI Gothic"/>
              </a:rPr>
              <a:t>●</a:t>
            </a:r>
            <a:r>
              <a:rPr sz="525" spc="-225" baseline="7936" dirty="0">
                <a:solidFill>
                  <a:srgbClr val="BEBEBE"/>
                </a:solidFill>
                <a:latin typeface="MS UI Gothic"/>
                <a:cs typeface="MS UI Gothic"/>
              </a:rPr>
              <a:t>●</a:t>
            </a:r>
            <a:r>
              <a:rPr sz="525" spc="-270" baseline="23809" dirty="0">
                <a:solidFill>
                  <a:srgbClr val="BEBEBE"/>
                </a:solidFill>
                <a:latin typeface="MS UI Gothic"/>
                <a:cs typeface="MS UI Gothic"/>
              </a:rPr>
              <a:t>●</a:t>
            </a:r>
            <a:r>
              <a:rPr sz="525" spc="-254" baseline="23809" dirty="0">
                <a:solidFill>
                  <a:srgbClr val="BEBEBE"/>
                </a:solidFill>
                <a:latin typeface="MS UI Gothic"/>
                <a:cs typeface="MS UI Gothic"/>
              </a:rPr>
              <a:t>●</a:t>
            </a:r>
            <a:r>
              <a:rPr sz="525" spc="-427" baseline="7936" dirty="0">
                <a:solidFill>
                  <a:srgbClr val="BEBEBE"/>
                </a:solidFill>
                <a:latin typeface="MS UI Gothic"/>
                <a:cs typeface="MS UI Gothic"/>
              </a:rPr>
              <a:t>●</a:t>
            </a:r>
            <a:r>
              <a:rPr sz="525" spc="-262" baseline="15873" dirty="0">
                <a:solidFill>
                  <a:srgbClr val="BEBEBE"/>
                </a:solidFill>
                <a:latin typeface="MS UI Gothic"/>
                <a:cs typeface="MS UI Gothic"/>
              </a:rPr>
              <a:t>●</a:t>
            </a:r>
            <a:r>
              <a:rPr sz="525" spc="-187" baseline="23809" dirty="0">
                <a:solidFill>
                  <a:srgbClr val="BEBEBE"/>
                </a:solidFill>
                <a:latin typeface="MS UI Gothic"/>
                <a:cs typeface="MS UI Gothic"/>
              </a:rPr>
              <a:t>●</a:t>
            </a:r>
            <a:r>
              <a:rPr sz="525" spc="-232" baseline="23809" dirty="0">
                <a:solidFill>
                  <a:srgbClr val="D1D1D1"/>
                </a:solidFill>
                <a:latin typeface="MS UI Gothic"/>
                <a:cs typeface="MS UI Gothic"/>
              </a:rPr>
              <a:t>●</a:t>
            </a:r>
            <a:r>
              <a:rPr sz="350" spc="-155" dirty="0">
                <a:solidFill>
                  <a:srgbClr val="BEBEBE"/>
                </a:solidFill>
                <a:latin typeface="MS UI Gothic"/>
                <a:cs typeface="MS UI Gothic"/>
              </a:rPr>
              <a:t>●</a:t>
            </a:r>
            <a:r>
              <a:rPr sz="525" spc="-397" baseline="23809" dirty="0">
                <a:solidFill>
                  <a:srgbClr val="BEBEBE"/>
                </a:solidFill>
                <a:latin typeface="MS UI Gothic"/>
                <a:cs typeface="MS UI Gothic"/>
              </a:rPr>
              <a:t>●</a:t>
            </a:r>
            <a:r>
              <a:rPr sz="525" spc="-262" baseline="15873" dirty="0">
                <a:solidFill>
                  <a:srgbClr val="BEBEBE"/>
                </a:solidFill>
                <a:latin typeface="MS UI Gothic"/>
                <a:cs typeface="MS UI Gothic"/>
              </a:rPr>
              <a:t>●</a:t>
            </a:r>
            <a:r>
              <a:rPr sz="525" spc="-292" baseline="15873" dirty="0">
                <a:solidFill>
                  <a:srgbClr val="BEBEBE"/>
                </a:solidFill>
                <a:latin typeface="MS UI Gothic"/>
                <a:cs typeface="MS UI Gothic"/>
              </a:rPr>
              <a:t>●</a:t>
            </a:r>
            <a:r>
              <a:rPr sz="525" spc="-240" baseline="23809" dirty="0">
                <a:solidFill>
                  <a:srgbClr val="BEBEBE"/>
                </a:solidFill>
                <a:latin typeface="MS UI Gothic"/>
                <a:cs typeface="MS UI Gothic"/>
              </a:rPr>
              <a:t>●</a:t>
            </a:r>
            <a:r>
              <a:rPr sz="525" spc="-405" baseline="15873" dirty="0">
                <a:solidFill>
                  <a:srgbClr val="BEBEBE"/>
                </a:solidFill>
                <a:latin typeface="MS UI Gothic"/>
                <a:cs typeface="MS UI Gothic"/>
              </a:rPr>
              <a:t>●</a:t>
            </a:r>
            <a:r>
              <a:rPr sz="525" spc="-254" baseline="15873" dirty="0">
                <a:solidFill>
                  <a:srgbClr val="BEBEBE"/>
                </a:solidFill>
                <a:latin typeface="MS UI Gothic"/>
                <a:cs typeface="MS UI Gothic"/>
              </a:rPr>
              <a:t>●●</a:t>
            </a:r>
            <a:r>
              <a:rPr sz="525" spc="-292" baseline="15873" dirty="0">
                <a:solidFill>
                  <a:srgbClr val="BEBEBE"/>
                </a:solidFill>
                <a:latin typeface="MS UI Gothic"/>
                <a:cs typeface="MS UI Gothic"/>
              </a:rPr>
              <a:t>●</a:t>
            </a:r>
            <a:r>
              <a:rPr sz="525" spc="-127" baseline="15873" dirty="0">
                <a:solidFill>
                  <a:srgbClr val="BEBEBE"/>
                </a:solidFill>
                <a:latin typeface="MS UI Gothic"/>
                <a:cs typeface="MS UI Gothic"/>
              </a:rPr>
              <a:t>●</a:t>
            </a:r>
            <a:r>
              <a:rPr sz="525" spc="30" baseline="31746" dirty="0">
                <a:solidFill>
                  <a:srgbClr val="BEBEBE"/>
                </a:solidFill>
                <a:latin typeface="MS UI Gothic"/>
                <a:cs typeface="MS UI Gothic"/>
              </a:rPr>
              <a:t>●</a:t>
            </a:r>
            <a:r>
              <a:rPr sz="525" spc="-337" baseline="23809" dirty="0">
                <a:solidFill>
                  <a:srgbClr val="BEBEBE"/>
                </a:solidFill>
                <a:latin typeface="MS UI Gothic"/>
                <a:cs typeface="MS UI Gothic"/>
              </a:rPr>
              <a:t>●</a:t>
            </a:r>
            <a:r>
              <a:rPr sz="525" spc="-345" baseline="7936" dirty="0">
                <a:solidFill>
                  <a:srgbClr val="BEBEBE"/>
                </a:solidFill>
                <a:latin typeface="MS UI Gothic"/>
                <a:cs typeface="MS UI Gothic"/>
              </a:rPr>
              <a:t>●</a:t>
            </a:r>
            <a:r>
              <a:rPr sz="525" spc="-187" baseline="7936" dirty="0">
                <a:solidFill>
                  <a:srgbClr val="BEBEBE"/>
                </a:solidFill>
                <a:latin typeface="MS UI Gothic"/>
                <a:cs typeface="MS UI Gothic"/>
              </a:rPr>
              <a:t>●</a:t>
            </a:r>
            <a:r>
              <a:rPr sz="525" spc="-397" baseline="23809" dirty="0">
                <a:solidFill>
                  <a:srgbClr val="BEBEBE"/>
                </a:solidFill>
                <a:latin typeface="MS UI Gothic"/>
                <a:cs typeface="MS UI Gothic"/>
              </a:rPr>
              <a:t>●</a:t>
            </a:r>
            <a:r>
              <a:rPr sz="525" spc="-390" baseline="15873" dirty="0">
                <a:solidFill>
                  <a:srgbClr val="BEBEBE"/>
                </a:solidFill>
                <a:latin typeface="MS UI Gothic"/>
                <a:cs typeface="MS UI Gothic"/>
              </a:rPr>
              <a:t>●</a:t>
            </a:r>
            <a:r>
              <a:rPr sz="350" spc="-90" dirty="0">
                <a:solidFill>
                  <a:srgbClr val="BEBEBE"/>
                </a:solidFill>
                <a:latin typeface="MS UI Gothic"/>
                <a:cs typeface="MS UI Gothic"/>
              </a:rPr>
              <a:t>●</a:t>
            </a:r>
            <a:r>
              <a:rPr sz="525" spc="-322" baseline="7936" dirty="0">
                <a:solidFill>
                  <a:srgbClr val="BEBEBE"/>
                </a:solidFill>
                <a:latin typeface="MS UI Gothic"/>
                <a:cs typeface="MS UI Gothic"/>
              </a:rPr>
              <a:t>●</a:t>
            </a:r>
            <a:r>
              <a:rPr sz="525" spc="-292" baseline="23809" dirty="0">
                <a:solidFill>
                  <a:srgbClr val="BEBEBE"/>
                </a:solidFill>
                <a:latin typeface="MS UI Gothic"/>
                <a:cs typeface="MS UI Gothic"/>
              </a:rPr>
              <a:t>●</a:t>
            </a:r>
            <a:r>
              <a:rPr sz="525" spc="-382" baseline="7936" dirty="0">
                <a:solidFill>
                  <a:srgbClr val="BEBEBE"/>
                </a:solidFill>
                <a:latin typeface="MS UI Gothic"/>
                <a:cs typeface="MS UI Gothic"/>
              </a:rPr>
              <a:t>●</a:t>
            </a:r>
            <a:r>
              <a:rPr sz="525" spc="-375" baseline="15873" dirty="0">
                <a:solidFill>
                  <a:srgbClr val="BEBEBE"/>
                </a:solidFill>
                <a:latin typeface="MS UI Gothic"/>
                <a:cs typeface="MS UI Gothic"/>
              </a:rPr>
              <a:t>●</a:t>
            </a:r>
            <a:r>
              <a:rPr sz="525" spc="-345" baseline="31746" dirty="0">
                <a:solidFill>
                  <a:srgbClr val="BEBEBE"/>
                </a:solidFill>
                <a:latin typeface="MS UI Gothic"/>
                <a:cs typeface="MS UI Gothic"/>
              </a:rPr>
              <a:t>●</a:t>
            </a:r>
            <a:r>
              <a:rPr sz="525" spc="15" baseline="7936" dirty="0">
                <a:solidFill>
                  <a:srgbClr val="BEBEBE"/>
                </a:solidFill>
                <a:latin typeface="MS UI Gothic"/>
                <a:cs typeface="MS UI Gothic"/>
              </a:rPr>
              <a:t>●</a:t>
            </a:r>
            <a:r>
              <a:rPr sz="525" baseline="7936" dirty="0">
                <a:solidFill>
                  <a:srgbClr val="BEBEBE"/>
                </a:solidFill>
                <a:latin typeface="Times New Roman"/>
                <a:cs typeface="Times New Roman"/>
              </a:rPr>
              <a:t>   </a:t>
            </a:r>
            <a:r>
              <a:rPr sz="525" spc="37" baseline="7936" dirty="0">
                <a:solidFill>
                  <a:srgbClr val="BEBEBE"/>
                </a:solidFill>
                <a:latin typeface="Times New Roman"/>
                <a:cs typeface="Times New Roman"/>
              </a:rPr>
              <a:t> </a:t>
            </a:r>
            <a:r>
              <a:rPr sz="525" spc="-112" baseline="23809" dirty="0">
                <a:solidFill>
                  <a:srgbClr val="BEBEBE"/>
                </a:solidFill>
                <a:latin typeface="MS UI Gothic"/>
                <a:cs typeface="MS UI Gothic"/>
              </a:rPr>
              <a:t>●</a:t>
            </a:r>
            <a:r>
              <a:rPr sz="525" spc="-412" baseline="7936" dirty="0">
                <a:solidFill>
                  <a:srgbClr val="BEBEBE"/>
                </a:solidFill>
                <a:latin typeface="MS UI Gothic"/>
                <a:cs typeface="MS UI Gothic"/>
              </a:rPr>
              <a:t>●</a:t>
            </a:r>
            <a:r>
              <a:rPr sz="525" spc="15" baseline="7936" dirty="0">
                <a:solidFill>
                  <a:srgbClr val="BEBEBE"/>
                </a:solidFill>
                <a:latin typeface="MS UI Gothic"/>
                <a:cs typeface="MS UI Gothic"/>
              </a:rPr>
              <a:t>●</a:t>
            </a:r>
            <a:endParaRPr sz="525" baseline="7936">
              <a:latin typeface="MS UI Gothic"/>
              <a:cs typeface="MS UI Gothic"/>
            </a:endParaRPr>
          </a:p>
        </p:txBody>
      </p:sp>
      <p:sp>
        <p:nvSpPr>
          <p:cNvPr id="30" name="object 30"/>
          <p:cNvSpPr txBox="1"/>
          <p:nvPr/>
        </p:nvSpPr>
        <p:spPr>
          <a:xfrm>
            <a:off x="1618405" y="1090352"/>
            <a:ext cx="71755" cy="81280"/>
          </a:xfrm>
          <a:prstGeom prst="rect">
            <a:avLst/>
          </a:prstGeom>
        </p:spPr>
        <p:txBody>
          <a:bodyPr vert="horz" wrap="square" lIns="0" tIns="13970" rIns="0" bIns="0" rtlCol="0">
            <a:spAutoFit/>
          </a:bodyPr>
          <a:lstStyle/>
          <a:p>
            <a:pPr marL="12700">
              <a:lnSpc>
                <a:spcPct val="100000"/>
              </a:lnSpc>
              <a:spcBef>
                <a:spcPts val="110"/>
              </a:spcBef>
            </a:pPr>
            <a:r>
              <a:rPr sz="350" spc="10" dirty="0">
                <a:solidFill>
                  <a:srgbClr val="BEBEBE"/>
                </a:solidFill>
                <a:latin typeface="MS UI Gothic"/>
                <a:cs typeface="MS UI Gothic"/>
              </a:rPr>
              <a:t>●</a:t>
            </a:r>
            <a:endParaRPr sz="350">
              <a:latin typeface="MS UI Gothic"/>
              <a:cs typeface="MS UI Gothic"/>
            </a:endParaRPr>
          </a:p>
        </p:txBody>
      </p:sp>
      <p:sp>
        <p:nvSpPr>
          <p:cNvPr id="31" name="object 31"/>
          <p:cNvSpPr txBox="1"/>
          <p:nvPr/>
        </p:nvSpPr>
        <p:spPr>
          <a:xfrm>
            <a:off x="1499814" y="1001728"/>
            <a:ext cx="1002030" cy="81280"/>
          </a:xfrm>
          <a:prstGeom prst="rect">
            <a:avLst/>
          </a:prstGeom>
        </p:spPr>
        <p:txBody>
          <a:bodyPr vert="horz" wrap="square" lIns="0" tIns="13970" rIns="0" bIns="0" rtlCol="0">
            <a:spAutoFit/>
          </a:bodyPr>
          <a:lstStyle/>
          <a:p>
            <a:pPr marL="38100">
              <a:lnSpc>
                <a:spcPct val="100000"/>
              </a:lnSpc>
              <a:spcBef>
                <a:spcPts val="110"/>
              </a:spcBef>
            </a:pPr>
            <a:r>
              <a:rPr sz="525" spc="-405" baseline="7936" dirty="0">
                <a:solidFill>
                  <a:srgbClr val="BEBEBE"/>
                </a:solidFill>
                <a:latin typeface="MS UI Gothic"/>
                <a:cs typeface="MS UI Gothic"/>
              </a:rPr>
              <a:t>●</a:t>
            </a:r>
            <a:r>
              <a:rPr sz="525" spc="-37" baseline="-15873" dirty="0">
                <a:solidFill>
                  <a:srgbClr val="BEBEBE"/>
                </a:solidFill>
                <a:latin typeface="MS UI Gothic"/>
                <a:cs typeface="MS UI Gothic"/>
              </a:rPr>
              <a:t>●</a:t>
            </a:r>
            <a:r>
              <a:rPr sz="525" spc="15" baseline="-15873" dirty="0">
                <a:solidFill>
                  <a:srgbClr val="BEBEBE"/>
                </a:solidFill>
                <a:latin typeface="MS UI Gothic"/>
                <a:cs typeface="MS UI Gothic"/>
              </a:rPr>
              <a:t>●</a:t>
            </a:r>
            <a:r>
              <a:rPr sz="525" spc="37" baseline="-15873" dirty="0">
                <a:solidFill>
                  <a:srgbClr val="BEBEBE"/>
                </a:solidFill>
                <a:latin typeface="Times New Roman"/>
                <a:cs typeface="Times New Roman"/>
              </a:rPr>
              <a:t> </a:t>
            </a:r>
            <a:r>
              <a:rPr sz="350" spc="20" dirty="0">
                <a:solidFill>
                  <a:srgbClr val="BEBEBE"/>
                </a:solidFill>
                <a:latin typeface="MS UI Gothic"/>
                <a:cs typeface="MS UI Gothic"/>
              </a:rPr>
              <a:t>●</a:t>
            </a:r>
            <a:r>
              <a:rPr sz="350" spc="-204" dirty="0">
                <a:solidFill>
                  <a:srgbClr val="BEBEBE"/>
                </a:solidFill>
                <a:latin typeface="MS UI Gothic"/>
                <a:cs typeface="MS UI Gothic"/>
              </a:rPr>
              <a:t>●</a:t>
            </a:r>
            <a:r>
              <a:rPr sz="525" spc="-300" baseline="-7936" dirty="0">
                <a:solidFill>
                  <a:srgbClr val="BEBEBE"/>
                </a:solidFill>
                <a:latin typeface="MS UI Gothic"/>
                <a:cs typeface="MS UI Gothic"/>
              </a:rPr>
              <a:t>●</a:t>
            </a:r>
            <a:r>
              <a:rPr sz="525" spc="-359" baseline="15873" dirty="0">
                <a:solidFill>
                  <a:srgbClr val="D1D1D1"/>
                </a:solidFill>
                <a:latin typeface="MS UI Gothic"/>
                <a:cs typeface="MS UI Gothic"/>
              </a:rPr>
              <a:t>●</a:t>
            </a:r>
            <a:r>
              <a:rPr sz="525" spc="15" baseline="7936" dirty="0">
                <a:solidFill>
                  <a:srgbClr val="BEBEBE"/>
                </a:solidFill>
                <a:latin typeface="MS UI Gothic"/>
                <a:cs typeface="MS UI Gothic"/>
              </a:rPr>
              <a:t>●</a:t>
            </a:r>
            <a:r>
              <a:rPr sz="525" spc="-15" baseline="7936" dirty="0">
                <a:solidFill>
                  <a:srgbClr val="BEBEBE"/>
                </a:solidFill>
                <a:latin typeface="Times New Roman"/>
                <a:cs typeface="Times New Roman"/>
              </a:rPr>
              <a:t> </a:t>
            </a:r>
            <a:r>
              <a:rPr sz="525" spc="-419" baseline="-7936" dirty="0">
                <a:solidFill>
                  <a:srgbClr val="BEBEBE"/>
                </a:solidFill>
                <a:latin typeface="MS UI Gothic"/>
                <a:cs typeface="MS UI Gothic"/>
              </a:rPr>
              <a:t>●</a:t>
            </a:r>
            <a:r>
              <a:rPr sz="525" spc="-127" baseline="7936" dirty="0">
                <a:solidFill>
                  <a:srgbClr val="BEBEBE"/>
                </a:solidFill>
                <a:latin typeface="MS UI Gothic"/>
                <a:cs typeface="MS UI Gothic"/>
              </a:rPr>
              <a:t>●</a:t>
            </a:r>
            <a:r>
              <a:rPr sz="525" spc="-345" baseline="7936" dirty="0">
                <a:solidFill>
                  <a:srgbClr val="BEBEBE"/>
                </a:solidFill>
                <a:latin typeface="MS UI Gothic"/>
                <a:cs typeface="MS UI Gothic"/>
              </a:rPr>
              <a:t>●</a:t>
            </a:r>
            <a:r>
              <a:rPr sz="525" spc="-262" baseline="-7936" dirty="0">
                <a:solidFill>
                  <a:srgbClr val="D1D1D1"/>
                </a:solidFill>
                <a:latin typeface="MS UI Gothic"/>
                <a:cs typeface="MS UI Gothic"/>
              </a:rPr>
              <a:t>●</a:t>
            </a:r>
            <a:r>
              <a:rPr sz="350" spc="-229" dirty="0">
                <a:solidFill>
                  <a:srgbClr val="BEBEBE"/>
                </a:solidFill>
                <a:latin typeface="MS UI Gothic"/>
                <a:cs typeface="MS UI Gothic"/>
              </a:rPr>
              <a:t>●</a:t>
            </a:r>
            <a:r>
              <a:rPr sz="350" spc="-145" dirty="0">
                <a:solidFill>
                  <a:srgbClr val="BEBEBE"/>
                </a:solidFill>
                <a:latin typeface="MS UI Gothic"/>
                <a:cs typeface="MS UI Gothic"/>
              </a:rPr>
              <a:t>●</a:t>
            </a:r>
            <a:r>
              <a:rPr sz="350" spc="-140" dirty="0">
                <a:solidFill>
                  <a:srgbClr val="D1D1D1"/>
                </a:solidFill>
                <a:latin typeface="MS UI Gothic"/>
                <a:cs typeface="MS UI Gothic"/>
              </a:rPr>
              <a:t>●</a:t>
            </a:r>
            <a:r>
              <a:rPr sz="350" spc="-250" dirty="0">
                <a:solidFill>
                  <a:srgbClr val="BEBEBE"/>
                </a:solidFill>
                <a:latin typeface="MS UI Gothic"/>
                <a:cs typeface="MS UI Gothic"/>
              </a:rPr>
              <a:t>●</a:t>
            </a:r>
            <a:r>
              <a:rPr sz="525" spc="-322" baseline="7936" dirty="0">
                <a:solidFill>
                  <a:srgbClr val="BEBEBE"/>
                </a:solidFill>
                <a:latin typeface="MS UI Gothic"/>
                <a:cs typeface="MS UI Gothic"/>
              </a:rPr>
              <a:t>●</a:t>
            </a:r>
            <a:r>
              <a:rPr sz="350" spc="-280" dirty="0">
                <a:solidFill>
                  <a:srgbClr val="BEBEBE"/>
                </a:solidFill>
                <a:latin typeface="MS UI Gothic"/>
                <a:cs typeface="MS UI Gothic"/>
              </a:rPr>
              <a:t>●</a:t>
            </a:r>
            <a:r>
              <a:rPr sz="525" spc="-209" baseline="-7936" dirty="0">
                <a:solidFill>
                  <a:srgbClr val="BEBEBE"/>
                </a:solidFill>
                <a:latin typeface="MS UI Gothic"/>
                <a:cs typeface="MS UI Gothic"/>
              </a:rPr>
              <a:t>●</a:t>
            </a:r>
            <a:r>
              <a:rPr sz="525" spc="-44" baseline="-7936" dirty="0">
                <a:solidFill>
                  <a:srgbClr val="BEBEBE"/>
                </a:solidFill>
                <a:latin typeface="MS UI Gothic"/>
                <a:cs typeface="MS UI Gothic"/>
              </a:rPr>
              <a:t>●</a:t>
            </a:r>
            <a:r>
              <a:rPr sz="525" spc="-30" baseline="-7936" dirty="0">
                <a:solidFill>
                  <a:srgbClr val="BEBEBE"/>
                </a:solidFill>
                <a:latin typeface="MS UI Gothic"/>
                <a:cs typeface="MS UI Gothic"/>
              </a:rPr>
              <a:t>●</a:t>
            </a:r>
            <a:r>
              <a:rPr sz="525" spc="-104" baseline="-7936" dirty="0">
                <a:solidFill>
                  <a:srgbClr val="BEBEBE"/>
                </a:solidFill>
                <a:latin typeface="MS UI Gothic"/>
                <a:cs typeface="MS UI Gothic"/>
              </a:rPr>
              <a:t>●</a:t>
            </a:r>
            <a:r>
              <a:rPr sz="350" spc="-280" dirty="0">
                <a:solidFill>
                  <a:srgbClr val="BEBEBE"/>
                </a:solidFill>
                <a:latin typeface="MS UI Gothic"/>
                <a:cs typeface="MS UI Gothic"/>
              </a:rPr>
              <a:t>●</a:t>
            </a:r>
            <a:r>
              <a:rPr sz="525" spc="-300" baseline="-7936" dirty="0">
                <a:solidFill>
                  <a:srgbClr val="BEBEBE"/>
                </a:solidFill>
                <a:latin typeface="MS UI Gothic"/>
                <a:cs typeface="MS UI Gothic"/>
              </a:rPr>
              <a:t>●</a:t>
            </a:r>
            <a:r>
              <a:rPr sz="525" spc="15" baseline="-7936" dirty="0">
                <a:solidFill>
                  <a:srgbClr val="BEBEBE"/>
                </a:solidFill>
                <a:latin typeface="MS UI Gothic"/>
                <a:cs typeface="MS UI Gothic"/>
              </a:rPr>
              <a:t>●</a:t>
            </a:r>
            <a:r>
              <a:rPr sz="525" spc="15" baseline="-7936" dirty="0">
                <a:solidFill>
                  <a:srgbClr val="BEBEBE"/>
                </a:solidFill>
                <a:latin typeface="Times New Roman"/>
                <a:cs typeface="Times New Roman"/>
              </a:rPr>
              <a:t> </a:t>
            </a:r>
            <a:r>
              <a:rPr sz="525" spc="-412" baseline="-15873" dirty="0">
                <a:solidFill>
                  <a:srgbClr val="BEBEBE"/>
                </a:solidFill>
                <a:latin typeface="MS UI Gothic"/>
                <a:cs typeface="MS UI Gothic"/>
              </a:rPr>
              <a:t>●</a:t>
            </a:r>
            <a:r>
              <a:rPr sz="350" spc="10" dirty="0">
                <a:solidFill>
                  <a:srgbClr val="BEBEBE"/>
                </a:solidFill>
                <a:latin typeface="MS UI Gothic"/>
                <a:cs typeface="MS UI Gothic"/>
              </a:rPr>
              <a:t>●</a:t>
            </a:r>
            <a:r>
              <a:rPr sz="350" spc="-30" dirty="0">
                <a:solidFill>
                  <a:srgbClr val="BEBEBE"/>
                </a:solidFill>
                <a:latin typeface="Times New Roman"/>
                <a:cs typeface="Times New Roman"/>
              </a:rPr>
              <a:t> </a:t>
            </a:r>
            <a:r>
              <a:rPr sz="525" spc="-52" baseline="7936" dirty="0">
                <a:solidFill>
                  <a:srgbClr val="D1D1D1"/>
                </a:solidFill>
                <a:latin typeface="MS UI Gothic"/>
                <a:cs typeface="MS UI Gothic"/>
              </a:rPr>
              <a:t>●</a:t>
            </a:r>
            <a:r>
              <a:rPr sz="525" spc="-367" baseline="-15873" dirty="0">
                <a:solidFill>
                  <a:srgbClr val="BEBEBE"/>
                </a:solidFill>
                <a:latin typeface="MS UI Gothic"/>
                <a:cs typeface="MS UI Gothic"/>
              </a:rPr>
              <a:t>●</a:t>
            </a:r>
            <a:r>
              <a:rPr sz="350" spc="10" dirty="0">
                <a:solidFill>
                  <a:srgbClr val="BEBEBE"/>
                </a:solidFill>
                <a:latin typeface="MS UI Gothic"/>
                <a:cs typeface="MS UI Gothic"/>
              </a:rPr>
              <a:t>●</a:t>
            </a:r>
            <a:r>
              <a:rPr sz="350" spc="20" dirty="0">
                <a:solidFill>
                  <a:srgbClr val="BEBEBE"/>
                </a:solidFill>
                <a:latin typeface="Times New Roman"/>
                <a:cs typeface="Times New Roman"/>
              </a:rPr>
              <a:t> </a:t>
            </a:r>
            <a:r>
              <a:rPr sz="525" spc="15" baseline="7936" dirty="0">
                <a:solidFill>
                  <a:srgbClr val="BEBEBE"/>
                </a:solidFill>
                <a:latin typeface="MS UI Gothic"/>
                <a:cs typeface="MS UI Gothic"/>
              </a:rPr>
              <a:t>●</a:t>
            </a:r>
            <a:endParaRPr sz="525" baseline="7936">
              <a:latin typeface="MS UI Gothic"/>
              <a:cs typeface="MS UI Gothic"/>
            </a:endParaRPr>
          </a:p>
        </p:txBody>
      </p:sp>
      <p:sp>
        <p:nvSpPr>
          <p:cNvPr id="32" name="object 32"/>
          <p:cNvSpPr txBox="1"/>
          <p:nvPr/>
        </p:nvSpPr>
        <p:spPr>
          <a:xfrm>
            <a:off x="2872988" y="576199"/>
            <a:ext cx="402590" cy="81280"/>
          </a:xfrm>
          <a:prstGeom prst="rect">
            <a:avLst/>
          </a:prstGeom>
        </p:spPr>
        <p:txBody>
          <a:bodyPr vert="horz" wrap="square" lIns="0" tIns="13970" rIns="0" bIns="0" rtlCol="0">
            <a:spAutoFit/>
          </a:bodyPr>
          <a:lstStyle/>
          <a:p>
            <a:pPr marL="38100">
              <a:lnSpc>
                <a:spcPct val="100000"/>
              </a:lnSpc>
              <a:spcBef>
                <a:spcPts val="110"/>
              </a:spcBef>
            </a:pPr>
            <a:r>
              <a:rPr sz="350" spc="-35" dirty="0">
                <a:solidFill>
                  <a:srgbClr val="D1D1D1"/>
                </a:solidFill>
                <a:latin typeface="MS UI Gothic"/>
                <a:cs typeface="MS UI Gothic"/>
              </a:rPr>
              <a:t>●</a:t>
            </a:r>
            <a:r>
              <a:rPr sz="525" spc="-345" baseline="7936" dirty="0">
                <a:solidFill>
                  <a:srgbClr val="BEBEBE"/>
                </a:solidFill>
                <a:latin typeface="MS UI Gothic"/>
                <a:cs typeface="MS UI Gothic"/>
              </a:rPr>
              <a:t>●</a:t>
            </a:r>
            <a:r>
              <a:rPr sz="525" spc="-382" baseline="23809" dirty="0">
                <a:solidFill>
                  <a:srgbClr val="BEBEBE"/>
                </a:solidFill>
                <a:latin typeface="MS UI Gothic"/>
                <a:cs typeface="MS UI Gothic"/>
              </a:rPr>
              <a:t>●</a:t>
            </a:r>
            <a:r>
              <a:rPr sz="525" spc="-209" baseline="15873" dirty="0">
                <a:solidFill>
                  <a:srgbClr val="BEBEBE"/>
                </a:solidFill>
                <a:latin typeface="MS UI Gothic"/>
                <a:cs typeface="MS UI Gothic"/>
              </a:rPr>
              <a:t>●</a:t>
            </a:r>
            <a:r>
              <a:rPr sz="525" spc="-397" baseline="15873" dirty="0">
                <a:solidFill>
                  <a:srgbClr val="BEBEBE"/>
                </a:solidFill>
                <a:latin typeface="MS UI Gothic"/>
                <a:cs typeface="MS UI Gothic"/>
              </a:rPr>
              <a:t>●</a:t>
            </a:r>
            <a:r>
              <a:rPr sz="525" spc="-240" baseline="7936" dirty="0">
                <a:solidFill>
                  <a:srgbClr val="BEBEBE"/>
                </a:solidFill>
                <a:latin typeface="MS UI Gothic"/>
                <a:cs typeface="MS UI Gothic"/>
              </a:rPr>
              <a:t>●</a:t>
            </a:r>
            <a:r>
              <a:rPr sz="525" spc="-225" baseline="7936" dirty="0">
                <a:solidFill>
                  <a:srgbClr val="BEBEBE"/>
                </a:solidFill>
                <a:latin typeface="MS UI Gothic"/>
                <a:cs typeface="MS UI Gothic"/>
              </a:rPr>
              <a:t>●</a:t>
            </a:r>
            <a:r>
              <a:rPr sz="525" spc="-284" baseline="15873" dirty="0">
                <a:solidFill>
                  <a:srgbClr val="BEBEBE"/>
                </a:solidFill>
                <a:latin typeface="MS UI Gothic"/>
                <a:cs typeface="MS UI Gothic"/>
              </a:rPr>
              <a:t>●</a:t>
            </a:r>
            <a:r>
              <a:rPr sz="525" spc="-270" baseline="7936" dirty="0">
                <a:solidFill>
                  <a:srgbClr val="BEBEBE"/>
                </a:solidFill>
                <a:latin typeface="MS UI Gothic"/>
                <a:cs typeface="MS UI Gothic"/>
              </a:rPr>
              <a:t>●</a:t>
            </a:r>
            <a:r>
              <a:rPr sz="525" spc="15" baseline="31746" dirty="0">
                <a:solidFill>
                  <a:srgbClr val="BEBEBE"/>
                </a:solidFill>
                <a:latin typeface="MS UI Gothic"/>
                <a:cs typeface="MS UI Gothic"/>
              </a:rPr>
              <a:t>●</a:t>
            </a:r>
            <a:r>
              <a:rPr sz="525" spc="30" baseline="31746" dirty="0">
                <a:solidFill>
                  <a:srgbClr val="BEBEBE"/>
                </a:solidFill>
                <a:latin typeface="Times New Roman"/>
                <a:cs typeface="Times New Roman"/>
              </a:rPr>
              <a:t> </a:t>
            </a:r>
            <a:r>
              <a:rPr sz="525" spc="-330" baseline="23809" dirty="0">
                <a:solidFill>
                  <a:srgbClr val="BEBEBE"/>
                </a:solidFill>
                <a:latin typeface="MS UI Gothic"/>
                <a:cs typeface="MS UI Gothic"/>
              </a:rPr>
              <a:t>●</a:t>
            </a:r>
            <a:r>
              <a:rPr sz="525" spc="15" baseline="7936" dirty="0">
                <a:solidFill>
                  <a:srgbClr val="BEBEBE"/>
                </a:solidFill>
                <a:latin typeface="MS UI Gothic"/>
                <a:cs typeface="MS UI Gothic"/>
              </a:rPr>
              <a:t>●</a:t>
            </a:r>
            <a:endParaRPr sz="525" baseline="7936">
              <a:latin typeface="MS UI Gothic"/>
              <a:cs typeface="MS UI Gothic"/>
            </a:endParaRPr>
          </a:p>
        </p:txBody>
      </p:sp>
      <p:sp>
        <p:nvSpPr>
          <p:cNvPr id="33" name="object 33"/>
          <p:cNvSpPr txBox="1"/>
          <p:nvPr/>
        </p:nvSpPr>
        <p:spPr>
          <a:xfrm>
            <a:off x="3115310" y="210657"/>
            <a:ext cx="561340" cy="280035"/>
          </a:xfrm>
          <a:prstGeom prst="rect">
            <a:avLst/>
          </a:prstGeom>
        </p:spPr>
        <p:txBody>
          <a:bodyPr vert="horz" wrap="square" lIns="0" tIns="13970" rIns="0" bIns="0" rtlCol="0">
            <a:spAutoFit/>
          </a:bodyPr>
          <a:lstStyle/>
          <a:p>
            <a:pPr marR="86360" algn="r">
              <a:lnSpc>
                <a:spcPts val="325"/>
              </a:lnSpc>
              <a:spcBef>
                <a:spcPts val="110"/>
              </a:spcBef>
            </a:pPr>
            <a:r>
              <a:rPr sz="350" spc="-70" dirty="0">
                <a:solidFill>
                  <a:srgbClr val="BEBEBE"/>
                </a:solidFill>
                <a:latin typeface="MS UI Gothic"/>
                <a:cs typeface="MS UI Gothic"/>
              </a:rPr>
              <a:t>●</a:t>
            </a:r>
            <a:r>
              <a:rPr sz="525" spc="-104" baseline="7936" dirty="0">
                <a:solidFill>
                  <a:srgbClr val="BEBEBE"/>
                </a:solidFill>
                <a:latin typeface="MS UI Gothic"/>
                <a:cs typeface="MS UI Gothic"/>
              </a:rPr>
              <a:t>●</a:t>
            </a:r>
            <a:endParaRPr sz="525" baseline="7936">
              <a:latin typeface="MS UI Gothic"/>
              <a:cs typeface="MS UI Gothic"/>
            </a:endParaRPr>
          </a:p>
          <a:p>
            <a:pPr marL="362585">
              <a:lnSpc>
                <a:spcPts val="325"/>
              </a:lnSpc>
            </a:pPr>
            <a:r>
              <a:rPr sz="350" spc="10" dirty="0">
                <a:solidFill>
                  <a:srgbClr val="BEBEBE"/>
                </a:solidFill>
                <a:latin typeface="MS UI Gothic"/>
                <a:cs typeface="MS UI Gothic"/>
              </a:rPr>
              <a:t>●</a:t>
            </a:r>
            <a:r>
              <a:rPr sz="350" spc="10" dirty="0">
                <a:solidFill>
                  <a:srgbClr val="BEBEBE"/>
                </a:solidFill>
                <a:latin typeface="Times New Roman"/>
                <a:cs typeface="Times New Roman"/>
              </a:rPr>
              <a:t>  </a:t>
            </a:r>
            <a:r>
              <a:rPr sz="350" spc="-35" dirty="0">
                <a:solidFill>
                  <a:srgbClr val="BEBEBE"/>
                </a:solidFill>
                <a:latin typeface="Times New Roman"/>
                <a:cs typeface="Times New Roman"/>
              </a:rPr>
              <a:t> </a:t>
            </a:r>
            <a:r>
              <a:rPr sz="525" spc="15" baseline="-23809" dirty="0">
                <a:solidFill>
                  <a:srgbClr val="BEBEBE"/>
                </a:solidFill>
                <a:latin typeface="MS UI Gothic"/>
                <a:cs typeface="MS UI Gothic"/>
              </a:rPr>
              <a:t>●</a:t>
            </a:r>
            <a:endParaRPr sz="525" baseline="-23809">
              <a:latin typeface="MS UI Gothic"/>
              <a:cs typeface="MS UI Gothic"/>
            </a:endParaRPr>
          </a:p>
          <a:p>
            <a:pPr marR="225425" algn="r">
              <a:lnSpc>
                <a:spcPts val="415"/>
              </a:lnSpc>
            </a:pPr>
            <a:r>
              <a:rPr sz="525" spc="37" baseline="-31746" dirty="0">
                <a:solidFill>
                  <a:srgbClr val="BEBEBE"/>
                </a:solidFill>
                <a:latin typeface="MS UI Gothic"/>
                <a:cs typeface="MS UI Gothic"/>
              </a:rPr>
              <a:t>●</a:t>
            </a:r>
            <a:r>
              <a:rPr sz="350" spc="25" dirty="0">
                <a:solidFill>
                  <a:srgbClr val="BEBEBE"/>
                </a:solidFill>
                <a:latin typeface="MS UI Gothic"/>
                <a:cs typeface="MS UI Gothic"/>
              </a:rPr>
              <a:t>●</a:t>
            </a:r>
            <a:endParaRPr sz="350">
              <a:latin typeface="MS UI Gothic"/>
              <a:cs typeface="MS UI Gothic"/>
            </a:endParaRPr>
          </a:p>
          <a:p>
            <a:pPr marR="285750" algn="r">
              <a:lnSpc>
                <a:spcPts val="409"/>
              </a:lnSpc>
              <a:spcBef>
                <a:spcPts val="100"/>
              </a:spcBef>
            </a:pPr>
            <a:r>
              <a:rPr sz="350" spc="10" dirty="0">
                <a:solidFill>
                  <a:srgbClr val="BEBEBE"/>
                </a:solidFill>
                <a:latin typeface="MS UI Gothic"/>
                <a:cs typeface="MS UI Gothic"/>
              </a:rPr>
              <a:t>●</a:t>
            </a:r>
            <a:r>
              <a:rPr sz="350" spc="25" dirty="0">
                <a:solidFill>
                  <a:srgbClr val="BEBEBE"/>
                </a:solidFill>
                <a:latin typeface="MS UI Gothic"/>
                <a:cs typeface="MS UI Gothic"/>
              </a:rPr>
              <a:t> </a:t>
            </a:r>
            <a:r>
              <a:rPr sz="525" spc="15" baseline="-23809" dirty="0">
                <a:solidFill>
                  <a:srgbClr val="BEBEBE"/>
                </a:solidFill>
                <a:latin typeface="MS UI Gothic"/>
                <a:cs typeface="MS UI Gothic"/>
              </a:rPr>
              <a:t>● </a:t>
            </a:r>
            <a:r>
              <a:rPr sz="525" spc="120" baseline="-23809" dirty="0">
                <a:solidFill>
                  <a:srgbClr val="BEBEBE"/>
                </a:solidFill>
                <a:latin typeface="MS UI Gothic"/>
                <a:cs typeface="MS UI Gothic"/>
              </a:rPr>
              <a:t> </a:t>
            </a:r>
            <a:r>
              <a:rPr sz="525" spc="15" baseline="-39682" dirty="0">
                <a:solidFill>
                  <a:srgbClr val="BEBEBE"/>
                </a:solidFill>
                <a:latin typeface="MS UI Gothic"/>
                <a:cs typeface="MS UI Gothic"/>
              </a:rPr>
              <a:t>●</a:t>
            </a:r>
            <a:endParaRPr sz="525" baseline="-39682">
              <a:latin typeface="MS UI Gothic"/>
              <a:cs typeface="MS UI Gothic"/>
            </a:endParaRPr>
          </a:p>
          <a:p>
            <a:pPr marR="215265" algn="r">
              <a:lnSpc>
                <a:spcPts val="409"/>
              </a:lnSpc>
            </a:pPr>
            <a:r>
              <a:rPr sz="525" spc="-135" baseline="15873" dirty="0">
                <a:solidFill>
                  <a:srgbClr val="BEBEBE"/>
                </a:solidFill>
                <a:latin typeface="MS UI Gothic"/>
                <a:cs typeface="MS UI Gothic"/>
              </a:rPr>
              <a:t>●</a:t>
            </a:r>
            <a:r>
              <a:rPr sz="525" spc="-135" baseline="7936" dirty="0">
                <a:solidFill>
                  <a:srgbClr val="BEBEBE"/>
                </a:solidFill>
                <a:latin typeface="MS UI Gothic"/>
                <a:cs typeface="MS UI Gothic"/>
              </a:rPr>
              <a:t>●●</a:t>
            </a:r>
            <a:r>
              <a:rPr sz="525" spc="150" baseline="7936" dirty="0">
                <a:solidFill>
                  <a:srgbClr val="BEBEBE"/>
                </a:solidFill>
                <a:latin typeface="MS UI Gothic"/>
                <a:cs typeface="MS UI Gothic"/>
              </a:rPr>
              <a:t> </a:t>
            </a:r>
            <a:r>
              <a:rPr sz="525" spc="15" baseline="-23809" dirty="0">
                <a:solidFill>
                  <a:srgbClr val="BEBEBE"/>
                </a:solidFill>
                <a:latin typeface="MS UI Gothic"/>
                <a:cs typeface="MS UI Gothic"/>
              </a:rPr>
              <a:t>● </a:t>
            </a:r>
            <a:r>
              <a:rPr sz="525" spc="120" baseline="-23809" dirty="0">
                <a:solidFill>
                  <a:srgbClr val="BEBEBE"/>
                </a:solidFill>
                <a:latin typeface="MS UI Gothic"/>
                <a:cs typeface="MS UI Gothic"/>
              </a:rPr>
              <a:t> </a:t>
            </a:r>
            <a:r>
              <a:rPr sz="350" spc="10" dirty="0">
                <a:solidFill>
                  <a:srgbClr val="BEBEBE"/>
                </a:solidFill>
                <a:latin typeface="MS UI Gothic"/>
                <a:cs typeface="MS UI Gothic"/>
              </a:rPr>
              <a:t>●</a:t>
            </a:r>
            <a:endParaRPr sz="350">
              <a:latin typeface="MS UI Gothic"/>
              <a:cs typeface="MS UI Gothic"/>
            </a:endParaRPr>
          </a:p>
        </p:txBody>
      </p:sp>
      <p:sp>
        <p:nvSpPr>
          <p:cNvPr id="34" name="object 34"/>
          <p:cNvSpPr txBox="1"/>
          <p:nvPr/>
        </p:nvSpPr>
        <p:spPr>
          <a:xfrm>
            <a:off x="1442110" y="1052643"/>
            <a:ext cx="1043940" cy="81280"/>
          </a:xfrm>
          <a:prstGeom prst="rect">
            <a:avLst/>
          </a:prstGeom>
        </p:spPr>
        <p:txBody>
          <a:bodyPr vert="horz" wrap="square" lIns="0" tIns="13970" rIns="0" bIns="0" rtlCol="0">
            <a:spAutoFit/>
          </a:bodyPr>
          <a:lstStyle/>
          <a:p>
            <a:pPr marL="38100">
              <a:lnSpc>
                <a:spcPct val="100000"/>
              </a:lnSpc>
              <a:spcBef>
                <a:spcPts val="110"/>
              </a:spcBef>
              <a:tabLst>
                <a:tab pos="840105" algn="l"/>
              </a:tabLst>
            </a:pPr>
            <a:r>
              <a:rPr sz="525" spc="15" baseline="7936" dirty="0">
                <a:solidFill>
                  <a:srgbClr val="BEBEBE"/>
                </a:solidFill>
                <a:latin typeface="MS UI Gothic"/>
                <a:cs typeface="MS UI Gothic"/>
              </a:rPr>
              <a:t>●      </a:t>
            </a:r>
            <a:r>
              <a:rPr sz="525" spc="179" baseline="7936" dirty="0">
                <a:solidFill>
                  <a:srgbClr val="BEBEBE"/>
                </a:solidFill>
                <a:latin typeface="MS UI Gothic"/>
                <a:cs typeface="MS UI Gothic"/>
              </a:rPr>
              <a:t> </a:t>
            </a:r>
            <a:r>
              <a:rPr sz="525" spc="15" baseline="7936" dirty="0">
                <a:solidFill>
                  <a:srgbClr val="BEBEBE"/>
                </a:solidFill>
                <a:latin typeface="MS UI Gothic"/>
                <a:cs typeface="MS UI Gothic"/>
              </a:rPr>
              <a:t>●   </a:t>
            </a:r>
            <a:r>
              <a:rPr sz="525" spc="44" baseline="7936" dirty="0">
                <a:solidFill>
                  <a:srgbClr val="BEBEBE"/>
                </a:solidFill>
                <a:latin typeface="MS UI Gothic"/>
                <a:cs typeface="MS UI Gothic"/>
              </a:rPr>
              <a:t> </a:t>
            </a:r>
            <a:r>
              <a:rPr sz="525" spc="-202" baseline="-7936" dirty="0">
                <a:solidFill>
                  <a:srgbClr val="BEBEBE"/>
                </a:solidFill>
                <a:latin typeface="MS UI Gothic"/>
                <a:cs typeface="MS UI Gothic"/>
              </a:rPr>
              <a:t>●</a:t>
            </a:r>
            <a:r>
              <a:rPr sz="350" spc="-135" dirty="0">
                <a:solidFill>
                  <a:srgbClr val="BEBEBE"/>
                </a:solidFill>
                <a:latin typeface="MS UI Gothic"/>
                <a:cs typeface="MS UI Gothic"/>
              </a:rPr>
              <a:t>●</a:t>
            </a:r>
            <a:r>
              <a:rPr sz="525" spc="-202" baseline="7936" dirty="0">
                <a:solidFill>
                  <a:srgbClr val="BEBEBE"/>
                </a:solidFill>
                <a:latin typeface="MS UI Gothic"/>
                <a:cs typeface="MS UI Gothic"/>
              </a:rPr>
              <a:t>●</a:t>
            </a:r>
            <a:r>
              <a:rPr sz="525" spc="-202" baseline="-15873" dirty="0">
                <a:solidFill>
                  <a:srgbClr val="BEBEBE"/>
                </a:solidFill>
                <a:latin typeface="MS UI Gothic"/>
                <a:cs typeface="MS UI Gothic"/>
              </a:rPr>
              <a:t>●</a:t>
            </a:r>
            <a:r>
              <a:rPr sz="525" spc="-202" baseline="7936" dirty="0">
                <a:solidFill>
                  <a:srgbClr val="BEBEBE"/>
                </a:solidFill>
                <a:latin typeface="MS UI Gothic"/>
                <a:cs typeface="MS UI Gothic"/>
              </a:rPr>
              <a:t>●●</a:t>
            </a:r>
            <a:r>
              <a:rPr sz="350" spc="-135" dirty="0">
                <a:solidFill>
                  <a:srgbClr val="BEBEBE"/>
                </a:solidFill>
                <a:latin typeface="MS UI Gothic"/>
                <a:cs typeface="MS UI Gothic"/>
              </a:rPr>
              <a:t>●</a:t>
            </a:r>
            <a:r>
              <a:rPr sz="525" spc="-202" baseline="15873" dirty="0">
                <a:solidFill>
                  <a:srgbClr val="BEBEBE"/>
                </a:solidFill>
                <a:latin typeface="MS UI Gothic"/>
                <a:cs typeface="MS UI Gothic"/>
              </a:rPr>
              <a:t>●</a:t>
            </a:r>
            <a:r>
              <a:rPr sz="350" spc="-135" dirty="0">
                <a:solidFill>
                  <a:srgbClr val="BEBEBE"/>
                </a:solidFill>
                <a:latin typeface="MS UI Gothic"/>
                <a:cs typeface="MS UI Gothic"/>
              </a:rPr>
              <a:t>●</a:t>
            </a:r>
            <a:r>
              <a:rPr sz="350" spc="-135" dirty="0">
                <a:solidFill>
                  <a:srgbClr val="D1D1D1"/>
                </a:solidFill>
                <a:latin typeface="MS UI Gothic"/>
                <a:cs typeface="MS UI Gothic"/>
              </a:rPr>
              <a:t>●</a:t>
            </a:r>
            <a:r>
              <a:rPr sz="525" spc="-202" baseline="-7936" dirty="0">
                <a:solidFill>
                  <a:srgbClr val="BEBEBE"/>
                </a:solidFill>
                <a:latin typeface="MS UI Gothic"/>
                <a:cs typeface="MS UI Gothic"/>
              </a:rPr>
              <a:t>●</a:t>
            </a:r>
            <a:r>
              <a:rPr sz="525" spc="44" baseline="-7936" dirty="0">
                <a:solidFill>
                  <a:srgbClr val="BEBEBE"/>
                </a:solidFill>
                <a:latin typeface="MS UI Gothic"/>
                <a:cs typeface="MS UI Gothic"/>
              </a:rPr>
              <a:t> </a:t>
            </a:r>
            <a:r>
              <a:rPr sz="525" spc="-217" baseline="15873" dirty="0">
                <a:solidFill>
                  <a:srgbClr val="BEBEBE"/>
                </a:solidFill>
                <a:latin typeface="MS UI Gothic"/>
                <a:cs typeface="MS UI Gothic"/>
              </a:rPr>
              <a:t>●</a:t>
            </a:r>
            <a:r>
              <a:rPr sz="350" spc="-145" dirty="0">
                <a:solidFill>
                  <a:srgbClr val="BEBEBE"/>
                </a:solidFill>
                <a:latin typeface="MS UI Gothic"/>
                <a:cs typeface="MS UI Gothic"/>
              </a:rPr>
              <a:t>●</a:t>
            </a:r>
            <a:r>
              <a:rPr sz="525" spc="-217" baseline="7936" dirty="0">
                <a:solidFill>
                  <a:srgbClr val="BEBEBE"/>
                </a:solidFill>
                <a:latin typeface="MS UI Gothic"/>
                <a:cs typeface="MS UI Gothic"/>
              </a:rPr>
              <a:t>●</a:t>
            </a:r>
            <a:r>
              <a:rPr sz="525" spc="-217" baseline="7936" dirty="0">
                <a:solidFill>
                  <a:srgbClr val="BEBEBE"/>
                </a:solidFill>
                <a:latin typeface="Times New Roman"/>
                <a:cs typeface="Times New Roman"/>
              </a:rPr>
              <a:t>	</a:t>
            </a:r>
            <a:r>
              <a:rPr sz="350" spc="-110" dirty="0">
                <a:solidFill>
                  <a:srgbClr val="BEBEBE"/>
                </a:solidFill>
                <a:latin typeface="MS UI Gothic"/>
                <a:cs typeface="MS UI Gothic"/>
              </a:rPr>
              <a:t>●●</a:t>
            </a:r>
            <a:r>
              <a:rPr sz="350" spc="345" dirty="0">
                <a:solidFill>
                  <a:srgbClr val="BEBEBE"/>
                </a:solidFill>
                <a:latin typeface="MS UI Gothic"/>
                <a:cs typeface="MS UI Gothic"/>
              </a:rPr>
              <a:t> </a:t>
            </a:r>
            <a:r>
              <a:rPr sz="525" spc="15" baseline="7936" dirty="0">
                <a:solidFill>
                  <a:srgbClr val="BEBEBE"/>
                </a:solidFill>
                <a:latin typeface="MS UI Gothic"/>
                <a:cs typeface="MS UI Gothic"/>
              </a:rPr>
              <a:t>●</a:t>
            </a:r>
            <a:endParaRPr sz="525" baseline="7936">
              <a:latin typeface="MS UI Gothic"/>
              <a:cs typeface="MS UI Gothic"/>
            </a:endParaRPr>
          </a:p>
        </p:txBody>
      </p:sp>
      <p:sp>
        <p:nvSpPr>
          <p:cNvPr id="35" name="object 35"/>
          <p:cNvSpPr txBox="1"/>
          <p:nvPr/>
        </p:nvSpPr>
        <p:spPr>
          <a:xfrm>
            <a:off x="1986072" y="802263"/>
            <a:ext cx="950594" cy="81280"/>
          </a:xfrm>
          <a:prstGeom prst="rect">
            <a:avLst/>
          </a:prstGeom>
        </p:spPr>
        <p:txBody>
          <a:bodyPr vert="horz" wrap="square" lIns="0" tIns="13970" rIns="0" bIns="0" rtlCol="0">
            <a:spAutoFit/>
          </a:bodyPr>
          <a:lstStyle/>
          <a:p>
            <a:pPr marL="38100">
              <a:lnSpc>
                <a:spcPct val="100000"/>
              </a:lnSpc>
              <a:spcBef>
                <a:spcPts val="110"/>
              </a:spcBef>
              <a:tabLst>
                <a:tab pos="260350" algn="l"/>
              </a:tabLst>
            </a:pPr>
            <a:r>
              <a:rPr sz="350" spc="10" dirty="0">
                <a:solidFill>
                  <a:srgbClr val="BEBEBE"/>
                </a:solidFill>
                <a:latin typeface="MS UI Gothic"/>
                <a:cs typeface="MS UI Gothic"/>
              </a:rPr>
              <a:t>●</a:t>
            </a:r>
            <a:r>
              <a:rPr sz="350" spc="10" dirty="0">
                <a:solidFill>
                  <a:srgbClr val="BEBEBE"/>
                </a:solidFill>
                <a:latin typeface="Times New Roman"/>
                <a:cs typeface="Times New Roman"/>
              </a:rPr>
              <a:t>	</a:t>
            </a:r>
            <a:r>
              <a:rPr sz="525" spc="-270" baseline="15873" dirty="0">
                <a:solidFill>
                  <a:srgbClr val="BEBEBE"/>
                </a:solidFill>
                <a:latin typeface="MS UI Gothic"/>
                <a:cs typeface="MS UI Gothic"/>
              </a:rPr>
              <a:t>●●</a:t>
            </a:r>
            <a:r>
              <a:rPr sz="350" spc="-180" dirty="0">
                <a:solidFill>
                  <a:srgbClr val="BEBEBE"/>
                </a:solidFill>
                <a:latin typeface="MS UI Gothic"/>
                <a:cs typeface="MS UI Gothic"/>
              </a:rPr>
              <a:t>●●</a:t>
            </a:r>
            <a:r>
              <a:rPr sz="525" spc="-270" baseline="7936" dirty="0">
                <a:solidFill>
                  <a:srgbClr val="BEBEBE"/>
                </a:solidFill>
                <a:latin typeface="MS UI Gothic"/>
                <a:cs typeface="MS UI Gothic"/>
              </a:rPr>
              <a:t>●</a:t>
            </a:r>
            <a:r>
              <a:rPr sz="525" spc="-270" baseline="23809" dirty="0">
                <a:solidFill>
                  <a:srgbClr val="BEBEBE"/>
                </a:solidFill>
                <a:latin typeface="MS UI Gothic"/>
                <a:cs typeface="MS UI Gothic"/>
              </a:rPr>
              <a:t>●</a:t>
            </a:r>
            <a:r>
              <a:rPr sz="525" spc="-270" baseline="7936" dirty="0">
                <a:solidFill>
                  <a:srgbClr val="BEBEBE"/>
                </a:solidFill>
                <a:latin typeface="MS UI Gothic"/>
                <a:cs typeface="MS UI Gothic"/>
              </a:rPr>
              <a:t>●</a:t>
            </a:r>
            <a:r>
              <a:rPr sz="525" spc="-270" baseline="15873" dirty="0">
                <a:solidFill>
                  <a:srgbClr val="D1D1D1"/>
                </a:solidFill>
                <a:latin typeface="MS UI Gothic"/>
                <a:cs typeface="MS UI Gothic"/>
              </a:rPr>
              <a:t>●</a:t>
            </a:r>
            <a:r>
              <a:rPr sz="525" spc="-270" baseline="7936" dirty="0">
                <a:solidFill>
                  <a:srgbClr val="BEBEBE"/>
                </a:solidFill>
                <a:latin typeface="MS UI Gothic"/>
                <a:cs typeface="MS UI Gothic"/>
              </a:rPr>
              <a:t>●●●</a:t>
            </a:r>
            <a:r>
              <a:rPr sz="525" spc="-270" baseline="23809" dirty="0">
                <a:solidFill>
                  <a:srgbClr val="BEBEBE"/>
                </a:solidFill>
                <a:latin typeface="MS UI Gothic"/>
                <a:cs typeface="MS UI Gothic"/>
              </a:rPr>
              <a:t>●</a:t>
            </a:r>
            <a:r>
              <a:rPr sz="525" spc="-270" baseline="15873" dirty="0">
                <a:solidFill>
                  <a:srgbClr val="BEBEBE"/>
                </a:solidFill>
                <a:latin typeface="MS UI Gothic"/>
                <a:cs typeface="MS UI Gothic"/>
              </a:rPr>
              <a:t>●</a:t>
            </a:r>
            <a:r>
              <a:rPr sz="525" spc="-270" baseline="23809" dirty="0">
                <a:solidFill>
                  <a:srgbClr val="BEBEBE"/>
                </a:solidFill>
                <a:latin typeface="MS UI Gothic"/>
                <a:cs typeface="MS UI Gothic"/>
              </a:rPr>
              <a:t>●</a:t>
            </a:r>
            <a:r>
              <a:rPr sz="525" spc="-270" baseline="15873" dirty="0">
                <a:solidFill>
                  <a:srgbClr val="BEBEBE"/>
                </a:solidFill>
                <a:latin typeface="MS UI Gothic"/>
                <a:cs typeface="MS UI Gothic"/>
              </a:rPr>
              <a:t>●●●●</a:t>
            </a:r>
            <a:r>
              <a:rPr sz="525" spc="-270" baseline="31746" dirty="0">
                <a:solidFill>
                  <a:srgbClr val="BEBEBE"/>
                </a:solidFill>
                <a:latin typeface="MS UI Gothic"/>
                <a:cs typeface="MS UI Gothic"/>
              </a:rPr>
              <a:t>●</a:t>
            </a:r>
            <a:r>
              <a:rPr sz="525" spc="-270" baseline="23809" dirty="0">
                <a:solidFill>
                  <a:srgbClr val="BEBEBE"/>
                </a:solidFill>
                <a:latin typeface="MS UI Gothic"/>
                <a:cs typeface="MS UI Gothic"/>
              </a:rPr>
              <a:t>●</a:t>
            </a:r>
            <a:r>
              <a:rPr sz="525" spc="-270" baseline="15873" dirty="0">
                <a:solidFill>
                  <a:srgbClr val="BEBEBE"/>
                </a:solidFill>
                <a:latin typeface="MS UI Gothic"/>
                <a:cs typeface="MS UI Gothic"/>
              </a:rPr>
              <a:t>●</a:t>
            </a:r>
            <a:r>
              <a:rPr sz="525" spc="-270" baseline="7936" dirty="0">
                <a:solidFill>
                  <a:srgbClr val="BEBEBE"/>
                </a:solidFill>
                <a:latin typeface="MS UI Gothic"/>
                <a:cs typeface="MS UI Gothic"/>
              </a:rPr>
              <a:t>●●</a:t>
            </a:r>
            <a:r>
              <a:rPr sz="525" spc="-270" baseline="31746" dirty="0">
                <a:solidFill>
                  <a:srgbClr val="BEBEBE"/>
                </a:solidFill>
                <a:latin typeface="MS UI Gothic"/>
                <a:cs typeface="MS UI Gothic"/>
              </a:rPr>
              <a:t>●●</a:t>
            </a:r>
            <a:r>
              <a:rPr sz="525" spc="-270" baseline="23809" dirty="0">
                <a:solidFill>
                  <a:srgbClr val="BEBEBE"/>
                </a:solidFill>
                <a:latin typeface="MS UI Gothic"/>
                <a:cs typeface="MS UI Gothic"/>
              </a:rPr>
              <a:t>●</a:t>
            </a:r>
            <a:r>
              <a:rPr sz="525" spc="-270" baseline="7936" dirty="0">
                <a:solidFill>
                  <a:srgbClr val="BEBEBE"/>
                </a:solidFill>
                <a:latin typeface="MS UI Gothic"/>
                <a:cs typeface="MS UI Gothic"/>
              </a:rPr>
              <a:t>●</a:t>
            </a:r>
            <a:r>
              <a:rPr sz="525" spc="-270" baseline="7936" dirty="0">
                <a:solidFill>
                  <a:srgbClr val="D1D1D1"/>
                </a:solidFill>
                <a:latin typeface="MS UI Gothic"/>
                <a:cs typeface="MS UI Gothic"/>
              </a:rPr>
              <a:t>●</a:t>
            </a:r>
            <a:r>
              <a:rPr sz="525" spc="-270" baseline="15873" dirty="0">
                <a:solidFill>
                  <a:srgbClr val="BEBEBE"/>
                </a:solidFill>
                <a:latin typeface="MS UI Gothic"/>
                <a:cs typeface="MS UI Gothic"/>
              </a:rPr>
              <a:t>●</a:t>
            </a:r>
            <a:endParaRPr sz="525" baseline="15873">
              <a:latin typeface="MS UI Gothic"/>
              <a:cs typeface="MS UI Gothic"/>
            </a:endParaRPr>
          </a:p>
        </p:txBody>
      </p:sp>
      <p:sp>
        <p:nvSpPr>
          <p:cNvPr id="36" name="object 36"/>
          <p:cNvSpPr txBox="1"/>
          <p:nvPr/>
        </p:nvSpPr>
        <p:spPr>
          <a:xfrm>
            <a:off x="2960253" y="530406"/>
            <a:ext cx="328295" cy="81280"/>
          </a:xfrm>
          <a:prstGeom prst="rect">
            <a:avLst/>
          </a:prstGeom>
        </p:spPr>
        <p:txBody>
          <a:bodyPr vert="horz" wrap="square" lIns="0" tIns="13970" rIns="0" bIns="0" rtlCol="0">
            <a:spAutoFit/>
          </a:bodyPr>
          <a:lstStyle/>
          <a:p>
            <a:pPr marL="38100">
              <a:lnSpc>
                <a:spcPct val="100000"/>
              </a:lnSpc>
              <a:spcBef>
                <a:spcPts val="110"/>
              </a:spcBef>
            </a:pPr>
            <a:r>
              <a:rPr sz="525" spc="15" baseline="-15873" dirty="0">
                <a:solidFill>
                  <a:srgbClr val="BEBEBE"/>
                </a:solidFill>
                <a:latin typeface="MS UI Gothic"/>
                <a:cs typeface="MS UI Gothic"/>
              </a:rPr>
              <a:t>●</a:t>
            </a:r>
            <a:r>
              <a:rPr sz="525" baseline="-15873" dirty="0">
                <a:solidFill>
                  <a:srgbClr val="BEBEBE"/>
                </a:solidFill>
                <a:latin typeface="MS UI Gothic"/>
                <a:cs typeface="MS UI Gothic"/>
              </a:rPr>
              <a:t> </a:t>
            </a:r>
            <a:r>
              <a:rPr sz="350" spc="-110" dirty="0">
                <a:solidFill>
                  <a:srgbClr val="BEBEBE"/>
                </a:solidFill>
                <a:latin typeface="MS UI Gothic"/>
                <a:cs typeface="MS UI Gothic"/>
              </a:rPr>
              <a:t>●●</a:t>
            </a:r>
            <a:r>
              <a:rPr sz="525" spc="-165" baseline="-15873" dirty="0">
                <a:solidFill>
                  <a:srgbClr val="BEBEBE"/>
                </a:solidFill>
                <a:latin typeface="MS UI Gothic"/>
                <a:cs typeface="MS UI Gothic"/>
              </a:rPr>
              <a:t>●</a:t>
            </a:r>
            <a:r>
              <a:rPr sz="525" spc="-165" baseline="7936" dirty="0">
                <a:solidFill>
                  <a:srgbClr val="BEBEBE"/>
                </a:solidFill>
                <a:latin typeface="MS UI Gothic"/>
                <a:cs typeface="MS UI Gothic"/>
              </a:rPr>
              <a:t>●●●</a:t>
            </a:r>
            <a:endParaRPr sz="525" baseline="7936">
              <a:latin typeface="MS UI Gothic"/>
              <a:cs typeface="MS UI Gothic"/>
            </a:endParaRPr>
          </a:p>
        </p:txBody>
      </p:sp>
      <p:sp>
        <p:nvSpPr>
          <p:cNvPr id="37" name="object 37"/>
          <p:cNvSpPr txBox="1"/>
          <p:nvPr/>
        </p:nvSpPr>
        <p:spPr>
          <a:xfrm>
            <a:off x="1876095" y="857128"/>
            <a:ext cx="930910" cy="81280"/>
          </a:xfrm>
          <a:prstGeom prst="rect">
            <a:avLst/>
          </a:prstGeom>
        </p:spPr>
        <p:txBody>
          <a:bodyPr vert="horz" wrap="square" lIns="0" tIns="13970" rIns="0" bIns="0" rtlCol="0">
            <a:spAutoFit/>
          </a:bodyPr>
          <a:lstStyle/>
          <a:p>
            <a:pPr marL="38100">
              <a:lnSpc>
                <a:spcPct val="100000"/>
              </a:lnSpc>
              <a:spcBef>
                <a:spcPts val="110"/>
              </a:spcBef>
            </a:pPr>
            <a:r>
              <a:rPr sz="350" spc="-160" dirty="0">
                <a:solidFill>
                  <a:srgbClr val="BEBEBE"/>
                </a:solidFill>
                <a:latin typeface="MS UI Gothic"/>
                <a:cs typeface="MS UI Gothic"/>
              </a:rPr>
              <a:t>●</a:t>
            </a:r>
            <a:r>
              <a:rPr sz="350" spc="10" dirty="0">
                <a:solidFill>
                  <a:srgbClr val="BEBEBE"/>
                </a:solidFill>
                <a:latin typeface="MS UI Gothic"/>
                <a:cs typeface="MS UI Gothic"/>
              </a:rPr>
              <a:t>●</a:t>
            </a:r>
            <a:r>
              <a:rPr sz="350" dirty="0">
                <a:solidFill>
                  <a:srgbClr val="BEBEBE"/>
                </a:solidFill>
                <a:latin typeface="Times New Roman"/>
                <a:cs typeface="Times New Roman"/>
              </a:rPr>
              <a:t>  </a:t>
            </a:r>
            <a:r>
              <a:rPr sz="350" spc="-5" dirty="0">
                <a:solidFill>
                  <a:srgbClr val="BEBEBE"/>
                </a:solidFill>
                <a:latin typeface="Times New Roman"/>
                <a:cs typeface="Times New Roman"/>
              </a:rPr>
              <a:t> </a:t>
            </a:r>
            <a:r>
              <a:rPr sz="525" spc="-292" baseline="-15873" dirty="0">
                <a:solidFill>
                  <a:srgbClr val="BEBEBE"/>
                </a:solidFill>
                <a:latin typeface="MS UI Gothic"/>
                <a:cs typeface="MS UI Gothic"/>
              </a:rPr>
              <a:t>●</a:t>
            </a:r>
            <a:r>
              <a:rPr sz="525" spc="-419" baseline="-15873" dirty="0">
                <a:solidFill>
                  <a:srgbClr val="BEBEBE"/>
                </a:solidFill>
                <a:latin typeface="MS UI Gothic"/>
                <a:cs typeface="MS UI Gothic"/>
              </a:rPr>
              <a:t>●</a:t>
            </a:r>
            <a:r>
              <a:rPr sz="350" spc="-220" dirty="0">
                <a:solidFill>
                  <a:srgbClr val="BEBEBE"/>
                </a:solidFill>
                <a:latin typeface="MS UI Gothic"/>
                <a:cs typeface="MS UI Gothic"/>
              </a:rPr>
              <a:t>●</a:t>
            </a:r>
            <a:r>
              <a:rPr sz="350" spc="-250" dirty="0">
                <a:solidFill>
                  <a:srgbClr val="BEBEBE"/>
                </a:solidFill>
                <a:latin typeface="MS UI Gothic"/>
                <a:cs typeface="MS UI Gothic"/>
              </a:rPr>
              <a:t>●</a:t>
            </a:r>
            <a:r>
              <a:rPr sz="525" spc="-67" baseline="7936" dirty="0">
                <a:solidFill>
                  <a:srgbClr val="BEBEBE"/>
                </a:solidFill>
                <a:latin typeface="MS UI Gothic"/>
                <a:cs typeface="MS UI Gothic"/>
              </a:rPr>
              <a:t>●</a:t>
            </a:r>
            <a:r>
              <a:rPr sz="525" spc="-292" baseline="-7936" dirty="0">
                <a:solidFill>
                  <a:srgbClr val="BEBEBE"/>
                </a:solidFill>
                <a:latin typeface="MS UI Gothic"/>
                <a:cs typeface="MS UI Gothic"/>
              </a:rPr>
              <a:t>●</a:t>
            </a:r>
            <a:r>
              <a:rPr sz="525" spc="-307" baseline="-15873" dirty="0">
                <a:solidFill>
                  <a:srgbClr val="BEBEBE"/>
                </a:solidFill>
                <a:latin typeface="MS UI Gothic"/>
                <a:cs typeface="MS UI Gothic"/>
              </a:rPr>
              <a:t>●</a:t>
            </a:r>
            <a:r>
              <a:rPr sz="525" spc="-419" baseline="7936" dirty="0">
                <a:solidFill>
                  <a:srgbClr val="BEBEBE"/>
                </a:solidFill>
                <a:latin typeface="MS UI Gothic"/>
                <a:cs typeface="MS UI Gothic"/>
              </a:rPr>
              <a:t>●</a:t>
            </a:r>
            <a:r>
              <a:rPr sz="350" spc="10" dirty="0">
                <a:solidFill>
                  <a:srgbClr val="BEBEBE"/>
                </a:solidFill>
                <a:latin typeface="MS UI Gothic"/>
                <a:cs typeface="MS UI Gothic"/>
              </a:rPr>
              <a:t>●</a:t>
            </a:r>
            <a:r>
              <a:rPr sz="350" spc="-55" dirty="0">
                <a:solidFill>
                  <a:srgbClr val="BEBEBE"/>
                </a:solidFill>
                <a:latin typeface="Times New Roman"/>
                <a:cs typeface="Times New Roman"/>
              </a:rPr>
              <a:t> </a:t>
            </a:r>
            <a:r>
              <a:rPr sz="350" spc="-270" dirty="0">
                <a:solidFill>
                  <a:srgbClr val="BEBEBE"/>
                </a:solidFill>
                <a:latin typeface="MS UI Gothic"/>
                <a:cs typeface="MS UI Gothic"/>
              </a:rPr>
              <a:t>●</a:t>
            </a:r>
            <a:r>
              <a:rPr sz="525" spc="-419" baseline="-7936" dirty="0">
                <a:solidFill>
                  <a:srgbClr val="BEBEBE"/>
                </a:solidFill>
                <a:latin typeface="MS UI Gothic"/>
                <a:cs typeface="MS UI Gothic"/>
              </a:rPr>
              <a:t>●</a:t>
            </a:r>
            <a:r>
              <a:rPr sz="350" spc="25" dirty="0">
                <a:solidFill>
                  <a:srgbClr val="BEBEBE"/>
                </a:solidFill>
                <a:latin typeface="MS UI Gothic"/>
                <a:cs typeface="MS UI Gothic"/>
              </a:rPr>
              <a:t>●</a:t>
            </a:r>
            <a:r>
              <a:rPr sz="350" spc="-229" dirty="0">
                <a:solidFill>
                  <a:srgbClr val="BEBEBE"/>
                </a:solidFill>
                <a:latin typeface="MS UI Gothic"/>
                <a:cs typeface="MS UI Gothic"/>
              </a:rPr>
              <a:t>●</a:t>
            </a:r>
            <a:r>
              <a:rPr sz="525" spc="-337" baseline="7936" dirty="0">
                <a:solidFill>
                  <a:srgbClr val="BEBEBE"/>
                </a:solidFill>
                <a:latin typeface="MS UI Gothic"/>
                <a:cs typeface="MS UI Gothic"/>
              </a:rPr>
              <a:t>●</a:t>
            </a:r>
            <a:r>
              <a:rPr sz="525" spc="-82" baseline="-7936" dirty="0">
                <a:solidFill>
                  <a:srgbClr val="BEBEBE"/>
                </a:solidFill>
                <a:latin typeface="MS UI Gothic"/>
                <a:cs typeface="MS UI Gothic"/>
              </a:rPr>
              <a:t>●</a:t>
            </a:r>
            <a:r>
              <a:rPr sz="525" spc="-419" baseline="7936" dirty="0">
                <a:solidFill>
                  <a:srgbClr val="D1D1D1"/>
                </a:solidFill>
                <a:latin typeface="MS UI Gothic"/>
                <a:cs typeface="MS UI Gothic"/>
              </a:rPr>
              <a:t>●</a:t>
            </a:r>
            <a:r>
              <a:rPr sz="525" spc="-405" baseline="-15873" dirty="0">
                <a:solidFill>
                  <a:srgbClr val="BEBEBE"/>
                </a:solidFill>
                <a:latin typeface="MS UI Gothic"/>
                <a:cs typeface="MS UI Gothic"/>
              </a:rPr>
              <a:t>●</a:t>
            </a:r>
            <a:r>
              <a:rPr sz="525" spc="-209" baseline="-7936" dirty="0">
                <a:solidFill>
                  <a:srgbClr val="BEBEBE"/>
                </a:solidFill>
                <a:latin typeface="MS UI Gothic"/>
                <a:cs typeface="MS UI Gothic"/>
              </a:rPr>
              <a:t>●</a:t>
            </a:r>
            <a:r>
              <a:rPr sz="350" spc="-240" dirty="0">
                <a:solidFill>
                  <a:srgbClr val="BEBEBE"/>
                </a:solidFill>
                <a:latin typeface="MS UI Gothic"/>
                <a:cs typeface="MS UI Gothic"/>
              </a:rPr>
              <a:t>●</a:t>
            </a:r>
            <a:r>
              <a:rPr sz="525" spc="-322" baseline="-7936" dirty="0">
                <a:solidFill>
                  <a:srgbClr val="BEBEBE"/>
                </a:solidFill>
                <a:latin typeface="MS UI Gothic"/>
                <a:cs typeface="MS UI Gothic"/>
              </a:rPr>
              <a:t>●</a:t>
            </a:r>
            <a:r>
              <a:rPr sz="525" spc="-112" baseline="7936" dirty="0">
                <a:solidFill>
                  <a:srgbClr val="BEBEBE"/>
                </a:solidFill>
                <a:latin typeface="MS UI Gothic"/>
                <a:cs typeface="MS UI Gothic"/>
              </a:rPr>
              <a:t>●</a:t>
            </a:r>
            <a:r>
              <a:rPr sz="525" spc="-405" baseline="-15873" dirty="0">
                <a:solidFill>
                  <a:srgbClr val="BEBEBE"/>
                </a:solidFill>
                <a:latin typeface="MS UI Gothic"/>
                <a:cs typeface="MS UI Gothic"/>
              </a:rPr>
              <a:t>●</a:t>
            </a:r>
            <a:r>
              <a:rPr sz="525" spc="-284" baseline="-7936" dirty="0">
                <a:solidFill>
                  <a:srgbClr val="BEBEBE"/>
                </a:solidFill>
                <a:latin typeface="MS UI Gothic"/>
                <a:cs typeface="MS UI Gothic"/>
              </a:rPr>
              <a:t>●</a:t>
            </a:r>
            <a:r>
              <a:rPr sz="525" spc="15" baseline="7936" dirty="0">
                <a:solidFill>
                  <a:srgbClr val="BEBEBE"/>
                </a:solidFill>
                <a:latin typeface="MS UI Gothic"/>
                <a:cs typeface="MS UI Gothic"/>
              </a:rPr>
              <a:t>●</a:t>
            </a:r>
            <a:r>
              <a:rPr sz="525" baseline="7936" dirty="0">
                <a:solidFill>
                  <a:srgbClr val="BEBEBE"/>
                </a:solidFill>
                <a:latin typeface="Times New Roman"/>
                <a:cs typeface="Times New Roman"/>
              </a:rPr>
              <a:t> </a:t>
            </a:r>
            <a:r>
              <a:rPr sz="525" spc="-30" baseline="7936" dirty="0">
                <a:solidFill>
                  <a:srgbClr val="BEBEBE"/>
                </a:solidFill>
                <a:latin typeface="Times New Roman"/>
                <a:cs typeface="Times New Roman"/>
              </a:rPr>
              <a:t> </a:t>
            </a:r>
            <a:r>
              <a:rPr sz="525" spc="-405" baseline="-15873" dirty="0">
                <a:solidFill>
                  <a:srgbClr val="BEBEBE"/>
                </a:solidFill>
                <a:latin typeface="MS UI Gothic"/>
                <a:cs typeface="MS UI Gothic"/>
              </a:rPr>
              <a:t>●</a:t>
            </a:r>
            <a:r>
              <a:rPr sz="525" spc="-52" baseline="7936" dirty="0">
                <a:solidFill>
                  <a:srgbClr val="BEBEBE"/>
                </a:solidFill>
                <a:latin typeface="MS UI Gothic"/>
                <a:cs typeface="MS UI Gothic"/>
              </a:rPr>
              <a:t>●</a:t>
            </a:r>
            <a:r>
              <a:rPr sz="350" spc="-105" dirty="0">
                <a:solidFill>
                  <a:srgbClr val="BEBEBE"/>
                </a:solidFill>
                <a:latin typeface="MS UI Gothic"/>
                <a:cs typeface="MS UI Gothic"/>
              </a:rPr>
              <a:t>●</a:t>
            </a:r>
            <a:r>
              <a:rPr sz="525" spc="60" baseline="7936" dirty="0">
                <a:solidFill>
                  <a:srgbClr val="BEBEBE"/>
                </a:solidFill>
                <a:latin typeface="MS UI Gothic"/>
                <a:cs typeface="MS UI Gothic"/>
              </a:rPr>
              <a:t>●</a:t>
            </a:r>
            <a:r>
              <a:rPr sz="525" spc="-337" baseline="7936" dirty="0">
                <a:solidFill>
                  <a:srgbClr val="BEBEBE"/>
                </a:solidFill>
                <a:latin typeface="MS UI Gothic"/>
                <a:cs typeface="MS UI Gothic"/>
              </a:rPr>
              <a:t>●</a:t>
            </a:r>
            <a:r>
              <a:rPr sz="525" spc="15" baseline="7936" dirty="0">
                <a:solidFill>
                  <a:srgbClr val="BEBEBE"/>
                </a:solidFill>
                <a:latin typeface="MS UI Gothic"/>
                <a:cs typeface="MS UI Gothic"/>
              </a:rPr>
              <a:t>●</a:t>
            </a:r>
            <a:endParaRPr sz="525" baseline="7936">
              <a:latin typeface="MS UI Gothic"/>
              <a:cs typeface="MS UI Gothic"/>
            </a:endParaRPr>
          </a:p>
        </p:txBody>
      </p:sp>
      <p:sp>
        <p:nvSpPr>
          <p:cNvPr id="38" name="object 38"/>
          <p:cNvSpPr txBox="1"/>
          <p:nvPr/>
        </p:nvSpPr>
        <p:spPr>
          <a:xfrm>
            <a:off x="2463257" y="685435"/>
            <a:ext cx="591820" cy="81280"/>
          </a:xfrm>
          <a:prstGeom prst="rect">
            <a:avLst/>
          </a:prstGeom>
        </p:spPr>
        <p:txBody>
          <a:bodyPr vert="horz" wrap="square" lIns="0" tIns="13970" rIns="0" bIns="0" rtlCol="0">
            <a:spAutoFit/>
          </a:bodyPr>
          <a:lstStyle/>
          <a:p>
            <a:pPr marL="38100">
              <a:lnSpc>
                <a:spcPct val="100000"/>
              </a:lnSpc>
              <a:spcBef>
                <a:spcPts val="110"/>
              </a:spcBef>
            </a:pPr>
            <a:r>
              <a:rPr sz="350" spc="10" dirty="0">
                <a:solidFill>
                  <a:srgbClr val="BEBEBE"/>
                </a:solidFill>
                <a:latin typeface="MS UI Gothic"/>
                <a:cs typeface="MS UI Gothic"/>
              </a:rPr>
              <a:t>●</a:t>
            </a:r>
            <a:r>
              <a:rPr sz="350" spc="10" dirty="0">
                <a:solidFill>
                  <a:srgbClr val="BEBEBE"/>
                </a:solidFill>
                <a:latin typeface="Times New Roman"/>
                <a:cs typeface="Times New Roman"/>
              </a:rPr>
              <a:t> </a:t>
            </a:r>
            <a:r>
              <a:rPr sz="350" spc="-40" dirty="0">
                <a:solidFill>
                  <a:srgbClr val="BEBEBE"/>
                </a:solidFill>
                <a:latin typeface="Times New Roman"/>
                <a:cs typeface="Times New Roman"/>
              </a:rPr>
              <a:t> </a:t>
            </a:r>
            <a:r>
              <a:rPr sz="525" spc="-67" baseline="-7936" dirty="0">
                <a:solidFill>
                  <a:srgbClr val="BEBEBE"/>
                </a:solidFill>
                <a:latin typeface="MS UI Gothic"/>
                <a:cs typeface="MS UI Gothic"/>
              </a:rPr>
              <a:t>●</a:t>
            </a:r>
            <a:r>
              <a:rPr sz="525" spc="-217" baseline="7936" dirty="0">
                <a:solidFill>
                  <a:srgbClr val="BEBEBE"/>
                </a:solidFill>
                <a:latin typeface="MS UI Gothic"/>
                <a:cs typeface="MS UI Gothic"/>
              </a:rPr>
              <a:t>●</a:t>
            </a:r>
            <a:r>
              <a:rPr sz="525" spc="-262" baseline="7936" dirty="0">
                <a:solidFill>
                  <a:srgbClr val="BEBEBE"/>
                </a:solidFill>
                <a:latin typeface="MS UI Gothic"/>
                <a:cs typeface="MS UI Gothic"/>
              </a:rPr>
              <a:t>●</a:t>
            </a:r>
            <a:r>
              <a:rPr sz="525" spc="-352" baseline="7936" dirty="0">
                <a:solidFill>
                  <a:srgbClr val="BEBEBE"/>
                </a:solidFill>
                <a:latin typeface="MS UI Gothic"/>
                <a:cs typeface="MS UI Gothic"/>
              </a:rPr>
              <a:t>●</a:t>
            </a:r>
            <a:r>
              <a:rPr sz="525" spc="-322" baseline="7936" dirty="0">
                <a:solidFill>
                  <a:srgbClr val="BEBEBE"/>
                </a:solidFill>
                <a:latin typeface="MS UI Gothic"/>
                <a:cs typeface="MS UI Gothic"/>
              </a:rPr>
              <a:t>●</a:t>
            </a:r>
            <a:r>
              <a:rPr sz="525" spc="-104" baseline="7936" dirty="0">
                <a:solidFill>
                  <a:srgbClr val="BEBEBE"/>
                </a:solidFill>
                <a:latin typeface="MS UI Gothic"/>
                <a:cs typeface="MS UI Gothic"/>
              </a:rPr>
              <a:t>●</a:t>
            </a:r>
            <a:r>
              <a:rPr sz="350" spc="-125" dirty="0">
                <a:solidFill>
                  <a:srgbClr val="BEBEBE"/>
                </a:solidFill>
                <a:latin typeface="MS UI Gothic"/>
                <a:cs typeface="MS UI Gothic"/>
              </a:rPr>
              <a:t>●</a:t>
            </a:r>
            <a:r>
              <a:rPr sz="525" spc="-67" baseline="-7936" dirty="0">
                <a:solidFill>
                  <a:srgbClr val="BEBEBE"/>
                </a:solidFill>
                <a:latin typeface="MS UI Gothic"/>
                <a:cs typeface="MS UI Gothic"/>
              </a:rPr>
              <a:t>●</a:t>
            </a:r>
            <a:r>
              <a:rPr sz="525" spc="-225" baseline="7936" dirty="0">
                <a:solidFill>
                  <a:srgbClr val="BEBEBE"/>
                </a:solidFill>
                <a:latin typeface="MS UI Gothic"/>
                <a:cs typeface="MS UI Gothic"/>
              </a:rPr>
              <a:t>●</a:t>
            </a:r>
            <a:r>
              <a:rPr sz="525" spc="-375" baseline="7936" dirty="0">
                <a:solidFill>
                  <a:srgbClr val="BEBEBE"/>
                </a:solidFill>
                <a:latin typeface="MS UI Gothic"/>
                <a:cs typeface="MS UI Gothic"/>
              </a:rPr>
              <a:t>●</a:t>
            </a:r>
            <a:r>
              <a:rPr sz="525" spc="-97" baseline="-7936" dirty="0">
                <a:solidFill>
                  <a:srgbClr val="BEBEBE"/>
                </a:solidFill>
                <a:latin typeface="MS UI Gothic"/>
                <a:cs typeface="MS UI Gothic"/>
              </a:rPr>
              <a:t>●</a:t>
            </a:r>
            <a:r>
              <a:rPr sz="525" spc="-270" baseline="-15873" dirty="0">
                <a:solidFill>
                  <a:srgbClr val="BEBEBE"/>
                </a:solidFill>
                <a:latin typeface="MS UI Gothic"/>
                <a:cs typeface="MS UI Gothic"/>
              </a:rPr>
              <a:t>●</a:t>
            </a:r>
            <a:r>
              <a:rPr sz="525" spc="-390" baseline="7936" dirty="0">
                <a:solidFill>
                  <a:srgbClr val="BEBEBE"/>
                </a:solidFill>
                <a:latin typeface="MS UI Gothic"/>
                <a:cs typeface="MS UI Gothic"/>
              </a:rPr>
              <a:t>●</a:t>
            </a:r>
            <a:r>
              <a:rPr sz="525" spc="15" baseline="-15873" dirty="0">
                <a:solidFill>
                  <a:srgbClr val="BEBEBE"/>
                </a:solidFill>
                <a:latin typeface="MS UI Gothic"/>
                <a:cs typeface="MS UI Gothic"/>
              </a:rPr>
              <a:t>●</a:t>
            </a:r>
            <a:r>
              <a:rPr sz="525" baseline="-15873" dirty="0">
                <a:solidFill>
                  <a:srgbClr val="BEBEBE"/>
                </a:solidFill>
                <a:latin typeface="Times New Roman"/>
                <a:cs typeface="Times New Roman"/>
              </a:rPr>
              <a:t> </a:t>
            </a:r>
            <a:r>
              <a:rPr sz="525" spc="-30" baseline="-15873" dirty="0">
                <a:solidFill>
                  <a:srgbClr val="BEBEBE"/>
                </a:solidFill>
                <a:latin typeface="Times New Roman"/>
                <a:cs typeface="Times New Roman"/>
              </a:rPr>
              <a:t> </a:t>
            </a:r>
            <a:r>
              <a:rPr sz="350" spc="10" dirty="0">
                <a:solidFill>
                  <a:srgbClr val="BEBEBE"/>
                </a:solidFill>
                <a:latin typeface="MS UI Gothic"/>
                <a:cs typeface="MS UI Gothic"/>
              </a:rPr>
              <a:t>●</a:t>
            </a:r>
            <a:endParaRPr sz="350">
              <a:latin typeface="MS UI Gothic"/>
              <a:cs typeface="MS UI Gothic"/>
            </a:endParaRPr>
          </a:p>
        </p:txBody>
      </p:sp>
      <p:grpSp>
        <p:nvGrpSpPr>
          <p:cNvPr id="39" name="object 39"/>
          <p:cNvGrpSpPr/>
          <p:nvPr/>
        </p:nvGrpSpPr>
        <p:grpSpPr>
          <a:xfrm>
            <a:off x="1060349" y="206375"/>
            <a:ext cx="2609215" cy="1009650"/>
            <a:chOff x="1089274" y="510868"/>
            <a:chExt cx="2609215" cy="1009650"/>
          </a:xfrm>
        </p:grpSpPr>
        <p:sp>
          <p:nvSpPr>
            <p:cNvPr id="40" name="object 40"/>
            <p:cNvSpPr/>
            <p:nvPr/>
          </p:nvSpPr>
          <p:spPr>
            <a:xfrm>
              <a:off x="1091814" y="513408"/>
              <a:ext cx="2604135" cy="1004569"/>
            </a:xfrm>
            <a:custGeom>
              <a:avLst/>
              <a:gdLst/>
              <a:ahLst/>
              <a:cxnLst/>
              <a:rect l="l" t="t" r="r" b="b"/>
              <a:pathLst>
                <a:path w="2604135" h="1004569">
                  <a:moveTo>
                    <a:pt x="240135" y="959801"/>
                  </a:moveTo>
                  <a:lnTo>
                    <a:pt x="2443569" y="959801"/>
                  </a:lnTo>
                </a:path>
                <a:path w="2604135" h="1004569">
                  <a:moveTo>
                    <a:pt x="240135" y="959801"/>
                  </a:moveTo>
                  <a:lnTo>
                    <a:pt x="240135" y="1004237"/>
                  </a:lnTo>
                </a:path>
                <a:path w="2604135" h="1004569">
                  <a:moveTo>
                    <a:pt x="607343" y="959801"/>
                  </a:moveTo>
                  <a:lnTo>
                    <a:pt x="607343" y="1004237"/>
                  </a:lnTo>
                </a:path>
                <a:path w="2604135" h="1004569">
                  <a:moveTo>
                    <a:pt x="974613" y="959801"/>
                  </a:moveTo>
                  <a:lnTo>
                    <a:pt x="974613" y="1004237"/>
                  </a:lnTo>
                </a:path>
                <a:path w="2604135" h="1004569">
                  <a:moveTo>
                    <a:pt x="1341821" y="959801"/>
                  </a:moveTo>
                  <a:lnTo>
                    <a:pt x="1341821" y="1004237"/>
                  </a:lnTo>
                </a:path>
                <a:path w="2604135" h="1004569">
                  <a:moveTo>
                    <a:pt x="1709091" y="959801"/>
                  </a:moveTo>
                  <a:lnTo>
                    <a:pt x="1709091" y="1004237"/>
                  </a:lnTo>
                </a:path>
                <a:path w="2604135" h="1004569">
                  <a:moveTo>
                    <a:pt x="2076299" y="959801"/>
                  </a:moveTo>
                  <a:lnTo>
                    <a:pt x="2076299" y="1004237"/>
                  </a:lnTo>
                </a:path>
                <a:path w="2604135" h="1004569">
                  <a:moveTo>
                    <a:pt x="2443569" y="959801"/>
                  </a:moveTo>
                  <a:lnTo>
                    <a:pt x="2443569" y="1004237"/>
                  </a:lnTo>
                </a:path>
                <a:path w="2604135" h="1004569">
                  <a:moveTo>
                    <a:pt x="44435" y="925858"/>
                  </a:moveTo>
                  <a:lnTo>
                    <a:pt x="44435" y="71528"/>
                  </a:lnTo>
                </a:path>
                <a:path w="2604135" h="1004569">
                  <a:moveTo>
                    <a:pt x="44435" y="925858"/>
                  </a:moveTo>
                  <a:lnTo>
                    <a:pt x="0" y="925858"/>
                  </a:lnTo>
                </a:path>
                <a:path w="2604135" h="1004569">
                  <a:moveTo>
                    <a:pt x="44435" y="712260"/>
                  </a:moveTo>
                  <a:lnTo>
                    <a:pt x="0" y="712260"/>
                  </a:lnTo>
                </a:path>
                <a:path w="2604135" h="1004569">
                  <a:moveTo>
                    <a:pt x="44435" y="498662"/>
                  </a:moveTo>
                  <a:lnTo>
                    <a:pt x="0" y="498662"/>
                  </a:lnTo>
                </a:path>
                <a:path w="2604135" h="1004569">
                  <a:moveTo>
                    <a:pt x="44435" y="285126"/>
                  </a:moveTo>
                  <a:lnTo>
                    <a:pt x="0" y="285126"/>
                  </a:lnTo>
                </a:path>
                <a:path w="2604135" h="1004569">
                  <a:moveTo>
                    <a:pt x="44435" y="71528"/>
                  </a:moveTo>
                  <a:lnTo>
                    <a:pt x="0" y="71528"/>
                  </a:lnTo>
                </a:path>
                <a:path w="2604135" h="1004569">
                  <a:moveTo>
                    <a:pt x="44435" y="959801"/>
                  </a:moveTo>
                  <a:lnTo>
                    <a:pt x="2603906" y="959801"/>
                  </a:lnTo>
                  <a:lnTo>
                    <a:pt x="2603906" y="0"/>
                  </a:lnTo>
                  <a:lnTo>
                    <a:pt x="44435" y="0"/>
                  </a:lnTo>
                  <a:lnTo>
                    <a:pt x="44435" y="959801"/>
                  </a:lnTo>
                </a:path>
              </a:pathLst>
            </a:custGeom>
            <a:ln w="4628">
              <a:solidFill>
                <a:srgbClr val="000000"/>
              </a:solidFill>
            </a:ln>
          </p:spPr>
          <p:txBody>
            <a:bodyPr wrap="square" lIns="0" tIns="0" rIns="0" bIns="0" rtlCol="0"/>
            <a:lstStyle/>
            <a:p>
              <a:endParaRPr/>
            </a:p>
          </p:txBody>
        </p:sp>
        <p:sp>
          <p:nvSpPr>
            <p:cNvPr id="41" name="object 41"/>
            <p:cNvSpPr/>
            <p:nvPr/>
          </p:nvSpPr>
          <p:spPr>
            <a:xfrm>
              <a:off x="2433636" y="513408"/>
              <a:ext cx="0" cy="960119"/>
            </a:xfrm>
            <a:custGeom>
              <a:avLst/>
              <a:gdLst/>
              <a:ahLst/>
              <a:cxnLst/>
              <a:rect l="l" t="t" r="r" b="b"/>
              <a:pathLst>
                <a:path h="960119">
                  <a:moveTo>
                    <a:pt x="0" y="959801"/>
                  </a:moveTo>
                  <a:lnTo>
                    <a:pt x="0" y="0"/>
                  </a:lnTo>
                </a:path>
              </a:pathLst>
            </a:custGeom>
            <a:ln w="4628">
              <a:solidFill>
                <a:srgbClr val="FF0000"/>
              </a:solidFill>
            </a:ln>
          </p:spPr>
          <p:txBody>
            <a:bodyPr wrap="square" lIns="0" tIns="0" rIns="0" bIns="0" rtlCol="0"/>
            <a:lstStyle/>
            <a:p>
              <a:endParaRPr/>
            </a:p>
          </p:txBody>
        </p:sp>
      </p:grpSp>
      <p:sp>
        <p:nvSpPr>
          <p:cNvPr id="42" name="object 42"/>
          <p:cNvSpPr txBox="1"/>
          <p:nvPr/>
        </p:nvSpPr>
        <p:spPr>
          <a:xfrm>
            <a:off x="1499999" y="873668"/>
            <a:ext cx="1329055" cy="99695"/>
          </a:xfrm>
          <a:prstGeom prst="rect">
            <a:avLst/>
          </a:prstGeom>
        </p:spPr>
        <p:txBody>
          <a:bodyPr vert="horz" wrap="square" lIns="0" tIns="17145" rIns="0" bIns="0" rtlCol="0">
            <a:spAutoFit/>
          </a:bodyPr>
          <a:lstStyle/>
          <a:p>
            <a:pPr marL="38100">
              <a:lnSpc>
                <a:spcPct val="100000"/>
              </a:lnSpc>
              <a:spcBef>
                <a:spcPts val="135"/>
              </a:spcBef>
            </a:pPr>
            <a:r>
              <a:rPr sz="525" spc="15" baseline="-15873" dirty="0">
                <a:solidFill>
                  <a:srgbClr val="BEBEBE"/>
                </a:solidFill>
                <a:latin typeface="MS UI Gothic"/>
                <a:cs typeface="MS UI Gothic"/>
              </a:rPr>
              <a:t>●</a:t>
            </a:r>
            <a:r>
              <a:rPr sz="525" spc="-44" baseline="-15873" dirty="0">
                <a:solidFill>
                  <a:srgbClr val="BEBEBE"/>
                </a:solidFill>
                <a:latin typeface="Times New Roman"/>
                <a:cs typeface="Times New Roman"/>
              </a:rPr>
              <a:t> </a:t>
            </a:r>
            <a:r>
              <a:rPr sz="350" spc="-150" dirty="0">
                <a:solidFill>
                  <a:srgbClr val="BEBEBE"/>
                </a:solidFill>
                <a:latin typeface="MS UI Gothic"/>
                <a:cs typeface="MS UI Gothic"/>
              </a:rPr>
              <a:t>●</a:t>
            </a:r>
            <a:r>
              <a:rPr sz="525" spc="-352" baseline="15873" dirty="0">
                <a:solidFill>
                  <a:srgbClr val="BEBEBE"/>
                </a:solidFill>
                <a:latin typeface="MS UI Gothic"/>
                <a:cs typeface="MS UI Gothic"/>
              </a:rPr>
              <a:t>●</a:t>
            </a:r>
            <a:r>
              <a:rPr sz="350" spc="10" dirty="0">
                <a:solidFill>
                  <a:srgbClr val="BEBEBE"/>
                </a:solidFill>
                <a:latin typeface="MS UI Gothic"/>
                <a:cs typeface="MS UI Gothic"/>
              </a:rPr>
              <a:t>●</a:t>
            </a:r>
            <a:r>
              <a:rPr sz="350" dirty="0">
                <a:solidFill>
                  <a:srgbClr val="BEBEBE"/>
                </a:solidFill>
                <a:latin typeface="Times New Roman"/>
                <a:cs typeface="Times New Roman"/>
              </a:rPr>
              <a:t>   </a:t>
            </a:r>
            <a:r>
              <a:rPr sz="350" spc="-10" dirty="0">
                <a:solidFill>
                  <a:srgbClr val="BEBEBE"/>
                </a:solidFill>
                <a:latin typeface="Times New Roman"/>
                <a:cs typeface="Times New Roman"/>
              </a:rPr>
              <a:t> </a:t>
            </a:r>
            <a:r>
              <a:rPr sz="525" spc="15" baseline="-15873" dirty="0">
                <a:solidFill>
                  <a:srgbClr val="BEBEBE"/>
                </a:solidFill>
                <a:latin typeface="MS UI Gothic"/>
                <a:cs typeface="MS UI Gothic"/>
              </a:rPr>
              <a:t>●</a:t>
            </a:r>
            <a:r>
              <a:rPr sz="525" spc="44" baseline="-15873" dirty="0">
                <a:solidFill>
                  <a:srgbClr val="BEBEBE"/>
                </a:solidFill>
                <a:latin typeface="Times New Roman"/>
                <a:cs typeface="Times New Roman"/>
              </a:rPr>
              <a:t> </a:t>
            </a:r>
            <a:r>
              <a:rPr sz="350" spc="-15" dirty="0">
                <a:solidFill>
                  <a:srgbClr val="BEBEBE"/>
                </a:solidFill>
                <a:latin typeface="MS UI Gothic"/>
                <a:cs typeface="MS UI Gothic"/>
              </a:rPr>
              <a:t>●</a:t>
            </a:r>
            <a:r>
              <a:rPr sz="525" spc="-315" baseline="-7936" dirty="0">
                <a:solidFill>
                  <a:srgbClr val="D1D1D1"/>
                </a:solidFill>
                <a:latin typeface="MS UI Gothic"/>
                <a:cs typeface="MS UI Gothic"/>
              </a:rPr>
              <a:t>●</a:t>
            </a:r>
            <a:r>
              <a:rPr sz="525" spc="-352" baseline="23809" dirty="0">
                <a:solidFill>
                  <a:srgbClr val="BEBEBE"/>
                </a:solidFill>
                <a:latin typeface="MS UI Gothic"/>
                <a:cs typeface="MS UI Gothic"/>
              </a:rPr>
              <a:t>●</a:t>
            </a:r>
            <a:r>
              <a:rPr sz="525" spc="15" baseline="7936" dirty="0">
                <a:solidFill>
                  <a:srgbClr val="BEBEBE"/>
                </a:solidFill>
                <a:latin typeface="MS UI Gothic"/>
                <a:cs typeface="MS UI Gothic"/>
              </a:rPr>
              <a:t>●</a:t>
            </a:r>
            <a:r>
              <a:rPr sz="525" spc="-82" baseline="7936" dirty="0">
                <a:solidFill>
                  <a:srgbClr val="BEBEBE"/>
                </a:solidFill>
                <a:latin typeface="Times New Roman"/>
                <a:cs typeface="Times New Roman"/>
              </a:rPr>
              <a:t> </a:t>
            </a:r>
            <a:r>
              <a:rPr sz="350" spc="-55" dirty="0">
                <a:solidFill>
                  <a:srgbClr val="BEBEBE"/>
                </a:solidFill>
                <a:latin typeface="MS UI Gothic"/>
                <a:cs typeface="MS UI Gothic"/>
              </a:rPr>
              <a:t>●</a:t>
            </a:r>
            <a:r>
              <a:rPr sz="525" spc="-15" baseline="7936" dirty="0">
                <a:solidFill>
                  <a:srgbClr val="BEBEBE"/>
                </a:solidFill>
                <a:latin typeface="MS UI Gothic"/>
                <a:cs typeface="MS UI Gothic"/>
              </a:rPr>
              <a:t>●</a:t>
            </a:r>
            <a:r>
              <a:rPr sz="525" spc="-22" baseline="-7936" dirty="0">
                <a:solidFill>
                  <a:srgbClr val="BEBEBE"/>
                </a:solidFill>
                <a:latin typeface="MS UI Gothic"/>
                <a:cs typeface="MS UI Gothic"/>
              </a:rPr>
              <a:t>●</a:t>
            </a:r>
            <a:r>
              <a:rPr sz="350" spc="-215" dirty="0">
                <a:solidFill>
                  <a:srgbClr val="BEBEBE"/>
                </a:solidFill>
                <a:latin typeface="MS UI Gothic"/>
                <a:cs typeface="MS UI Gothic"/>
              </a:rPr>
              <a:t>●</a:t>
            </a:r>
            <a:r>
              <a:rPr sz="525" spc="-60" baseline="-7936" dirty="0">
                <a:solidFill>
                  <a:srgbClr val="BEBEBE"/>
                </a:solidFill>
                <a:latin typeface="MS UI Gothic"/>
                <a:cs typeface="MS UI Gothic"/>
              </a:rPr>
              <a:t>●</a:t>
            </a:r>
            <a:r>
              <a:rPr sz="525" spc="-89" baseline="15873" dirty="0">
                <a:solidFill>
                  <a:srgbClr val="BEBEBE"/>
                </a:solidFill>
                <a:latin typeface="MS UI Gothic"/>
                <a:cs typeface="MS UI Gothic"/>
              </a:rPr>
              <a:t>●</a:t>
            </a:r>
            <a:r>
              <a:rPr sz="350" spc="10" dirty="0">
                <a:solidFill>
                  <a:srgbClr val="BEBEBE"/>
                </a:solidFill>
                <a:latin typeface="MS UI Gothic"/>
                <a:cs typeface="MS UI Gothic"/>
              </a:rPr>
              <a:t>●</a:t>
            </a:r>
            <a:r>
              <a:rPr sz="350" spc="-45" dirty="0">
                <a:solidFill>
                  <a:srgbClr val="BEBEBE"/>
                </a:solidFill>
                <a:latin typeface="Times New Roman"/>
                <a:cs typeface="Times New Roman"/>
              </a:rPr>
              <a:t> </a:t>
            </a:r>
            <a:r>
              <a:rPr sz="525" spc="-307" baseline="15873" dirty="0">
                <a:solidFill>
                  <a:srgbClr val="BEBEBE"/>
                </a:solidFill>
                <a:latin typeface="MS UI Gothic"/>
                <a:cs typeface="MS UI Gothic"/>
              </a:rPr>
              <a:t>●</a:t>
            </a:r>
            <a:r>
              <a:rPr sz="525" spc="-247" baseline="7936" dirty="0">
                <a:solidFill>
                  <a:srgbClr val="BEBEBE"/>
                </a:solidFill>
                <a:latin typeface="MS UI Gothic"/>
                <a:cs typeface="MS UI Gothic"/>
              </a:rPr>
              <a:t>●</a:t>
            </a:r>
            <a:r>
              <a:rPr sz="525" spc="-7" baseline="7936" dirty="0">
                <a:solidFill>
                  <a:srgbClr val="BEBEBE"/>
                </a:solidFill>
                <a:latin typeface="MS UI Gothic"/>
                <a:cs typeface="MS UI Gothic"/>
              </a:rPr>
              <a:t>●</a:t>
            </a:r>
            <a:r>
              <a:rPr sz="350" spc="-270" dirty="0">
                <a:solidFill>
                  <a:srgbClr val="D1D1D1"/>
                </a:solidFill>
                <a:latin typeface="MS UI Gothic"/>
                <a:cs typeface="MS UI Gothic"/>
              </a:rPr>
              <a:t>●</a:t>
            </a:r>
            <a:r>
              <a:rPr sz="525" spc="15" baseline="15873" dirty="0">
                <a:solidFill>
                  <a:srgbClr val="BEBEBE"/>
                </a:solidFill>
                <a:latin typeface="MS UI Gothic"/>
                <a:cs typeface="MS UI Gothic"/>
              </a:rPr>
              <a:t>●</a:t>
            </a:r>
            <a:r>
              <a:rPr sz="525" spc="52" baseline="15873" dirty="0">
                <a:solidFill>
                  <a:srgbClr val="BEBEBE"/>
                </a:solidFill>
                <a:latin typeface="Times New Roman"/>
                <a:cs typeface="Times New Roman"/>
              </a:rPr>
              <a:t> </a:t>
            </a:r>
            <a:r>
              <a:rPr sz="525" spc="-367" baseline="-7936" dirty="0">
                <a:solidFill>
                  <a:srgbClr val="BEBEBE"/>
                </a:solidFill>
                <a:latin typeface="MS UI Gothic"/>
                <a:cs typeface="MS UI Gothic"/>
              </a:rPr>
              <a:t>●</a:t>
            </a:r>
            <a:r>
              <a:rPr sz="525" spc="-390" baseline="23809" dirty="0">
                <a:solidFill>
                  <a:srgbClr val="BEBEBE"/>
                </a:solidFill>
                <a:latin typeface="MS UI Gothic"/>
                <a:cs typeface="MS UI Gothic"/>
              </a:rPr>
              <a:t>●</a:t>
            </a:r>
            <a:r>
              <a:rPr sz="525" spc="-427" baseline="7936" dirty="0">
                <a:solidFill>
                  <a:srgbClr val="BEBEBE"/>
                </a:solidFill>
                <a:latin typeface="MS UI Gothic"/>
                <a:cs typeface="MS UI Gothic"/>
              </a:rPr>
              <a:t>●</a:t>
            </a:r>
            <a:r>
              <a:rPr sz="450" spc="-395" dirty="0">
                <a:solidFill>
                  <a:srgbClr val="FF0000"/>
                </a:solidFill>
                <a:latin typeface="MS UI Gothic"/>
                <a:cs typeface="MS UI Gothic"/>
              </a:rPr>
              <a:t>●</a:t>
            </a:r>
            <a:r>
              <a:rPr sz="525" spc="-367" baseline="7936" dirty="0">
                <a:solidFill>
                  <a:srgbClr val="BEBEBE"/>
                </a:solidFill>
                <a:latin typeface="MS UI Gothic"/>
                <a:cs typeface="MS UI Gothic"/>
              </a:rPr>
              <a:t>●</a:t>
            </a:r>
            <a:r>
              <a:rPr sz="525" spc="-262" baseline="15873" dirty="0">
                <a:solidFill>
                  <a:srgbClr val="BEBEBE"/>
                </a:solidFill>
                <a:latin typeface="MS UI Gothic"/>
                <a:cs typeface="MS UI Gothic"/>
              </a:rPr>
              <a:t>●</a:t>
            </a:r>
            <a:r>
              <a:rPr sz="350" spc="-275" dirty="0">
                <a:solidFill>
                  <a:srgbClr val="BEBEBE"/>
                </a:solidFill>
                <a:latin typeface="MS UI Gothic"/>
                <a:cs typeface="MS UI Gothic"/>
              </a:rPr>
              <a:t>●</a:t>
            </a:r>
            <a:r>
              <a:rPr sz="350" spc="-265" dirty="0">
                <a:solidFill>
                  <a:srgbClr val="BEBEBE"/>
                </a:solidFill>
                <a:latin typeface="MS UI Gothic"/>
                <a:cs typeface="MS UI Gothic"/>
              </a:rPr>
              <a:t>●</a:t>
            </a:r>
            <a:r>
              <a:rPr sz="525" spc="-375" baseline="7936" dirty="0">
                <a:solidFill>
                  <a:srgbClr val="BEBEBE"/>
                </a:solidFill>
                <a:latin typeface="MS UI Gothic"/>
                <a:cs typeface="MS UI Gothic"/>
              </a:rPr>
              <a:t>●</a:t>
            </a:r>
            <a:r>
              <a:rPr sz="525" spc="-104" baseline="23809" dirty="0">
                <a:solidFill>
                  <a:srgbClr val="BEBEBE"/>
                </a:solidFill>
                <a:latin typeface="MS UI Gothic"/>
                <a:cs typeface="MS UI Gothic"/>
              </a:rPr>
              <a:t>●</a:t>
            </a:r>
            <a:r>
              <a:rPr sz="525" spc="-315" baseline="15873" dirty="0">
                <a:solidFill>
                  <a:srgbClr val="D1D1D1"/>
                </a:solidFill>
                <a:latin typeface="MS UI Gothic"/>
                <a:cs typeface="MS UI Gothic"/>
              </a:rPr>
              <a:t>●</a:t>
            </a:r>
            <a:r>
              <a:rPr sz="525" spc="-195" baseline="23809" dirty="0">
                <a:solidFill>
                  <a:srgbClr val="BEBEBE"/>
                </a:solidFill>
                <a:latin typeface="MS UI Gothic"/>
                <a:cs typeface="MS UI Gothic"/>
              </a:rPr>
              <a:t>●</a:t>
            </a:r>
            <a:r>
              <a:rPr sz="525" spc="-359" baseline="7936" dirty="0">
                <a:solidFill>
                  <a:srgbClr val="BEBEBE"/>
                </a:solidFill>
                <a:latin typeface="MS UI Gothic"/>
                <a:cs typeface="MS UI Gothic"/>
              </a:rPr>
              <a:t>●</a:t>
            </a:r>
            <a:r>
              <a:rPr sz="350" spc="-170" dirty="0">
                <a:solidFill>
                  <a:srgbClr val="BEBEBE"/>
                </a:solidFill>
                <a:latin typeface="MS UI Gothic"/>
                <a:cs typeface="MS UI Gothic"/>
              </a:rPr>
              <a:t>●</a:t>
            </a:r>
            <a:r>
              <a:rPr sz="525" spc="-352" baseline="-15873" dirty="0">
                <a:solidFill>
                  <a:srgbClr val="BEBEBE"/>
                </a:solidFill>
                <a:latin typeface="MS UI Gothic"/>
                <a:cs typeface="MS UI Gothic"/>
              </a:rPr>
              <a:t>●</a:t>
            </a:r>
            <a:r>
              <a:rPr sz="525" spc="-315" baseline="7936" dirty="0">
                <a:solidFill>
                  <a:srgbClr val="BEBEBE"/>
                </a:solidFill>
                <a:latin typeface="MS UI Gothic"/>
                <a:cs typeface="MS UI Gothic"/>
              </a:rPr>
              <a:t>●</a:t>
            </a:r>
            <a:r>
              <a:rPr sz="350" spc="-140" dirty="0">
                <a:solidFill>
                  <a:srgbClr val="BEBEBE"/>
                </a:solidFill>
                <a:latin typeface="MS UI Gothic"/>
                <a:cs typeface="MS UI Gothic"/>
              </a:rPr>
              <a:t>●</a:t>
            </a:r>
            <a:r>
              <a:rPr sz="525" spc="-89" baseline="15873" dirty="0">
                <a:solidFill>
                  <a:srgbClr val="BEBEBE"/>
                </a:solidFill>
                <a:latin typeface="MS UI Gothic"/>
                <a:cs typeface="MS UI Gothic"/>
              </a:rPr>
              <a:t>●</a:t>
            </a:r>
            <a:r>
              <a:rPr sz="525" spc="37" baseline="23809" dirty="0">
                <a:solidFill>
                  <a:srgbClr val="BEBEBE"/>
                </a:solidFill>
                <a:latin typeface="MS UI Gothic"/>
                <a:cs typeface="MS UI Gothic"/>
              </a:rPr>
              <a:t>●</a:t>
            </a:r>
            <a:r>
              <a:rPr sz="525" spc="-352" baseline="7936" dirty="0">
                <a:solidFill>
                  <a:srgbClr val="BEBEBE"/>
                </a:solidFill>
                <a:latin typeface="MS UI Gothic"/>
                <a:cs typeface="MS UI Gothic"/>
              </a:rPr>
              <a:t>●</a:t>
            </a:r>
            <a:r>
              <a:rPr sz="525" spc="15" baseline="7936" dirty="0">
                <a:solidFill>
                  <a:srgbClr val="BEBEBE"/>
                </a:solidFill>
                <a:latin typeface="MS UI Gothic"/>
                <a:cs typeface="MS UI Gothic"/>
              </a:rPr>
              <a:t>●</a:t>
            </a:r>
            <a:endParaRPr sz="525" baseline="7936">
              <a:latin typeface="MS UI Gothic"/>
              <a:cs typeface="MS UI Gothic"/>
            </a:endParaRPr>
          </a:p>
        </p:txBody>
      </p:sp>
      <p:sp>
        <p:nvSpPr>
          <p:cNvPr id="43" name="object 43"/>
          <p:cNvSpPr txBox="1"/>
          <p:nvPr/>
        </p:nvSpPr>
        <p:spPr>
          <a:xfrm>
            <a:off x="1269712" y="1241925"/>
            <a:ext cx="66675" cy="114300"/>
          </a:xfrm>
          <a:prstGeom prst="rect">
            <a:avLst/>
          </a:prstGeom>
        </p:spPr>
        <p:txBody>
          <a:bodyPr vert="horz" wrap="square" lIns="0" tIns="16510" rIns="0" bIns="0" rtlCol="0">
            <a:spAutoFit/>
          </a:bodyPr>
          <a:lstStyle/>
          <a:p>
            <a:pPr marL="12700">
              <a:lnSpc>
                <a:spcPct val="100000"/>
              </a:lnSpc>
              <a:spcBef>
                <a:spcPts val="130"/>
              </a:spcBef>
            </a:pPr>
            <a:r>
              <a:rPr sz="550" spc="15" dirty="0">
                <a:latin typeface="Microsoft Sans Serif"/>
                <a:cs typeface="Microsoft Sans Serif"/>
              </a:rPr>
              <a:t>1</a:t>
            </a:r>
            <a:endParaRPr sz="550">
              <a:latin typeface="Microsoft Sans Serif"/>
              <a:cs typeface="Microsoft Sans Serif"/>
            </a:endParaRPr>
          </a:p>
        </p:txBody>
      </p:sp>
      <p:sp>
        <p:nvSpPr>
          <p:cNvPr id="44" name="object 44"/>
          <p:cNvSpPr txBox="1"/>
          <p:nvPr/>
        </p:nvSpPr>
        <p:spPr>
          <a:xfrm>
            <a:off x="1636981" y="1241925"/>
            <a:ext cx="66675" cy="114300"/>
          </a:xfrm>
          <a:prstGeom prst="rect">
            <a:avLst/>
          </a:prstGeom>
        </p:spPr>
        <p:txBody>
          <a:bodyPr vert="horz" wrap="square" lIns="0" tIns="16510" rIns="0" bIns="0" rtlCol="0">
            <a:spAutoFit/>
          </a:bodyPr>
          <a:lstStyle/>
          <a:p>
            <a:pPr marL="12700">
              <a:lnSpc>
                <a:spcPct val="100000"/>
              </a:lnSpc>
              <a:spcBef>
                <a:spcPts val="130"/>
              </a:spcBef>
            </a:pPr>
            <a:r>
              <a:rPr sz="550" spc="15" dirty="0">
                <a:latin typeface="Microsoft Sans Serif"/>
                <a:cs typeface="Microsoft Sans Serif"/>
              </a:rPr>
              <a:t>2</a:t>
            </a:r>
            <a:endParaRPr sz="550">
              <a:latin typeface="Microsoft Sans Serif"/>
              <a:cs typeface="Microsoft Sans Serif"/>
            </a:endParaRPr>
          </a:p>
        </p:txBody>
      </p:sp>
      <p:sp>
        <p:nvSpPr>
          <p:cNvPr id="45" name="object 45"/>
          <p:cNvSpPr txBox="1"/>
          <p:nvPr/>
        </p:nvSpPr>
        <p:spPr>
          <a:xfrm>
            <a:off x="2004190" y="1241925"/>
            <a:ext cx="434340" cy="292100"/>
          </a:xfrm>
          <a:prstGeom prst="rect">
            <a:avLst/>
          </a:prstGeom>
        </p:spPr>
        <p:txBody>
          <a:bodyPr vert="horz" wrap="square" lIns="0" tIns="16510" rIns="0" bIns="0" rtlCol="0">
            <a:spAutoFit/>
          </a:bodyPr>
          <a:lstStyle/>
          <a:p>
            <a:pPr marR="5080" algn="r">
              <a:lnSpc>
                <a:spcPct val="100000"/>
              </a:lnSpc>
              <a:spcBef>
                <a:spcPts val="130"/>
              </a:spcBef>
              <a:tabLst>
                <a:tab pos="367030" algn="l"/>
              </a:tabLst>
            </a:pPr>
            <a:r>
              <a:rPr sz="550" spc="15" dirty="0">
                <a:latin typeface="Microsoft Sans Serif"/>
                <a:cs typeface="Microsoft Sans Serif"/>
              </a:rPr>
              <a:t>3	4</a:t>
            </a:r>
            <a:endParaRPr sz="550" dirty="0">
              <a:latin typeface="Microsoft Sans Serif"/>
              <a:cs typeface="Microsoft Sans Serif"/>
            </a:endParaRPr>
          </a:p>
          <a:p>
            <a:pPr>
              <a:lnSpc>
                <a:spcPct val="100000"/>
              </a:lnSpc>
              <a:spcBef>
                <a:spcPts val="5"/>
              </a:spcBef>
            </a:pPr>
            <a:endParaRPr sz="650" dirty="0">
              <a:latin typeface="Microsoft Sans Serif"/>
              <a:cs typeface="Microsoft Sans Serif"/>
            </a:endParaRPr>
          </a:p>
          <a:p>
            <a:pPr marR="24765" algn="r">
              <a:lnSpc>
                <a:spcPct val="100000"/>
              </a:lnSpc>
            </a:pPr>
            <a:r>
              <a:rPr sz="550" spc="15" dirty="0">
                <a:latin typeface="Microsoft Sans Serif"/>
                <a:cs typeface="Microsoft Sans Serif"/>
              </a:rPr>
              <a:t>x</a:t>
            </a:r>
            <a:endParaRPr sz="550" dirty="0">
              <a:latin typeface="Microsoft Sans Serif"/>
              <a:cs typeface="Microsoft Sans Serif"/>
            </a:endParaRPr>
          </a:p>
        </p:txBody>
      </p:sp>
      <p:sp>
        <p:nvSpPr>
          <p:cNvPr id="46" name="object 46"/>
          <p:cNvSpPr txBox="1"/>
          <p:nvPr/>
        </p:nvSpPr>
        <p:spPr>
          <a:xfrm>
            <a:off x="2738668" y="1241925"/>
            <a:ext cx="66675" cy="114300"/>
          </a:xfrm>
          <a:prstGeom prst="rect">
            <a:avLst/>
          </a:prstGeom>
        </p:spPr>
        <p:txBody>
          <a:bodyPr vert="horz" wrap="square" lIns="0" tIns="16510" rIns="0" bIns="0" rtlCol="0">
            <a:spAutoFit/>
          </a:bodyPr>
          <a:lstStyle/>
          <a:p>
            <a:pPr marL="12700">
              <a:lnSpc>
                <a:spcPct val="100000"/>
              </a:lnSpc>
              <a:spcBef>
                <a:spcPts val="130"/>
              </a:spcBef>
            </a:pPr>
            <a:r>
              <a:rPr sz="550" spc="15" dirty="0">
                <a:latin typeface="Microsoft Sans Serif"/>
                <a:cs typeface="Microsoft Sans Serif"/>
              </a:rPr>
              <a:t>5</a:t>
            </a:r>
            <a:endParaRPr sz="550">
              <a:latin typeface="Microsoft Sans Serif"/>
              <a:cs typeface="Microsoft Sans Serif"/>
            </a:endParaRPr>
          </a:p>
        </p:txBody>
      </p:sp>
      <p:sp>
        <p:nvSpPr>
          <p:cNvPr id="47" name="object 47"/>
          <p:cNvSpPr txBox="1"/>
          <p:nvPr/>
        </p:nvSpPr>
        <p:spPr>
          <a:xfrm>
            <a:off x="3105937" y="1241925"/>
            <a:ext cx="66675" cy="114300"/>
          </a:xfrm>
          <a:prstGeom prst="rect">
            <a:avLst/>
          </a:prstGeom>
        </p:spPr>
        <p:txBody>
          <a:bodyPr vert="horz" wrap="square" lIns="0" tIns="16510" rIns="0" bIns="0" rtlCol="0">
            <a:spAutoFit/>
          </a:bodyPr>
          <a:lstStyle/>
          <a:p>
            <a:pPr marL="12700">
              <a:lnSpc>
                <a:spcPct val="100000"/>
              </a:lnSpc>
              <a:spcBef>
                <a:spcPts val="130"/>
              </a:spcBef>
            </a:pPr>
            <a:r>
              <a:rPr sz="550" spc="15" dirty="0">
                <a:latin typeface="Microsoft Sans Serif"/>
                <a:cs typeface="Microsoft Sans Serif"/>
              </a:rPr>
              <a:t>6</a:t>
            </a:r>
            <a:endParaRPr sz="550">
              <a:latin typeface="Microsoft Sans Serif"/>
              <a:cs typeface="Microsoft Sans Serif"/>
            </a:endParaRPr>
          </a:p>
        </p:txBody>
      </p:sp>
      <p:sp>
        <p:nvSpPr>
          <p:cNvPr id="48" name="object 48"/>
          <p:cNvSpPr txBox="1"/>
          <p:nvPr/>
        </p:nvSpPr>
        <p:spPr>
          <a:xfrm>
            <a:off x="3473146" y="1241925"/>
            <a:ext cx="66675" cy="114300"/>
          </a:xfrm>
          <a:prstGeom prst="rect">
            <a:avLst/>
          </a:prstGeom>
        </p:spPr>
        <p:txBody>
          <a:bodyPr vert="horz" wrap="square" lIns="0" tIns="16510" rIns="0" bIns="0" rtlCol="0">
            <a:spAutoFit/>
          </a:bodyPr>
          <a:lstStyle/>
          <a:p>
            <a:pPr marL="12700">
              <a:lnSpc>
                <a:spcPct val="100000"/>
              </a:lnSpc>
              <a:spcBef>
                <a:spcPts val="130"/>
              </a:spcBef>
            </a:pPr>
            <a:r>
              <a:rPr sz="550" spc="15" dirty="0">
                <a:latin typeface="Microsoft Sans Serif"/>
                <a:cs typeface="Microsoft Sans Serif"/>
              </a:rPr>
              <a:t>7</a:t>
            </a:r>
            <a:endParaRPr sz="550">
              <a:latin typeface="Microsoft Sans Serif"/>
              <a:cs typeface="Microsoft Sans Serif"/>
            </a:endParaRPr>
          </a:p>
        </p:txBody>
      </p:sp>
      <p:sp>
        <p:nvSpPr>
          <p:cNvPr id="49" name="object 49"/>
          <p:cNvSpPr txBox="1"/>
          <p:nvPr/>
        </p:nvSpPr>
        <p:spPr>
          <a:xfrm>
            <a:off x="920936" y="887901"/>
            <a:ext cx="108585" cy="302260"/>
          </a:xfrm>
          <a:prstGeom prst="rect">
            <a:avLst/>
          </a:prstGeom>
        </p:spPr>
        <p:txBody>
          <a:bodyPr vert="vert270" wrap="square" lIns="0" tIns="9525" rIns="0" bIns="0" rtlCol="0">
            <a:spAutoFit/>
          </a:bodyPr>
          <a:lstStyle/>
          <a:p>
            <a:pPr marL="12700">
              <a:lnSpc>
                <a:spcPct val="100000"/>
              </a:lnSpc>
              <a:spcBef>
                <a:spcPts val="75"/>
              </a:spcBef>
            </a:pPr>
            <a:r>
              <a:rPr sz="550" dirty="0">
                <a:latin typeface="Microsoft Sans Serif"/>
                <a:cs typeface="Microsoft Sans Serif"/>
              </a:rPr>
              <a:t>−2     </a:t>
            </a:r>
            <a:r>
              <a:rPr sz="550" spc="65" dirty="0">
                <a:latin typeface="Microsoft Sans Serif"/>
                <a:cs typeface="Microsoft Sans Serif"/>
              </a:rPr>
              <a:t> </a:t>
            </a:r>
            <a:r>
              <a:rPr sz="550" dirty="0">
                <a:latin typeface="Microsoft Sans Serif"/>
                <a:cs typeface="Microsoft Sans Serif"/>
              </a:rPr>
              <a:t>0</a:t>
            </a:r>
            <a:endParaRPr sz="550">
              <a:latin typeface="Microsoft Sans Serif"/>
              <a:cs typeface="Microsoft Sans Serif"/>
            </a:endParaRPr>
          </a:p>
        </p:txBody>
      </p:sp>
      <p:sp>
        <p:nvSpPr>
          <p:cNvPr id="50" name="object 50"/>
          <p:cNvSpPr txBox="1"/>
          <p:nvPr/>
        </p:nvSpPr>
        <p:spPr>
          <a:xfrm>
            <a:off x="920936" y="674303"/>
            <a:ext cx="108585" cy="66675"/>
          </a:xfrm>
          <a:prstGeom prst="rect">
            <a:avLst/>
          </a:prstGeom>
        </p:spPr>
        <p:txBody>
          <a:bodyPr vert="vert270" wrap="square" lIns="0" tIns="9525" rIns="0" bIns="0" rtlCol="0">
            <a:spAutoFit/>
          </a:bodyPr>
          <a:lstStyle/>
          <a:p>
            <a:pPr marL="12700">
              <a:lnSpc>
                <a:spcPct val="100000"/>
              </a:lnSpc>
              <a:spcBef>
                <a:spcPts val="75"/>
              </a:spcBef>
            </a:pPr>
            <a:r>
              <a:rPr sz="550" dirty="0">
                <a:latin typeface="Microsoft Sans Serif"/>
                <a:cs typeface="Microsoft Sans Serif"/>
              </a:rPr>
              <a:t>2</a:t>
            </a:r>
            <a:endParaRPr sz="550">
              <a:latin typeface="Microsoft Sans Serif"/>
              <a:cs typeface="Microsoft Sans Serif"/>
            </a:endParaRPr>
          </a:p>
        </p:txBody>
      </p:sp>
      <p:sp>
        <p:nvSpPr>
          <p:cNvPr id="51" name="object 51"/>
          <p:cNvSpPr txBox="1"/>
          <p:nvPr/>
        </p:nvSpPr>
        <p:spPr>
          <a:xfrm>
            <a:off x="920936" y="460767"/>
            <a:ext cx="108585" cy="66675"/>
          </a:xfrm>
          <a:prstGeom prst="rect">
            <a:avLst/>
          </a:prstGeom>
        </p:spPr>
        <p:txBody>
          <a:bodyPr vert="vert270" wrap="square" lIns="0" tIns="9525" rIns="0" bIns="0" rtlCol="0">
            <a:spAutoFit/>
          </a:bodyPr>
          <a:lstStyle/>
          <a:p>
            <a:pPr marL="12700">
              <a:lnSpc>
                <a:spcPct val="100000"/>
              </a:lnSpc>
              <a:spcBef>
                <a:spcPts val="75"/>
              </a:spcBef>
            </a:pPr>
            <a:r>
              <a:rPr sz="550" dirty="0">
                <a:latin typeface="Microsoft Sans Serif"/>
                <a:cs typeface="Microsoft Sans Serif"/>
              </a:rPr>
              <a:t>4</a:t>
            </a:r>
            <a:endParaRPr sz="550">
              <a:latin typeface="Microsoft Sans Serif"/>
              <a:cs typeface="Microsoft Sans Serif"/>
            </a:endParaRPr>
          </a:p>
        </p:txBody>
      </p:sp>
      <p:sp>
        <p:nvSpPr>
          <p:cNvPr id="52" name="object 52"/>
          <p:cNvSpPr txBox="1"/>
          <p:nvPr/>
        </p:nvSpPr>
        <p:spPr>
          <a:xfrm>
            <a:off x="920936" y="247169"/>
            <a:ext cx="108585" cy="66675"/>
          </a:xfrm>
          <a:prstGeom prst="rect">
            <a:avLst/>
          </a:prstGeom>
        </p:spPr>
        <p:txBody>
          <a:bodyPr vert="vert270" wrap="square" lIns="0" tIns="9525" rIns="0" bIns="0" rtlCol="0">
            <a:spAutoFit/>
          </a:bodyPr>
          <a:lstStyle/>
          <a:p>
            <a:pPr marL="12700">
              <a:lnSpc>
                <a:spcPct val="100000"/>
              </a:lnSpc>
              <a:spcBef>
                <a:spcPts val="75"/>
              </a:spcBef>
            </a:pPr>
            <a:r>
              <a:rPr sz="550" dirty="0">
                <a:latin typeface="Microsoft Sans Serif"/>
                <a:cs typeface="Microsoft Sans Serif"/>
              </a:rPr>
              <a:t>6</a:t>
            </a:r>
            <a:endParaRPr sz="550">
              <a:latin typeface="Microsoft Sans Serif"/>
              <a:cs typeface="Microsoft Sans Serif"/>
            </a:endParaRPr>
          </a:p>
        </p:txBody>
      </p:sp>
      <p:sp>
        <p:nvSpPr>
          <p:cNvPr id="53" name="object 53"/>
          <p:cNvSpPr txBox="1"/>
          <p:nvPr/>
        </p:nvSpPr>
        <p:spPr>
          <a:xfrm>
            <a:off x="743195" y="657602"/>
            <a:ext cx="108585" cy="62865"/>
          </a:xfrm>
          <a:prstGeom prst="rect">
            <a:avLst/>
          </a:prstGeom>
        </p:spPr>
        <p:txBody>
          <a:bodyPr vert="vert270" wrap="square" lIns="0" tIns="9525" rIns="0" bIns="0" rtlCol="0">
            <a:spAutoFit/>
          </a:bodyPr>
          <a:lstStyle/>
          <a:p>
            <a:pPr marL="12700">
              <a:lnSpc>
                <a:spcPct val="100000"/>
              </a:lnSpc>
              <a:spcBef>
                <a:spcPts val="75"/>
              </a:spcBef>
            </a:pPr>
            <a:r>
              <a:rPr sz="550" dirty="0">
                <a:latin typeface="Microsoft Sans Serif"/>
                <a:cs typeface="Microsoft Sans Serif"/>
              </a:rPr>
              <a:t>y</a:t>
            </a:r>
            <a:endParaRPr sz="550">
              <a:latin typeface="Microsoft Sans Serif"/>
              <a:cs typeface="Microsoft Sans Serif"/>
            </a:endParaRPr>
          </a:p>
        </p:txBody>
      </p:sp>
      <p:sp>
        <p:nvSpPr>
          <p:cNvPr id="54" name="object 54"/>
          <p:cNvSpPr/>
          <p:nvPr/>
        </p:nvSpPr>
        <p:spPr>
          <a:xfrm>
            <a:off x="1202120" y="281555"/>
            <a:ext cx="2370455" cy="727075"/>
          </a:xfrm>
          <a:custGeom>
            <a:avLst/>
            <a:gdLst/>
            <a:ahLst/>
            <a:cxnLst/>
            <a:rect l="l" t="t" r="r" b="b"/>
            <a:pathLst>
              <a:path w="2370454" h="727075">
                <a:moveTo>
                  <a:pt x="0" y="634868"/>
                </a:moveTo>
                <a:lnTo>
                  <a:pt x="54494" y="645607"/>
                </a:lnTo>
                <a:lnTo>
                  <a:pt x="165891" y="666343"/>
                </a:lnTo>
                <a:lnTo>
                  <a:pt x="225200" y="676835"/>
                </a:lnTo>
                <a:lnTo>
                  <a:pt x="230322" y="677761"/>
                </a:lnTo>
                <a:lnTo>
                  <a:pt x="253219" y="681772"/>
                </a:lnTo>
                <a:lnTo>
                  <a:pt x="281917" y="686833"/>
                </a:lnTo>
                <a:lnTo>
                  <a:pt x="284941" y="687388"/>
                </a:lnTo>
                <a:lnTo>
                  <a:pt x="291174" y="688499"/>
                </a:lnTo>
                <a:lnTo>
                  <a:pt x="291915" y="688623"/>
                </a:lnTo>
                <a:lnTo>
                  <a:pt x="296358" y="689363"/>
                </a:lnTo>
                <a:lnTo>
                  <a:pt x="296913" y="689487"/>
                </a:lnTo>
                <a:lnTo>
                  <a:pt x="331721" y="695658"/>
                </a:lnTo>
                <a:lnTo>
                  <a:pt x="339312" y="697016"/>
                </a:lnTo>
                <a:lnTo>
                  <a:pt x="340114" y="697201"/>
                </a:lnTo>
                <a:lnTo>
                  <a:pt x="341040" y="697325"/>
                </a:lnTo>
                <a:lnTo>
                  <a:pt x="346101" y="698250"/>
                </a:lnTo>
                <a:lnTo>
                  <a:pt x="350853" y="699114"/>
                </a:lnTo>
                <a:lnTo>
                  <a:pt x="354124" y="699670"/>
                </a:lnTo>
                <a:lnTo>
                  <a:pt x="356469" y="700102"/>
                </a:lnTo>
                <a:lnTo>
                  <a:pt x="364677" y="701521"/>
                </a:lnTo>
                <a:lnTo>
                  <a:pt x="383254" y="704792"/>
                </a:lnTo>
                <a:lnTo>
                  <a:pt x="396646" y="707014"/>
                </a:lnTo>
                <a:lnTo>
                  <a:pt x="400657" y="707693"/>
                </a:lnTo>
                <a:lnTo>
                  <a:pt x="401954" y="707878"/>
                </a:lnTo>
                <a:lnTo>
                  <a:pt x="406582" y="708680"/>
                </a:lnTo>
                <a:lnTo>
                  <a:pt x="408249" y="708927"/>
                </a:lnTo>
                <a:lnTo>
                  <a:pt x="412877" y="709606"/>
                </a:lnTo>
                <a:lnTo>
                  <a:pt x="413679" y="709729"/>
                </a:lnTo>
                <a:lnTo>
                  <a:pt x="413988" y="709791"/>
                </a:lnTo>
                <a:lnTo>
                  <a:pt x="416210" y="710100"/>
                </a:lnTo>
                <a:lnTo>
                  <a:pt x="417321" y="710285"/>
                </a:lnTo>
                <a:lnTo>
                  <a:pt x="424973" y="711396"/>
                </a:lnTo>
                <a:lnTo>
                  <a:pt x="425467" y="711519"/>
                </a:lnTo>
                <a:lnTo>
                  <a:pt x="431392" y="712260"/>
                </a:lnTo>
                <a:lnTo>
                  <a:pt x="432318" y="712383"/>
                </a:lnTo>
                <a:lnTo>
                  <a:pt x="434354" y="712630"/>
                </a:lnTo>
                <a:lnTo>
                  <a:pt x="437378" y="713000"/>
                </a:lnTo>
                <a:lnTo>
                  <a:pt x="440094" y="713309"/>
                </a:lnTo>
                <a:lnTo>
                  <a:pt x="440341" y="713371"/>
                </a:lnTo>
                <a:lnTo>
                  <a:pt x="441266" y="713494"/>
                </a:lnTo>
                <a:lnTo>
                  <a:pt x="442748" y="713679"/>
                </a:lnTo>
                <a:lnTo>
                  <a:pt x="445154" y="713926"/>
                </a:lnTo>
                <a:lnTo>
                  <a:pt x="447253" y="714235"/>
                </a:lnTo>
                <a:lnTo>
                  <a:pt x="449660" y="714482"/>
                </a:lnTo>
                <a:lnTo>
                  <a:pt x="451017" y="714605"/>
                </a:lnTo>
                <a:lnTo>
                  <a:pt x="454350" y="714975"/>
                </a:lnTo>
                <a:lnTo>
                  <a:pt x="456016" y="715099"/>
                </a:lnTo>
                <a:lnTo>
                  <a:pt x="458053" y="715346"/>
                </a:lnTo>
                <a:lnTo>
                  <a:pt x="459226" y="715469"/>
                </a:lnTo>
                <a:lnTo>
                  <a:pt x="460583" y="715592"/>
                </a:lnTo>
                <a:lnTo>
                  <a:pt x="461324" y="715654"/>
                </a:lnTo>
                <a:lnTo>
                  <a:pt x="465027" y="716024"/>
                </a:lnTo>
                <a:lnTo>
                  <a:pt x="496749" y="718925"/>
                </a:lnTo>
                <a:lnTo>
                  <a:pt x="501933" y="719357"/>
                </a:lnTo>
                <a:lnTo>
                  <a:pt x="502365" y="719419"/>
                </a:lnTo>
                <a:lnTo>
                  <a:pt x="503105" y="719481"/>
                </a:lnTo>
                <a:lnTo>
                  <a:pt x="503846" y="719542"/>
                </a:lnTo>
                <a:lnTo>
                  <a:pt x="504525" y="719542"/>
                </a:lnTo>
                <a:lnTo>
                  <a:pt x="508104" y="719851"/>
                </a:lnTo>
                <a:lnTo>
                  <a:pt x="510573" y="720098"/>
                </a:lnTo>
                <a:lnTo>
                  <a:pt x="514708" y="720406"/>
                </a:lnTo>
                <a:lnTo>
                  <a:pt x="522546" y="720962"/>
                </a:lnTo>
                <a:lnTo>
                  <a:pt x="522854" y="721023"/>
                </a:lnTo>
                <a:lnTo>
                  <a:pt x="529581" y="721517"/>
                </a:lnTo>
                <a:lnTo>
                  <a:pt x="533716" y="721826"/>
                </a:lnTo>
                <a:lnTo>
                  <a:pt x="534580" y="721887"/>
                </a:lnTo>
                <a:lnTo>
                  <a:pt x="535259" y="721887"/>
                </a:lnTo>
                <a:lnTo>
                  <a:pt x="537666" y="722073"/>
                </a:lnTo>
                <a:lnTo>
                  <a:pt x="539271" y="722196"/>
                </a:lnTo>
                <a:lnTo>
                  <a:pt x="545134" y="722566"/>
                </a:lnTo>
                <a:lnTo>
                  <a:pt x="545381" y="722566"/>
                </a:lnTo>
                <a:lnTo>
                  <a:pt x="547109" y="722690"/>
                </a:lnTo>
                <a:lnTo>
                  <a:pt x="548405" y="722751"/>
                </a:lnTo>
                <a:lnTo>
                  <a:pt x="549145" y="722813"/>
                </a:lnTo>
                <a:lnTo>
                  <a:pt x="550133" y="722875"/>
                </a:lnTo>
                <a:lnTo>
                  <a:pt x="553404" y="723122"/>
                </a:lnTo>
                <a:lnTo>
                  <a:pt x="553959" y="723122"/>
                </a:lnTo>
                <a:lnTo>
                  <a:pt x="555317" y="723245"/>
                </a:lnTo>
                <a:lnTo>
                  <a:pt x="557539" y="723369"/>
                </a:lnTo>
                <a:lnTo>
                  <a:pt x="558588" y="723430"/>
                </a:lnTo>
                <a:lnTo>
                  <a:pt x="559328" y="723492"/>
                </a:lnTo>
                <a:lnTo>
                  <a:pt x="561735" y="723615"/>
                </a:lnTo>
                <a:lnTo>
                  <a:pt x="566981" y="723862"/>
                </a:lnTo>
                <a:lnTo>
                  <a:pt x="567660" y="723924"/>
                </a:lnTo>
                <a:lnTo>
                  <a:pt x="567845" y="723924"/>
                </a:lnTo>
                <a:lnTo>
                  <a:pt x="571980" y="724171"/>
                </a:lnTo>
                <a:lnTo>
                  <a:pt x="576856" y="724418"/>
                </a:lnTo>
                <a:lnTo>
                  <a:pt x="577226" y="724418"/>
                </a:lnTo>
                <a:lnTo>
                  <a:pt x="580805" y="724603"/>
                </a:lnTo>
                <a:lnTo>
                  <a:pt x="581237" y="724665"/>
                </a:lnTo>
                <a:lnTo>
                  <a:pt x="581731" y="724665"/>
                </a:lnTo>
                <a:lnTo>
                  <a:pt x="582595" y="724726"/>
                </a:lnTo>
                <a:lnTo>
                  <a:pt x="585187" y="724850"/>
                </a:lnTo>
                <a:lnTo>
                  <a:pt x="588582" y="724973"/>
                </a:lnTo>
                <a:lnTo>
                  <a:pt x="591359" y="725097"/>
                </a:lnTo>
                <a:lnTo>
                  <a:pt x="592593" y="725158"/>
                </a:lnTo>
                <a:lnTo>
                  <a:pt x="593704" y="725220"/>
                </a:lnTo>
                <a:lnTo>
                  <a:pt x="600308" y="725467"/>
                </a:lnTo>
                <a:lnTo>
                  <a:pt x="606603" y="725714"/>
                </a:lnTo>
                <a:lnTo>
                  <a:pt x="609318" y="725776"/>
                </a:lnTo>
                <a:lnTo>
                  <a:pt x="610306" y="725837"/>
                </a:lnTo>
                <a:lnTo>
                  <a:pt x="611848" y="725837"/>
                </a:lnTo>
                <a:lnTo>
                  <a:pt x="613268" y="725899"/>
                </a:lnTo>
                <a:lnTo>
                  <a:pt x="613762" y="725899"/>
                </a:lnTo>
                <a:lnTo>
                  <a:pt x="614934" y="725961"/>
                </a:lnTo>
                <a:lnTo>
                  <a:pt x="618884" y="726084"/>
                </a:lnTo>
                <a:lnTo>
                  <a:pt x="619810" y="726146"/>
                </a:lnTo>
                <a:lnTo>
                  <a:pt x="620735" y="726146"/>
                </a:lnTo>
                <a:lnTo>
                  <a:pt x="622834" y="726208"/>
                </a:lnTo>
                <a:lnTo>
                  <a:pt x="624068" y="726269"/>
                </a:lnTo>
                <a:lnTo>
                  <a:pt x="625364" y="726269"/>
                </a:lnTo>
                <a:lnTo>
                  <a:pt x="625611" y="726269"/>
                </a:lnTo>
                <a:lnTo>
                  <a:pt x="625796" y="726269"/>
                </a:lnTo>
                <a:lnTo>
                  <a:pt x="626784" y="726269"/>
                </a:lnTo>
                <a:lnTo>
                  <a:pt x="628018" y="726331"/>
                </a:lnTo>
                <a:lnTo>
                  <a:pt x="632029" y="726393"/>
                </a:lnTo>
                <a:lnTo>
                  <a:pt x="633079" y="726393"/>
                </a:lnTo>
                <a:lnTo>
                  <a:pt x="633819" y="726393"/>
                </a:lnTo>
                <a:lnTo>
                  <a:pt x="639127" y="726454"/>
                </a:lnTo>
                <a:lnTo>
                  <a:pt x="639620" y="726454"/>
                </a:lnTo>
                <a:lnTo>
                  <a:pt x="640793" y="726516"/>
                </a:lnTo>
                <a:lnTo>
                  <a:pt x="641287" y="726516"/>
                </a:lnTo>
                <a:lnTo>
                  <a:pt x="643632" y="726516"/>
                </a:lnTo>
                <a:lnTo>
                  <a:pt x="644002" y="726516"/>
                </a:lnTo>
                <a:lnTo>
                  <a:pt x="649557" y="726454"/>
                </a:lnTo>
                <a:lnTo>
                  <a:pt x="650236" y="726454"/>
                </a:lnTo>
                <a:lnTo>
                  <a:pt x="650791" y="726454"/>
                </a:lnTo>
                <a:lnTo>
                  <a:pt x="652704" y="726393"/>
                </a:lnTo>
                <a:lnTo>
                  <a:pt x="653507" y="726393"/>
                </a:lnTo>
                <a:lnTo>
                  <a:pt x="653939" y="726393"/>
                </a:lnTo>
                <a:lnTo>
                  <a:pt x="654926" y="726331"/>
                </a:lnTo>
                <a:lnTo>
                  <a:pt x="656407" y="726331"/>
                </a:lnTo>
                <a:lnTo>
                  <a:pt x="657641" y="726331"/>
                </a:lnTo>
                <a:lnTo>
                  <a:pt x="659184" y="726269"/>
                </a:lnTo>
                <a:lnTo>
                  <a:pt x="661344" y="726269"/>
                </a:lnTo>
                <a:lnTo>
                  <a:pt x="662332" y="726208"/>
                </a:lnTo>
                <a:lnTo>
                  <a:pt x="663443" y="726208"/>
                </a:lnTo>
                <a:lnTo>
                  <a:pt x="663936" y="726208"/>
                </a:lnTo>
                <a:lnTo>
                  <a:pt x="664986" y="726208"/>
                </a:lnTo>
                <a:lnTo>
                  <a:pt x="666529" y="726146"/>
                </a:lnTo>
                <a:lnTo>
                  <a:pt x="667331" y="726146"/>
                </a:lnTo>
                <a:lnTo>
                  <a:pt x="667948" y="726146"/>
                </a:lnTo>
                <a:lnTo>
                  <a:pt x="671466" y="726022"/>
                </a:lnTo>
                <a:lnTo>
                  <a:pt x="672330" y="725961"/>
                </a:lnTo>
                <a:lnTo>
                  <a:pt x="672700" y="725961"/>
                </a:lnTo>
                <a:lnTo>
                  <a:pt x="673256" y="725961"/>
                </a:lnTo>
                <a:lnTo>
                  <a:pt x="677514" y="725776"/>
                </a:lnTo>
                <a:lnTo>
                  <a:pt x="678810" y="725714"/>
                </a:lnTo>
                <a:lnTo>
                  <a:pt x="679304" y="725714"/>
                </a:lnTo>
                <a:lnTo>
                  <a:pt x="681649" y="725652"/>
                </a:lnTo>
                <a:lnTo>
                  <a:pt x="683192" y="725590"/>
                </a:lnTo>
                <a:lnTo>
                  <a:pt x="684056" y="725590"/>
                </a:lnTo>
                <a:lnTo>
                  <a:pt x="684364" y="725529"/>
                </a:lnTo>
                <a:lnTo>
                  <a:pt x="684673" y="725529"/>
                </a:lnTo>
                <a:lnTo>
                  <a:pt x="684981" y="725529"/>
                </a:lnTo>
                <a:lnTo>
                  <a:pt x="685846" y="725529"/>
                </a:lnTo>
                <a:lnTo>
                  <a:pt x="687327" y="725467"/>
                </a:lnTo>
                <a:lnTo>
                  <a:pt x="688561" y="725405"/>
                </a:lnTo>
                <a:lnTo>
                  <a:pt x="689610" y="725344"/>
                </a:lnTo>
                <a:lnTo>
                  <a:pt x="690227" y="725344"/>
                </a:lnTo>
                <a:lnTo>
                  <a:pt x="691215" y="725282"/>
                </a:lnTo>
                <a:lnTo>
                  <a:pt x="692573" y="725220"/>
                </a:lnTo>
                <a:lnTo>
                  <a:pt x="694609" y="725158"/>
                </a:lnTo>
                <a:lnTo>
                  <a:pt x="695782" y="725097"/>
                </a:lnTo>
                <a:lnTo>
                  <a:pt x="697571" y="725035"/>
                </a:lnTo>
                <a:lnTo>
                  <a:pt x="698127" y="724973"/>
                </a:lnTo>
                <a:lnTo>
                  <a:pt x="699053" y="724973"/>
                </a:lnTo>
                <a:lnTo>
                  <a:pt x="699423" y="724912"/>
                </a:lnTo>
                <a:lnTo>
                  <a:pt x="701645" y="724850"/>
                </a:lnTo>
                <a:lnTo>
                  <a:pt x="705718" y="724665"/>
                </a:lnTo>
                <a:lnTo>
                  <a:pt x="706829" y="724603"/>
                </a:lnTo>
                <a:lnTo>
                  <a:pt x="710532" y="724418"/>
                </a:lnTo>
                <a:lnTo>
                  <a:pt x="710717" y="724418"/>
                </a:lnTo>
                <a:lnTo>
                  <a:pt x="711951" y="724356"/>
                </a:lnTo>
                <a:lnTo>
                  <a:pt x="714914" y="724171"/>
                </a:lnTo>
                <a:lnTo>
                  <a:pt x="716148" y="724109"/>
                </a:lnTo>
                <a:lnTo>
                  <a:pt x="717752" y="723986"/>
                </a:lnTo>
                <a:lnTo>
                  <a:pt x="719542" y="723862"/>
                </a:lnTo>
                <a:lnTo>
                  <a:pt x="719727" y="723862"/>
                </a:lnTo>
                <a:lnTo>
                  <a:pt x="720838" y="723801"/>
                </a:lnTo>
                <a:lnTo>
                  <a:pt x="722751" y="723677"/>
                </a:lnTo>
                <a:lnTo>
                  <a:pt x="725529" y="723492"/>
                </a:lnTo>
                <a:lnTo>
                  <a:pt x="726331" y="723430"/>
                </a:lnTo>
                <a:lnTo>
                  <a:pt x="727010" y="723430"/>
                </a:lnTo>
                <a:lnTo>
                  <a:pt x="727812" y="723369"/>
                </a:lnTo>
                <a:lnTo>
                  <a:pt x="729170" y="723245"/>
                </a:lnTo>
                <a:lnTo>
                  <a:pt x="729972" y="723245"/>
                </a:lnTo>
                <a:lnTo>
                  <a:pt x="730342" y="723183"/>
                </a:lnTo>
                <a:lnTo>
                  <a:pt x="732688" y="723060"/>
                </a:lnTo>
                <a:lnTo>
                  <a:pt x="733058" y="722998"/>
                </a:lnTo>
                <a:lnTo>
                  <a:pt x="733305" y="722998"/>
                </a:lnTo>
                <a:lnTo>
                  <a:pt x="733799" y="722998"/>
                </a:lnTo>
                <a:lnTo>
                  <a:pt x="735341" y="722875"/>
                </a:lnTo>
                <a:lnTo>
                  <a:pt x="737687" y="722751"/>
                </a:lnTo>
                <a:lnTo>
                  <a:pt x="738119" y="722690"/>
                </a:lnTo>
                <a:lnTo>
                  <a:pt x="739908" y="722566"/>
                </a:lnTo>
                <a:lnTo>
                  <a:pt x="742007" y="722443"/>
                </a:lnTo>
                <a:lnTo>
                  <a:pt x="744537" y="722258"/>
                </a:lnTo>
                <a:lnTo>
                  <a:pt x="745648" y="722196"/>
                </a:lnTo>
                <a:lnTo>
                  <a:pt x="748919" y="722011"/>
                </a:lnTo>
                <a:lnTo>
                  <a:pt x="749783" y="721949"/>
                </a:lnTo>
                <a:lnTo>
                  <a:pt x="752190" y="721764"/>
                </a:lnTo>
                <a:lnTo>
                  <a:pt x="752930" y="721764"/>
                </a:lnTo>
                <a:lnTo>
                  <a:pt x="754041" y="721641"/>
                </a:lnTo>
                <a:lnTo>
                  <a:pt x="755029" y="721579"/>
                </a:lnTo>
                <a:lnTo>
                  <a:pt x="756140" y="721517"/>
                </a:lnTo>
                <a:lnTo>
                  <a:pt x="757929" y="721394"/>
                </a:lnTo>
                <a:lnTo>
                  <a:pt x="760151" y="721270"/>
                </a:lnTo>
                <a:lnTo>
                  <a:pt x="760460" y="721270"/>
                </a:lnTo>
                <a:lnTo>
                  <a:pt x="762990" y="721147"/>
                </a:lnTo>
                <a:lnTo>
                  <a:pt x="763792" y="721085"/>
                </a:lnTo>
                <a:lnTo>
                  <a:pt x="765767" y="720962"/>
                </a:lnTo>
                <a:lnTo>
                  <a:pt x="766631" y="720900"/>
                </a:lnTo>
                <a:lnTo>
                  <a:pt x="767557" y="720838"/>
                </a:lnTo>
                <a:lnTo>
                  <a:pt x="768236" y="720777"/>
                </a:lnTo>
                <a:lnTo>
                  <a:pt x="768544" y="720777"/>
                </a:lnTo>
                <a:lnTo>
                  <a:pt x="770890" y="720653"/>
                </a:lnTo>
                <a:lnTo>
                  <a:pt x="771569" y="720591"/>
                </a:lnTo>
                <a:lnTo>
                  <a:pt x="772556" y="720530"/>
                </a:lnTo>
                <a:lnTo>
                  <a:pt x="773173" y="720530"/>
                </a:lnTo>
                <a:lnTo>
                  <a:pt x="774469" y="720406"/>
                </a:lnTo>
                <a:lnTo>
                  <a:pt x="774901" y="720406"/>
                </a:lnTo>
                <a:lnTo>
                  <a:pt x="775580" y="720345"/>
                </a:lnTo>
                <a:lnTo>
                  <a:pt x="776444" y="720283"/>
                </a:lnTo>
                <a:lnTo>
                  <a:pt x="776938" y="720283"/>
                </a:lnTo>
                <a:lnTo>
                  <a:pt x="778419" y="720221"/>
                </a:lnTo>
                <a:lnTo>
                  <a:pt x="779345" y="720159"/>
                </a:lnTo>
                <a:lnTo>
                  <a:pt x="780209" y="720098"/>
                </a:lnTo>
                <a:lnTo>
                  <a:pt x="780517" y="720098"/>
                </a:lnTo>
                <a:lnTo>
                  <a:pt x="782430" y="719974"/>
                </a:lnTo>
                <a:lnTo>
                  <a:pt x="782616" y="719974"/>
                </a:lnTo>
                <a:lnTo>
                  <a:pt x="783541" y="719913"/>
                </a:lnTo>
                <a:lnTo>
                  <a:pt x="783973" y="719913"/>
                </a:lnTo>
                <a:lnTo>
                  <a:pt x="784282" y="719913"/>
                </a:lnTo>
                <a:lnTo>
                  <a:pt x="784899" y="719851"/>
                </a:lnTo>
                <a:lnTo>
                  <a:pt x="785084" y="719851"/>
                </a:lnTo>
                <a:lnTo>
                  <a:pt x="787429" y="719727"/>
                </a:lnTo>
                <a:lnTo>
                  <a:pt x="787985" y="719727"/>
                </a:lnTo>
                <a:lnTo>
                  <a:pt x="788540" y="719666"/>
                </a:lnTo>
                <a:lnTo>
                  <a:pt x="788725" y="719666"/>
                </a:lnTo>
                <a:lnTo>
                  <a:pt x="790639" y="719542"/>
                </a:lnTo>
                <a:lnTo>
                  <a:pt x="791256" y="719542"/>
                </a:lnTo>
                <a:lnTo>
                  <a:pt x="793292" y="719419"/>
                </a:lnTo>
                <a:lnTo>
                  <a:pt x="794156" y="719419"/>
                </a:lnTo>
                <a:lnTo>
                  <a:pt x="795267" y="719357"/>
                </a:lnTo>
                <a:lnTo>
                  <a:pt x="796687" y="719295"/>
                </a:lnTo>
                <a:lnTo>
                  <a:pt x="797181" y="719234"/>
                </a:lnTo>
                <a:lnTo>
                  <a:pt x="797674" y="719234"/>
                </a:lnTo>
                <a:lnTo>
                  <a:pt x="798785" y="719172"/>
                </a:lnTo>
                <a:lnTo>
                  <a:pt x="799958" y="719110"/>
                </a:lnTo>
                <a:lnTo>
                  <a:pt x="801994" y="718987"/>
                </a:lnTo>
                <a:lnTo>
                  <a:pt x="804216" y="718863"/>
                </a:lnTo>
                <a:lnTo>
                  <a:pt x="804401" y="718863"/>
                </a:lnTo>
                <a:lnTo>
                  <a:pt x="806006" y="718802"/>
                </a:lnTo>
                <a:lnTo>
                  <a:pt x="806376" y="718740"/>
                </a:lnTo>
                <a:lnTo>
                  <a:pt x="806623" y="718740"/>
                </a:lnTo>
                <a:lnTo>
                  <a:pt x="807549" y="718678"/>
                </a:lnTo>
                <a:lnTo>
                  <a:pt x="807981" y="718678"/>
                </a:lnTo>
                <a:lnTo>
                  <a:pt x="808228" y="718678"/>
                </a:lnTo>
                <a:lnTo>
                  <a:pt x="808721" y="718617"/>
                </a:lnTo>
                <a:lnTo>
                  <a:pt x="809585" y="718555"/>
                </a:lnTo>
                <a:lnTo>
                  <a:pt x="810017" y="718555"/>
                </a:lnTo>
                <a:lnTo>
                  <a:pt x="810511" y="718555"/>
                </a:lnTo>
                <a:lnTo>
                  <a:pt x="811869" y="718431"/>
                </a:lnTo>
                <a:lnTo>
                  <a:pt x="812856" y="718370"/>
                </a:lnTo>
                <a:lnTo>
                  <a:pt x="813288" y="718370"/>
                </a:lnTo>
                <a:lnTo>
                  <a:pt x="813473" y="718370"/>
                </a:lnTo>
                <a:lnTo>
                  <a:pt x="813782" y="718308"/>
                </a:lnTo>
                <a:lnTo>
                  <a:pt x="814091" y="718308"/>
                </a:lnTo>
                <a:lnTo>
                  <a:pt x="814337" y="718308"/>
                </a:lnTo>
                <a:lnTo>
                  <a:pt x="814769" y="718308"/>
                </a:lnTo>
                <a:lnTo>
                  <a:pt x="814955" y="718246"/>
                </a:lnTo>
                <a:lnTo>
                  <a:pt x="815448" y="718246"/>
                </a:lnTo>
                <a:lnTo>
                  <a:pt x="816559" y="718185"/>
                </a:lnTo>
                <a:lnTo>
                  <a:pt x="817115" y="718123"/>
                </a:lnTo>
                <a:lnTo>
                  <a:pt x="817300" y="718123"/>
                </a:lnTo>
                <a:lnTo>
                  <a:pt x="818534" y="718061"/>
                </a:lnTo>
                <a:lnTo>
                  <a:pt x="819090" y="717999"/>
                </a:lnTo>
                <a:lnTo>
                  <a:pt x="820571" y="717938"/>
                </a:lnTo>
                <a:lnTo>
                  <a:pt x="820941" y="717938"/>
                </a:lnTo>
                <a:lnTo>
                  <a:pt x="821620" y="717876"/>
                </a:lnTo>
                <a:lnTo>
                  <a:pt x="822175" y="717876"/>
                </a:lnTo>
                <a:lnTo>
                  <a:pt x="822669" y="717814"/>
                </a:lnTo>
                <a:lnTo>
                  <a:pt x="823595" y="717752"/>
                </a:lnTo>
                <a:lnTo>
                  <a:pt x="823842" y="717752"/>
                </a:lnTo>
                <a:lnTo>
                  <a:pt x="824706" y="717691"/>
                </a:lnTo>
                <a:lnTo>
                  <a:pt x="825446" y="717691"/>
                </a:lnTo>
                <a:lnTo>
                  <a:pt x="825631" y="717629"/>
                </a:lnTo>
                <a:lnTo>
                  <a:pt x="826742" y="717567"/>
                </a:lnTo>
                <a:lnTo>
                  <a:pt x="827606" y="717567"/>
                </a:lnTo>
                <a:lnTo>
                  <a:pt x="828038" y="717506"/>
                </a:lnTo>
                <a:lnTo>
                  <a:pt x="828409" y="717444"/>
                </a:lnTo>
                <a:lnTo>
                  <a:pt x="829643" y="717320"/>
                </a:lnTo>
                <a:lnTo>
                  <a:pt x="830013" y="717320"/>
                </a:lnTo>
                <a:lnTo>
                  <a:pt x="831062" y="717197"/>
                </a:lnTo>
                <a:lnTo>
                  <a:pt x="832112" y="717135"/>
                </a:lnTo>
                <a:lnTo>
                  <a:pt x="832605" y="717074"/>
                </a:lnTo>
                <a:lnTo>
                  <a:pt x="834210" y="716950"/>
                </a:lnTo>
                <a:lnTo>
                  <a:pt x="835383" y="716827"/>
                </a:lnTo>
                <a:lnTo>
                  <a:pt x="836740" y="716703"/>
                </a:lnTo>
                <a:lnTo>
                  <a:pt x="838098" y="716580"/>
                </a:lnTo>
                <a:lnTo>
                  <a:pt x="840320" y="716333"/>
                </a:lnTo>
                <a:lnTo>
                  <a:pt x="841369" y="716271"/>
                </a:lnTo>
                <a:lnTo>
                  <a:pt x="841678" y="716210"/>
                </a:lnTo>
                <a:lnTo>
                  <a:pt x="842603" y="716148"/>
                </a:lnTo>
                <a:lnTo>
                  <a:pt x="843529" y="716086"/>
                </a:lnTo>
                <a:lnTo>
                  <a:pt x="843899" y="716024"/>
                </a:lnTo>
                <a:lnTo>
                  <a:pt x="845566" y="715839"/>
                </a:lnTo>
                <a:lnTo>
                  <a:pt x="845751" y="715839"/>
                </a:lnTo>
                <a:lnTo>
                  <a:pt x="845998" y="715839"/>
                </a:lnTo>
                <a:lnTo>
                  <a:pt x="847664" y="715654"/>
                </a:lnTo>
                <a:lnTo>
                  <a:pt x="851058" y="715346"/>
                </a:lnTo>
                <a:lnTo>
                  <a:pt x="851552" y="715284"/>
                </a:lnTo>
                <a:lnTo>
                  <a:pt x="852169" y="715160"/>
                </a:lnTo>
                <a:lnTo>
                  <a:pt x="853033" y="715037"/>
                </a:lnTo>
                <a:lnTo>
                  <a:pt x="853403" y="714975"/>
                </a:lnTo>
                <a:lnTo>
                  <a:pt x="854391" y="714790"/>
                </a:lnTo>
                <a:lnTo>
                  <a:pt x="854576" y="714790"/>
                </a:lnTo>
                <a:lnTo>
                  <a:pt x="855378" y="714667"/>
                </a:lnTo>
                <a:lnTo>
                  <a:pt x="857662" y="714296"/>
                </a:lnTo>
                <a:lnTo>
                  <a:pt x="857909" y="714235"/>
                </a:lnTo>
                <a:lnTo>
                  <a:pt x="858958" y="714111"/>
                </a:lnTo>
                <a:lnTo>
                  <a:pt x="859328" y="714050"/>
                </a:lnTo>
                <a:lnTo>
                  <a:pt x="860501" y="713864"/>
                </a:lnTo>
                <a:lnTo>
                  <a:pt x="861488" y="713679"/>
                </a:lnTo>
                <a:lnTo>
                  <a:pt x="862105" y="713556"/>
                </a:lnTo>
                <a:lnTo>
                  <a:pt x="862352" y="713556"/>
                </a:lnTo>
                <a:lnTo>
                  <a:pt x="862661" y="713494"/>
                </a:lnTo>
                <a:lnTo>
                  <a:pt x="863340" y="713371"/>
                </a:lnTo>
                <a:lnTo>
                  <a:pt x="863895" y="713309"/>
                </a:lnTo>
                <a:lnTo>
                  <a:pt x="864265" y="713247"/>
                </a:lnTo>
                <a:lnTo>
                  <a:pt x="864697" y="713124"/>
                </a:lnTo>
                <a:lnTo>
                  <a:pt x="865315" y="713062"/>
                </a:lnTo>
                <a:lnTo>
                  <a:pt x="867783" y="712630"/>
                </a:lnTo>
                <a:lnTo>
                  <a:pt x="868647" y="712507"/>
                </a:lnTo>
                <a:lnTo>
                  <a:pt x="869079" y="712445"/>
                </a:lnTo>
                <a:lnTo>
                  <a:pt x="870622" y="712198"/>
                </a:lnTo>
                <a:lnTo>
                  <a:pt x="871178" y="712075"/>
                </a:lnTo>
                <a:lnTo>
                  <a:pt x="871548" y="712075"/>
                </a:lnTo>
                <a:lnTo>
                  <a:pt x="872165" y="711951"/>
                </a:lnTo>
                <a:lnTo>
                  <a:pt x="874325" y="711581"/>
                </a:lnTo>
                <a:lnTo>
                  <a:pt x="875991" y="711272"/>
                </a:lnTo>
                <a:lnTo>
                  <a:pt x="876917" y="711087"/>
                </a:lnTo>
                <a:lnTo>
                  <a:pt x="880867" y="710223"/>
                </a:lnTo>
                <a:lnTo>
                  <a:pt x="881299" y="710161"/>
                </a:lnTo>
                <a:lnTo>
                  <a:pt x="881546" y="710100"/>
                </a:lnTo>
                <a:lnTo>
                  <a:pt x="881731" y="710038"/>
                </a:lnTo>
                <a:lnTo>
                  <a:pt x="882965" y="709791"/>
                </a:lnTo>
                <a:lnTo>
                  <a:pt x="883706" y="709668"/>
                </a:lnTo>
                <a:lnTo>
                  <a:pt x="885804" y="709174"/>
                </a:lnTo>
                <a:lnTo>
                  <a:pt x="886051" y="709174"/>
                </a:lnTo>
                <a:lnTo>
                  <a:pt x="887409" y="708865"/>
                </a:lnTo>
                <a:lnTo>
                  <a:pt x="889260" y="708495"/>
                </a:lnTo>
                <a:lnTo>
                  <a:pt x="890556" y="708187"/>
                </a:lnTo>
                <a:lnTo>
                  <a:pt x="892161" y="707878"/>
                </a:lnTo>
                <a:lnTo>
                  <a:pt x="892963" y="707693"/>
                </a:lnTo>
                <a:lnTo>
                  <a:pt x="893519" y="707569"/>
                </a:lnTo>
                <a:lnTo>
                  <a:pt x="894815" y="707323"/>
                </a:lnTo>
                <a:lnTo>
                  <a:pt x="895679" y="707137"/>
                </a:lnTo>
                <a:lnTo>
                  <a:pt x="895864" y="707076"/>
                </a:lnTo>
                <a:lnTo>
                  <a:pt x="896234" y="707014"/>
                </a:lnTo>
                <a:lnTo>
                  <a:pt x="896728" y="706891"/>
                </a:lnTo>
                <a:lnTo>
                  <a:pt x="896913" y="706891"/>
                </a:lnTo>
                <a:lnTo>
                  <a:pt x="897160" y="706829"/>
                </a:lnTo>
                <a:lnTo>
                  <a:pt x="897715" y="706705"/>
                </a:lnTo>
                <a:lnTo>
                  <a:pt x="899197" y="706397"/>
                </a:lnTo>
                <a:lnTo>
                  <a:pt x="899629" y="706335"/>
                </a:lnTo>
                <a:lnTo>
                  <a:pt x="900616" y="706088"/>
                </a:lnTo>
                <a:lnTo>
                  <a:pt x="901048" y="706027"/>
                </a:lnTo>
                <a:lnTo>
                  <a:pt x="901233" y="705965"/>
                </a:lnTo>
                <a:lnTo>
                  <a:pt x="901789" y="705841"/>
                </a:lnTo>
                <a:lnTo>
                  <a:pt x="902344" y="705780"/>
                </a:lnTo>
                <a:lnTo>
                  <a:pt x="902776" y="705656"/>
                </a:lnTo>
                <a:lnTo>
                  <a:pt x="903517" y="705533"/>
                </a:lnTo>
                <a:lnTo>
                  <a:pt x="903949" y="705409"/>
                </a:lnTo>
                <a:lnTo>
                  <a:pt x="904381" y="705348"/>
                </a:lnTo>
                <a:lnTo>
                  <a:pt x="904566" y="705286"/>
                </a:lnTo>
                <a:lnTo>
                  <a:pt x="904813" y="705224"/>
                </a:lnTo>
                <a:lnTo>
                  <a:pt x="905368" y="705163"/>
                </a:lnTo>
                <a:lnTo>
                  <a:pt x="905553" y="705101"/>
                </a:lnTo>
                <a:lnTo>
                  <a:pt x="905924" y="705039"/>
                </a:lnTo>
                <a:lnTo>
                  <a:pt x="906170" y="704977"/>
                </a:lnTo>
                <a:lnTo>
                  <a:pt x="907158" y="704792"/>
                </a:lnTo>
                <a:lnTo>
                  <a:pt x="907713" y="704669"/>
                </a:lnTo>
                <a:lnTo>
                  <a:pt x="908639" y="704484"/>
                </a:lnTo>
                <a:lnTo>
                  <a:pt x="910614" y="704052"/>
                </a:lnTo>
                <a:lnTo>
                  <a:pt x="910861" y="703990"/>
                </a:lnTo>
                <a:lnTo>
                  <a:pt x="912219" y="703743"/>
                </a:lnTo>
                <a:lnTo>
                  <a:pt x="912774" y="703620"/>
                </a:lnTo>
                <a:lnTo>
                  <a:pt x="913144" y="703558"/>
                </a:lnTo>
                <a:lnTo>
                  <a:pt x="913885" y="703373"/>
                </a:lnTo>
                <a:lnTo>
                  <a:pt x="914996" y="703188"/>
                </a:lnTo>
                <a:lnTo>
                  <a:pt x="915304" y="703126"/>
                </a:lnTo>
                <a:lnTo>
                  <a:pt x="915736" y="703002"/>
                </a:lnTo>
                <a:lnTo>
                  <a:pt x="915921" y="703002"/>
                </a:lnTo>
                <a:lnTo>
                  <a:pt x="916662" y="702817"/>
                </a:lnTo>
                <a:lnTo>
                  <a:pt x="917279" y="702694"/>
                </a:lnTo>
                <a:lnTo>
                  <a:pt x="918143" y="702509"/>
                </a:lnTo>
                <a:lnTo>
                  <a:pt x="918946" y="702385"/>
                </a:lnTo>
                <a:lnTo>
                  <a:pt x="919192" y="702324"/>
                </a:lnTo>
                <a:lnTo>
                  <a:pt x="919378" y="702262"/>
                </a:lnTo>
                <a:lnTo>
                  <a:pt x="922957" y="701645"/>
                </a:lnTo>
                <a:lnTo>
                  <a:pt x="923636" y="701521"/>
                </a:lnTo>
                <a:lnTo>
                  <a:pt x="923821" y="701521"/>
                </a:lnTo>
                <a:lnTo>
                  <a:pt x="925302" y="701274"/>
                </a:lnTo>
                <a:lnTo>
                  <a:pt x="925734" y="701213"/>
                </a:lnTo>
                <a:lnTo>
                  <a:pt x="925919" y="701151"/>
                </a:lnTo>
                <a:lnTo>
                  <a:pt x="927154" y="700966"/>
                </a:lnTo>
                <a:lnTo>
                  <a:pt x="928018" y="700781"/>
                </a:lnTo>
                <a:lnTo>
                  <a:pt x="928573" y="700719"/>
                </a:lnTo>
                <a:lnTo>
                  <a:pt x="928758" y="700657"/>
                </a:lnTo>
                <a:lnTo>
                  <a:pt x="929807" y="700472"/>
                </a:lnTo>
                <a:lnTo>
                  <a:pt x="932276" y="700040"/>
                </a:lnTo>
                <a:lnTo>
                  <a:pt x="932585" y="700040"/>
                </a:lnTo>
                <a:lnTo>
                  <a:pt x="932955" y="699978"/>
                </a:lnTo>
                <a:lnTo>
                  <a:pt x="934436" y="699732"/>
                </a:lnTo>
                <a:lnTo>
                  <a:pt x="935115" y="699608"/>
                </a:lnTo>
                <a:lnTo>
                  <a:pt x="935609" y="699485"/>
                </a:lnTo>
                <a:lnTo>
                  <a:pt x="936534" y="699361"/>
                </a:lnTo>
                <a:lnTo>
                  <a:pt x="937522" y="699176"/>
                </a:lnTo>
                <a:lnTo>
                  <a:pt x="938139" y="699053"/>
                </a:lnTo>
                <a:lnTo>
                  <a:pt x="938756" y="698929"/>
                </a:lnTo>
                <a:lnTo>
                  <a:pt x="938941" y="698929"/>
                </a:lnTo>
                <a:lnTo>
                  <a:pt x="940916" y="698621"/>
                </a:lnTo>
                <a:lnTo>
                  <a:pt x="941410" y="698497"/>
                </a:lnTo>
                <a:lnTo>
                  <a:pt x="941904" y="698436"/>
                </a:lnTo>
                <a:lnTo>
                  <a:pt x="942768" y="698250"/>
                </a:lnTo>
                <a:lnTo>
                  <a:pt x="943138" y="698189"/>
                </a:lnTo>
                <a:lnTo>
                  <a:pt x="943323" y="698189"/>
                </a:lnTo>
                <a:lnTo>
                  <a:pt x="946718" y="697448"/>
                </a:lnTo>
                <a:lnTo>
                  <a:pt x="947396" y="697325"/>
                </a:lnTo>
                <a:lnTo>
                  <a:pt x="948322" y="697139"/>
                </a:lnTo>
                <a:lnTo>
                  <a:pt x="948631" y="697016"/>
                </a:lnTo>
                <a:lnTo>
                  <a:pt x="950050" y="696769"/>
                </a:lnTo>
                <a:lnTo>
                  <a:pt x="950853" y="696584"/>
                </a:lnTo>
                <a:lnTo>
                  <a:pt x="951778" y="696399"/>
                </a:lnTo>
                <a:lnTo>
                  <a:pt x="953259" y="696090"/>
                </a:lnTo>
                <a:lnTo>
                  <a:pt x="954432" y="695843"/>
                </a:lnTo>
                <a:lnTo>
                  <a:pt x="954741" y="695782"/>
                </a:lnTo>
                <a:lnTo>
                  <a:pt x="955234" y="695658"/>
                </a:lnTo>
                <a:lnTo>
                  <a:pt x="955605" y="695597"/>
                </a:lnTo>
                <a:lnTo>
                  <a:pt x="959122" y="694856"/>
                </a:lnTo>
                <a:lnTo>
                  <a:pt x="959616" y="694733"/>
                </a:lnTo>
                <a:lnTo>
                  <a:pt x="960357" y="694609"/>
                </a:lnTo>
                <a:lnTo>
                  <a:pt x="960727" y="694547"/>
                </a:lnTo>
                <a:lnTo>
                  <a:pt x="961097" y="694424"/>
                </a:lnTo>
                <a:lnTo>
                  <a:pt x="961591" y="694362"/>
                </a:lnTo>
                <a:lnTo>
                  <a:pt x="962085" y="694239"/>
                </a:lnTo>
                <a:lnTo>
                  <a:pt x="962640" y="694115"/>
                </a:lnTo>
                <a:lnTo>
                  <a:pt x="964985" y="693622"/>
                </a:lnTo>
                <a:lnTo>
                  <a:pt x="965911" y="693437"/>
                </a:lnTo>
                <a:lnTo>
                  <a:pt x="966405" y="693313"/>
                </a:lnTo>
                <a:lnTo>
                  <a:pt x="966652" y="693313"/>
                </a:lnTo>
                <a:lnTo>
                  <a:pt x="966960" y="693190"/>
                </a:lnTo>
                <a:lnTo>
                  <a:pt x="967886" y="693005"/>
                </a:lnTo>
                <a:lnTo>
                  <a:pt x="968318" y="692881"/>
                </a:lnTo>
                <a:lnTo>
                  <a:pt x="968627" y="692819"/>
                </a:lnTo>
                <a:lnTo>
                  <a:pt x="970972" y="692326"/>
                </a:lnTo>
                <a:lnTo>
                  <a:pt x="971712" y="692141"/>
                </a:lnTo>
                <a:lnTo>
                  <a:pt x="974181" y="691585"/>
                </a:lnTo>
                <a:lnTo>
                  <a:pt x="974366" y="691585"/>
                </a:lnTo>
                <a:lnTo>
                  <a:pt x="975354" y="691338"/>
                </a:lnTo>
                <a:lnTo>
                  <a:pt x="976156" y="691153"/>
                </a:lnTo>
                <a:lnTo>
                  <a:pt x="976835" y="691030"/>
                </a:lnTo>
                <a:lnTo>
                  <a:pt x="977020" y="690968"/>
                </a:lnTo>
                <a:lnTo>
                  <a:pt x="977329" y="690906"/>
                </a:lnTo>
                <a:lnTo>
                  <a:pt x="978316" y="690721"/>
                </a:lnTo>
                <a:lnTo>
                  <a:pt x="979735" y="690412"/>
                </a:lnTo>
                <a:lnTo>
                  <a:pt x="979921" y="690351"/>
                </a:lnTo>
                <a:lnTo>
                  <a:pt x="980538" y="690227"/>
                </a:lnTo>
                <a:lnTo>
                  <a:pt x="984302" y="689363"/>
                </a:lnTo>
                <a:lnTo>
                  <a:pt x="985105" y="689178"/>
                </a:lnTo>
                <a:lnTo>
                  <a:pt x="985537" y="689116"/>
                </a:lnTo>
                <a:lnTo>
                  <a:pt x="986154" y="688931"/>
                </a:lnTo>
                <a:lnTo>
                  <a:pt x="986462" y="688870"/>
                </a:lnTo>
                <a:lnTo>
                  <a:pt x="986771" y="688808"/>
                </a:lnTo>
                <a:lnTo>
                  <a:pt x="987326" y="688684"/>
                </a:lnTo>
                <a:lnTo>
                  <a:pt x="988190" y="688499"/>
                </a:lnTo>
                <a:lnTo>
                  <a:pt x="988561" y="688438"/>
                </a:lnTo>
                <a:lnTo>
                  <a:pt x="990597" y="688067"/>
                </a:lnTo>
                <a:lnTo>
                  <a:pt x="991461" y="687944"/>
                </a:lnTo>
                <a:lnTo>
                  <a:pt x="991708" y="687882"/>
                </a:lnTo>
                <a:lnTo>
                  <a:pt x="993375" y="687635"/>
                </a:lnTo>
                <a:lnTo>
                  <a:pt x="993560" y="687574"/>
                </a:lnTo>
                <a:lnTo>
                  <a:pt x="993868" y="687512"/>
                </a:lnTo>
                <a:lnTo>
                  <a:pt x="994053" y="687512"/>
                </a:lnTo>
                <a:lnTo>
                  <a:pt x="994917" y="687327"/>
                </a:lnTo>
                <a:lnTo>
                  <a:pt x="995226" y="687265"/>
                </a:lnTo>
                <a:lnTo>
                  <a:pt x="995473" y="687265"/>
                </a:lnTo>
                <a:lnTo>
                  <a:pt x="995720" y="687203"/>
                </a:lnTo>
                <a:lnTo>
                  <a:pt x="997571" y="686895"/>
                </a:lnTo>
                <a:lnTo>
                  <a:pt x="998250" y="686771"/>
                </a:lnTo>
                <a:lnTo>
                  <a:pt x="1000102" y="686463"/>
                </a:lnTo>
                <a:lnTo>
                  <a:pt x="1000287" y="686463"/>
                </a:lnTo>
                <a:lnTo>
                  <a:pt x="1000780" y="686339"/>
                </a:lnTo>
                <a:lnTo>
                  <a:pt x="1001151" y="686278"/>
                </a:lnTo>
                <a:lnTo>
                  <a:pt x="1001336" y="686278"/>
                </a:lnTo>
                <a:lnTo>
                  <a:pt x="1001891" y="686154"/>
                </a:lnTo>
                <a:lnTo>
                  <a:pt x="1002076" y="686154"/>
                </a:lnTo>
                <a:lnTo>
                  <a:pt x="1002694" y="686031"/>
                </a:lnTo>
                <a:lnTo>
                  <a:pt x="1002879" y="686031"/>
                </a:lnTo>
                <a:lnTo>
                  <a:pt x="1003558" y="685907"/>
                </a:lnTo>
                <a:lnTo>
                  <a:pt x="1003805" y="685846"/>
                </a:lnTo>
                <a:lnTo>
                  <a:pt x="1004175" y="685784"/>
                </a:lnTo>
                <a:lnTo>
                  <a:pt x="1004854" y="685660"/>
                </a:lnTo>
                <a:lnTo>
                  <a:pt x="1005594" y="685537"/>
                </a:lnTo>
                <a:lnTo>
                  <a:pt x="1006273" y="685413"/>
                </a:lnTo>
                <a:lnTo>
                  <a:pt x="1006643" y="685352"/>
                </a:lnTo>
                <a:lnTo>
                  <a:pt x="1007075" y="685290"/>
                </a:lnTo>
                <a:lnTo>
                  <a:pt x="1008125" y="685105"/>
                </a:lnTo>
                <a:lnTo>
                  <a:pt x="1008618" y="685043"/>
                </a:lnTo>
                <a:lnTo>
                  <a:pt x="1009236" y="684920"/>
                </a:lnTo>
                <a:lnTo>
                  <a:pt x="1011025" y="684611"/>
                </a:lnTo>
                <a:lnTo>
                  <a:pt x="1012321" y="684426"/>
                </a:lnTo>
                <a:lnTo>
                  <a:pt x="1012568" y="684364"/>
                </a:lnTo>
                <a:lnTo>
                  <a:pt x="1013309" y="684241"/>
                </a:lnTo>
                <a:lnTo>
                  <a:pt x="1013864" y="684179"/>
                </a:lnTo>
                <a:lnTo>
                  <a:pt x="1014234" y="684117"/>
                </a:lnTo>
                <a:lnTo>
                  <a:pt x="1014666" y="684056"/>
                </a:lnTo>
                <a:lnTo>
                  <a:pt x="1014913" y="683994"/>
                </a:lnTo>
                <a:lnTo>
                  <a:pt x="1015345" y="683932"/>
                </a:lnTo>
                <a:lnTo>
                  <a:pt x="1015592" y="683932"/>
                </a:lnTo>
                <a:lnTo>
                  <a:pt x="1017135" y="683624"/>
                </a:lnTo>
                <a:lnTo>
                  <a:pt x="1017629" y="683562"/>
                </a:lnTo>
                <a:lnTo>
                  <a:pt x="1018123" y="683500"/>
                </a:lnTo>
                <a:lnTo>
                  <a:pt x="1018987" y="683377"/>
                </a:lnTo>
                <a:lnTo>
                  <a:pt x="1019233" y="683315"/>
                </a:lnTo>
                <a:lnTo>
                  <a:pt x="1019542" y="683253"/>
                </a:lnTo>
                <a:lnTo>
                  <a:pt x="1020097" y="683192"/>
                </a:lnTo>
                <a:lnTo>
                  <a:pt x="1023307" y="682698"/>
                </a:lnTo>
                <a:lnTo>
                  <a:pt x="1025590" y="682328"/>
                </a:lnTo>
                <a:lnTo>
                  <a:pt x="1026331" y="682204"/>
                </a:lnTo>
                <a:lnTo>
                  <a:pt x="1028676" y="681834"/>
                </a:lnTo>
                <a:lnTo>
                  <a:pt x="1028861" y="681772"/>
                </a:lnTo>
                <a:lnTo>
                  <a:pt x="1029108" y="681772"/>
                </a:lnTo>
                <a:lnTo>
                  <a:pt x="1029910" y="681649"/>
                </a:lnTo>
                <a:lnTo>
                  <a:pt x="1030095" y="681587"/>
                </a:lnTo>
                <a:lnTo>
                  <a:pt x="1030589" y="681525"/>
                </a:lnTo>
                <a:lnTo>
                  <a:pt x="1030774" y="681464"/>
                </a:lnTo>
                <a:lnTo>
                  <a:pt x="1030959" y="681464"/>
                </a:lnTo>
                <a:lnTo>
                  <a:pt x="1031145" y="681402"/>
                </a:lnTo>
                <a:lnTo>
                  <a:pt x="1031577" y="681340"/>
                </a:lnTo>
                <a:lnTo>
                  <a:pt x="1032811" y="681155"/>
                </a:lnTo>
                <a:lnTo>
                  <a:pt x="1032996" y="681155"/>
                </a:lnTo>
                <a:lnTo>
                  <a:pt x="1033243" y="681093"/>
                </a:lnTo>
                <a:lnTo>
                  <a:pt x="1033860" y="680970"/>
                </a:lnTo>
                <a:lnTo>
                  <a:pt x="1034848" y="680785"/>
                </a:lnTo>
                <a:lnTo>
                  <a:pt x="1035403" y="680661"/>
                </a:lnTo>
                <a:lnTo>
                  <a:pt x="1035588" y="680661"/>
                </a:lnTo>
                <a:lnTo>
                  <a:pt x="1035773" y="680600"/>
                </a:lnTo>
                <a:lnTo>
                  <a:pt x="1036020" y="680538"/>
                </a:lnTo>
                <a:lnTo>
                  <a:pt x="1037069" y="680353"/>
                </a:lnTo>
                <a:lnTo>
                  <a:pt x="1038304" y="680106"/>
                </a:lnTo>
                <a:lnTo>
                  <a:pt x="1038859" y="679983"/>
                </a:lnTo>
                <a:lnTo>
                  <a:pt x="1039229" y="679859"/>
                </a:lnTo>
                <a:lnTo>
                  <a:pt x="1039538" y="679797"/>
                </a:lnTo>
                <a:lnTo>
                  <a:pt x="1040155" y="679674"/>
                </a:lnTo>
                <a:lnTo>
                  <a:pt x="1041451" y="679427"/>
                </a:lnTo>
                <a:lnTo>
                  <a:pt x="1042007" y="679304"/>
                </a:lnTo>
                <a:lnTo>
                  <a:pt x="1043241" y="679057"/>
                </a:lnTo>
                <a:lnTo>
                  <a:pt x="1043611" y="678995"/>
                </a:lnTo>
                <a:lnTo>
                  <a:pt x="1043796" y="678933"/>
                </a:lnTo>
                <a:lnTo>
                  <a:pt x="1044537" y="678748"/>
                </a:lnTo>
                <a:lnTo>
                  <a:pt x="1045339" y="678625"/>
                </a:lnTo>
                <a:lnTo>
                  <a:pt x="1046080" y="678440"/>
                </a:lnTo>
                <a:lnTo>
                  <a:pt x="1048363" y="678008"/>
                </a:lnTo>
                <a:lnTo>
                  <a:pt x="1048610" y="677946"/>
                </a:lnTo>
                <a:lnTo>
                  <a:pt x="1050708" y="677514"/>
                </a:lnTo>
                <a:lnTo>
                  <a:pt x="1051140" y="677390"/>
                </a:lnTo>
                <a:lnTo>
                  <a:pt x="1051572" y="677329"/>
                </a:lnTo>
                <a:lnTo>
                  <a:pt x="1053300" y="676958"/>
                </a:lnTo>
                <a:lnTo>
                  <a:pt x="1053794" y="676835"/>
                </a:lnTo>
                <a:lnTo>
                  <a:pt x="1054782" y="676650"/>
                </a:lnTo>
                <a:lnTo>
                  <a:pt x="1055029" y="676588"/>
                </a:lnTo>
                <a:lnTo>
                  <a:pt x="1056695" y="676280"/>
                </a:lnTo>
                <a:lnTo>
                  <a:pt x="1057435" y="676094"/>
                </a:lnTo>
                <a:lnTo>
                  <a:pt x="1057929" y="675971"/>
                </a:lnTo>
                <a:lnTo>
                  <a:pt x="1058176" y="675909"/>
                </a:lnTo>
                <a:lnTo>
                  <a:pt x="1058793" y="675786"/>
                </a:lnTo>
                <a:lnTo>
                  <a:pt x="1059657" y="675601"/>
                </a:lnTo>
                <a:lnTo>
                  <a:pt x="1060706" y="675354"/>
                </a:lnTo>
                <a:lnTo>
                  <a:pt x="1061324" y="675169"/>
                </a:lnTo>
                <a:lnTo>
                  <a:pt x="1061694" y="675107"/>
                </a:lnTo>
                <a:lnTo>
                  <a:pt x="1062373" y="674922"/>
                </a:lnTo>
                <a:lnTo>
                  <a:pt x="1062620" y="674860"/>
                </a:lnTo>
                <a:lnTo>
                  <a:pt x="1062866" y="674860"/>
                </a:lnTo>
                <a:lnTo>
                  <a:pt x="1063175" y="674737"/>
                </a:lnTo>
                <a:lnTo>
                  <a:pt x="1063854" y="674613"/>
                </a:lnTo>
                <a:lnTo>
                  <a:pt x="1064348" y="674490"/>
                </a:lnTo>
                <a:lnTo>
                  <a:pt x="1065026" y="674305"/>
                </a:lnTo>
                <a:lnTo>
                  <a:pt x="1065458" y="674243"/>
                </a:lnTo>
                <a:lnTo>
                  <a:pt x="1065644" y="674181"/>
                </a:lnTo>
                <a:lnTo>
                  <a:pt x="1066137" y="674058"/>
                </a:lnTo>
                <a:lnTo>
                  <a:pt x="1066878" y="673873"/>
                </a:lnTo>
                <a:lnTo>
                  <a:pt x="1069100" y="673379"/>
                </a:lnTo>
                <a:lnTo>
                  <a:pt x="1069347" y="673317"/>
                </a:lnTo>
                <a:lnTo>
                  <a:pt x="1069717" y="673194"/>
                </a:lnTo>
                <a:lnTo>
                  <a:pt x="1070025" y="673132"/>
                </a:lnTo>
                <a:lnTo>
                  <a:pt x="1070643" y="673009"/>
                </a:lnTo>
                <a:lnTo>
                  <a:pt x="1072185" y="672638"/>
                </a:lnTo>
                <a:lnTo>
                  <a:pt x="1072926" y="672453"/>
                </a:lnTo>
                <a:lnTo>
                  <a:pt x="1073358" y="672330"/>
                </a:lnTo>
                <a:lnTo>
                  <a:pt x="1073975" y="672206"/>
                </a:lnTo>
                <a:lnTo>
                  <a:pt x="1074469" y="672083"/>
                </a:lnTo>
                <a:lnTo>
                  <a:pt x="1074654" y="672021"/>
                </a:lnTo>
                <a:lnTo>
                  <a:pt x="1074839" y="672021"/>
                </a:lnTo>
                <a:lnTo>
                  <a:pt x="1075456" y="671836"/>
                </a:lnTo>
                <a:lnTo>
                  <a:pt x="1075827" y="671774"/>
                </a:lnTo>
                <a:lnTo>
                  <a:pt x="1077061" y="671466"/>
                </a:lnTo>
                <a:lnTo>
                  <a:pt x="1078419" y="671157"/>
                </a:lnTo>
                <a:lnTo>
                  <a:pt x="1079221" y="670972"/>
                </a:lnTo>
                <a:lnTo>
                  <a:pt x="1079406" y="670910"/>
                </a:lnTo>
                <a:lnTo>
                  <a:pt x="1080394" y="670725"/>
                </a:lnTo>
                <a:lnTo>
                  <a:pt x="1081690" y="670478"/>
                </a:lnTo>
                <a:lnTo>
                  <a:pt x="1082862" y="670231"/>
                </a:lnTo>
                <a:lnTo>
                  <a:pt x="1083109" y="670170"/>
                </a:lnTo>
                <a:lnTo>
                  <a:pt x="1083973" y="670046"/>
                </a:lnTo>
                <a:lnTo>
                  <a:pt x="1084899" y="669861"/>
                </a:lnTo>
                <a:lnTo>
                  <a:pt x="1085701" y="669738"/>
                </a:lnTo>
                <a:lnTo>
                  <a:pt x="1086380" y="669614"/>
                </a:lnTo>
                <a:lnTo>
                  <a:pt x="1086565" y="669553"/>
                </a:lnTo>
                <a:lnTo>
                  <a:pt x="1086750" y="669553"/>
                </a:lnTo>
                <a:lnTo>
                  <a:pt x="1087059" y="669491"/>
                </a:lnTo>
                <a:lnTo>
                  <a:pt x="1087800" y="669367"/>
                </a:lnTo>
                <a:lnTo>
                  <a:pt x="1088170" y="669244"/>
                </a:lnTo>
                <a:lnTo>
                  <a:pt x="1088417" y="669244"/>
                </a:lnTo>
                <a:lnTo>
                  <a:pt x="1089219" y="669059"/>
                </a:lnTo>
                <a:lnTo>
                  <a:pt x="1092120" y="668565"/>
                </a:lnTo>
                <a:lnTo>
                  <a:pt x="1092675" y="668442"/>
                </a:lnTo>
                <a:lnTo>
                  <a:pt x="1093354" y="668318"/>
                </a:lnTo>
                <a:lnTo>
                  <a:pt x="1093663" y="668257"/>
                </a:lnTo>
                <a:lnTo>
                  <a:pt x="1095267" y="667948"/>
                </a:lnTo>
                <a:lnTo>
                  <a:pt x="1095576" y="667886"/>
                </a:lnTo>
                <a:lnTo>
                  <a:pt x="1096069" y="667825"/>
                </a:lnTo>
                <a:lnTo>
                  <a:pt x="1096440" y="667763"/>
                </a:lnTo>
                <a:lnTo>
                  <a:pt x="1096810" y="667701"/>
                </a:lnTo>
                <a:lnTo>
                  <a:pt x="1096995" y="667639"/>
                </a:lnTo>
                <a:lnTo>
                  <a:pt x="1097304" y="667578"/>
                </a:lnTo>
                <a:lnTo>
                  <a:pt x="1098723" y="667331"/>
                </a:lnTo>
                <a:lnTo>
                  <a:pt x="1099093" y="667269"/>
                </a:lnTo>
                <a:lnTo>
                  <a:pt x="1099279" y="667207"/>
                </a:lnTo>
                <a:lnTo>
                  <a:pt x="1099587" y="667207"/>
                </a:lnTo>
                <a:lnTo>
                  <a:pt x="1100081" y="667084"/>
                </a:lnTo>
                <a:lnTo>
                  <a:pt x="1101562" y="666837"/>
                </a:lnTo>
                <a:lnTo>
                  <a:pt x="1101809" y="666775"/>
                </a:lnTo>
                <a:lnTo>
                  <a:pt x="1103290" y="666529"/>
                </a:lnTo>
                <a:lnTo>
                  <a:pt x="1103660" y="666405"/>
                </a:lnTo>
                <a:lnTo>
                  <a:pt x="1104092" y="666343"/>
                </a:lnTo>
                <a:lnTo>
                  <a:pt x="1104586" y="666220"/>
                </a:lnTo>
                <a:lnTo>
                  <a:pt x="1104833" y="666220"/>
                </a:lnTo>
                <a:lnTo>
                  <a:pt x="1105018" y="666158"/>
                </a:lnTo>
                <a:lnTo>
                  <a:pt x="1105635" y="666035"/>
                </a:lnTo>
                <a:lnTo>
                  <a:pt x="1106129" y="665911"/>
                </a:lnTo>
                <a:lnTo>
                  <a:pt x="1106808" y="665788"/>
                </a:lnTo>
                <a:lnTo>
                  <a:pt x="1106993" y="665726"/>
                </a:lnTo>
                <a:lnTo>
                  <a:pt x="1107178" y="665664"/>
                </a:lnTo>
                <a:lnTo>
                  <a:pt x="1107425" y="665603"/>
                </a:lnTo>
                <a:lnTo>
                  <a:pt x="1107857" y="665541"/>
                </a:lnTo>
                <a:lnTo>
                  <a:pt x="1108906" y="665294"/>
                </a:lnTo>
                <a:lnTo>
                  <a:pt x="1109277" y="665232"/>
                </a:lnTo>
                <a:lnTo>
                  <a:pt x="1109523" y="665171"/>
                </a:lnTo>
                <a:lnTo>
                  <a:pt x="1110141" y="665047"/>
                </a:lnTo>
                <a:lnTo>
                  <a:pt x="1111560" y="664739"/>
                </a:lnTo>
                <a:lnTo>
                  <a:pt x="1112301" y="664554"/>
                </a:lnTo>
                <a:lnTo>
                  <a:pt x="1112609" y="664492"/>
                </a:lnTo>
                <a:lnTo>
                  <a:pt x="1113041" y="664368"/>
                </a:lnTo>
                <a:lnTo>
                  <a:pt x="1113473" y="664307"/>
                </a:lnTo>
                <a:lnTo>
                  <a:pt x="1114152" y="664183"/>
                </a:lnTo>
                <a:lnTo>
                  <a:pt x="1114522" y="664060"/>
                </a:lnTo>
                <a:lnTo>
                  <a:pt x="1114769" y="663998"/>
                </a:lnTo>
                <a:lnTo>
                  <a:pt x="1115263" y="663936"/>
                </a:lnTo>
                <a:lnTo>
                  <a:pt x="1115695" y="663813"/>
                </a:lnTo>
                <a:lnTo>
                  <a:pt x="1116250" y="663690"/>
                </a:lnTo>
                <a:lnTo>
                  <a:pt x="1116559" y="663628"/>
                </a:lnTo>
                <a:lnTo>
                  <a:pt x="1117238" y="663504"/>
                </a:lnTo>
                <a:lnTo>
                  <a:pt x="1117546" y="663443"/>
                </a:lnTo>
                <a:lnTo>
                  <a:pt x="1117978" y="663319"/>
                </a:lnTo>
                <a:lnTo>
                  <a:pt x="1118534" y="663196"/>
                </a:lnTo>
                <a:lnTo>
                  <a:pt x="1119275" y="663011"/>
                </a:lnTo>
                <a:lnTo>
                  <a:pt x="1120077" y="662887"/>
                </a:lnTo>
                <a:lnTo>
                  <a:pt x="1120632" y="662764"/>
                </a:lnTo>
                <a:lnTo>
                  <a:pt x="1121188" y="662640"/>
                </a:lnTo>
                <a:lnTo>
                  <a:pt x="1121620" y="662517"/>
                </a:lnTo>
                <a:lnTo>
                  <a:pt x="1122545" y="662332"/>
                </a:lnTo>
                <a:lnTo>
                  <a:pt x="1122792" y="662270"/>
                </a:lnTo>
                <a:lnTo>
                  <a:pt x="1123286" y="662147"/>
                </a:lnTo>
                <a:lnTo>
                  <a:pt x="1123718" y="662085"/>
                </a:lnTo>
                <a:lnTo>
                  <a:pt x="1124150" y="661962"/>
                </a:lnTo>
                <a:lnTo>
                  <a:pt x="1124397" y="661900"/>
                </a:lnTo>
                <a:lnTo>
                  <a:pt x="1125755" y="661591"/>
                </a:lnTo>
                <a:lnTo>
                  <a:pt x="1126680" y="661406"/>
                </a:lnTo>
                <a:lnTo>
                  <a:pt x="1126927" y="661344"/>
                </a:lnTo>
                <a:lnTo>
                  <a:pt x="1127668" y="661221"/>
                </a:lnTo>
                <a:lnTo>
                  <a:pt x="1129272" y="660789"/>
                </a:lnTo>
                <a:lnTo>
                  <a:pt x="1130322" y="660480"/>
                </a:lnTo>
                <a:lnTo>
                  <a:pt x="1131494" y="660172"/>
                </a:lnTo>
                <a:lnTo>
                  <a:pt x="1133161" y="659740"/>
                </a:lnTo>
                <a:lnTo>
                  <a:pt x="1133654" y="659616"/>
                </a:lnTo>
                <a:lnTo>
                  <a:pt x="1133963" y="659493"/>
                </a:lnTo>
                <a:lnTo>
                  <a:pt x="1134333" y="659431"/>
                </a:lnTo>
                <a:lnTo>
                  <a:pt x="1134950" y="659246"/>
                </a:lnTo>
                <a:lnTo>
                  <a:pt x="1135629" y="659061"/>
                </a:lnTo>
                <a:lnTo>
                  <a:pt x="1135876" y="658999"/>
                </a:lnTo>
                <a:lnTo>
                  <a:pt x="1137913" y="658505"/>
                </a:lnTo>
                <a:lnTo>
                  <a:pt x="1139949" y="657950"/>
                </a:lnTo>
                <a:lnTo>
                  <a:pt x="1140320" y="657827"/>
                </a:lnTo>
                <a:lnTo>
                  <a:pt x="1140566" y="657765"/>
                </a:lnTo>
                <a:lnTo>
                  <a:pt x="1141122" y="657641"/>
                </a:lnTo>
                <a:lnTo>
                  <a:pt x="1142048" y="657395"/>
                </a:lnTo>
                <a:lnTo>
                  <a:pt x="1142356" y="657271"/>
                </a:lnTo>
                <a:lnTo>
                  <a:pt x="1142603" y="657209"/>
                </a:lnTo>
                <a:lnTo>
                  <a:pt x="1142973" y="657148"/>
                </a:lnTo>
                <a:lnTo>
                  <a:pt x="1144948" y="656592"/>
                </a:lnTo>
                <a:lnTo>
                  <a:pt x="1145195" y="656531"/>
                </a:lnTo>
                <a:lnTo>
                  <a:pt x="1145565" y="656407"/>
                </a:lnTo>
                <a:lnTo>
                  <a:pt x="1146244" y="656222"/>
                </a:lnTo>
                <a:lnTo>
                  <a:pt x="1146491" y="656222"/>
                </a:lnTo>
                <a:lnTo>
                  <a:pt x="1147664" y="655852"/>
                </a:lnTo>
                <a:lnTo>
                  <a:pt x="1147972" y="655790"/>
                </a:lnTo>
                <a:lnTo>
                  <a:pt x="1148589" y="655605"/>
                </a:lnTo>
                <a:lnTo>
                  <a:pt x="1148836" y="655543"/>
                </a:lnTo>
                <a:lnTo>
                  <a:pt x="1149639" y="655358"/>
                </a:lnTo>
                <a:lnTo>
                  <a:pt x="1150071" y="655235"/>
                </a:lnTo>
                <a:lnTo>
                  <a:pt x="1150379" y="655173"/>
                </a:lnTo>
                <a:lnTo>
                  <a:pt x="1151120" y="654926"/>
                </a:lnTo>
                <a:lnTo>
                  <a:pt x="1153774" y="654247"/>
                </a:lnTo>
                <a:lnTo>
                  <a:pt x="1154699" y="654062"/>
                </a:lnTo>
                <a:lnTo>
                  <a:pt x="1155748" y="653753"/>
                </a:lnTo>
                <a:lnTo>
                  <a:pt x="1156304" y="653630"/>
                </a:lnTo>
                <a:lnTo>
                  <a:pt x="1157230" y="653383"/>
                </a:lnTo>
                <a:lnTo>
                  <a:pt x="1157415" y="653321"/>
                </a:lnTo>
                <a:lnTo>
                  <a:pt x="1157785" y="653260"/>
                </a:lnTo>
                <a:lnTo>
                  <a:pt x="1158155" y="653136"/>
                </a:lnTo>
                <a:lnTo>
                  <a:pt x="1158341" y="653074"/>
                </a:lnTo>
                <a:lnTo>
                  <a:pt x="1158773" y="653013"/>
                </a:lnTo>
                <a:lnTo>
                  <a:pt x="1159575" y="652766"/>
                </a:lnTo>
                <a:lnTo>
                  <a:pt x="1160130" y="652642"/>
                </a:lnTo>
                <a:lnTo>
                  <a:pt x="1160315" y="652581"/>
                </a:lnTo>
                <a:lnTo>
                  <a:pt x="1160994" y="652396"/>
                </a:lnTo>
                <a:lnTo>
                  <a:pt x="1161241" y="652334"/>
                </a:lnTo>
                <a:lnTo>
                  <a:pt x="1161488" y="652272"/>
                </a:lnTo>
                <a:lnTo>
                  <a:pt x="1161982" y="652149"/>
                </a:lnTo>
                <a:lnTo>
                  <a:pt x="1163216" y="651840"/>
                </a:lnTo>
                <a:lnTo>
                  <a:pt x="1164204" y="651593"/>
                </a:lnTo>
                <a:lnTo>
                  <a:pt x="1164389" y="651532"/>
                </a:lnTo>
                <a:lnTo>
                  <a:pt x="1165438" y="651285"/>
                </a:lnTo>
                <a:lnTo>
                  <a:pt x="1167289" y="650791"/>
                </a:lnTo>
                <a:lnTo>
                  <a:pt x="1167906" y="650668"/>
                </a:lnTo>
                <a:lnTo>
                  <a:pt x="1168153" y="650606"/>
                </a:lnTo>
                <a:lnTo>
                  <a:pt x="1168400" y="650482"/>
                </a:lnTo>
                <a:lnTo>
                  <a:pt x="1168647" y="650482"/>
                </a:lnTo>
                <a:lnTo>
                  <a:pt x="1169634" y="650174"/>
                </a:lnTo>
                <a:lnTo>
                  <a:pt x="1170252" y="650050"/>
                </a:lnTo>
                <a:lnTo>
                  <a:pt x="1170807" y="649865"/>
                </a:lnTo>
                <a:lnTo>
                  <a:pt x="1171795" y="649680"/>
                </a:lnTo>
                <a:lnTo>
                  <a:pt x="1172720" y="649433"/>
                </a:lnTo>
                <a:lnTo>
                  <a:pt x="1172905" y="649372"/>
                </a:lnTo>
                <a:lnTo>
                  <a:pt x="1173276" y="649248"/>
                </a:lnTo>
                <a:lnTo>
                  <a:pt x="1173461" y="649248"/>
                </a:lnTo>
                <a:lnTo>
                  <a:pt x="1173646" y="649186"/>
                </a:lnTo>
                <a:lnTo>
                  <a:pt x="1174140" y="649063"/>
                </a:lnTo>
                <a:lnTo>
                  <a:pt x="1174325" y="649001"/>
                </a:lnTo>
                <a:lnTo>
                  <a:pt x="1174757" y="648878"/>
                </a:lnTo>
                <a:lnTo>
                  <a:pt x="1175004" y="648816"/>
                </a:lnTo>
                <a:lnTo>
                  <a:pt x="1175621" y="648631"/>
                </a:lnTo>
                <a:lnTo>
                  <a:pt x="1176115" y="648508"/>
                </a:lnTo>
                <a:lnTo>
                  <a:pt x="1176300" y="648446"/>
                </a:lnTo>
                <a:lnTo>
                  <a:pt x="1177349" y="648137"/>
                </a:lnTo>
                <a:lnTo>
                  <a:pt x="1177596" y="648076"/>
                </a:lnTo>
                <a:lnTo>
                  <a:pt x="1178028" y="647952"/>
                </a:lnTo>
                <a:lnTo>
                  <a:pt x="1178583" y="647767"/>
                </a:lnTo>
                <a:lnTo>
                  <a:pt x="1178768" y="647705"/>
                </a:lnTo>
                <a:lnTo>
                  <a:pt x="1179077" y="647644"/>
                </a:lnTo>
                <a:lnTo>
                  <a:pt x="1179941" y="647397"/>
                </a:lnTo>
                <a:lnTo>
                  <a:pt x="1181422" y="646965"/>
                </a:lnTo>
                <a:lnTo>
                  <a:pt x="1181854" y="646841"/>
                </a:lnTo>
                <a:lnTo>
                  <a:pt x="1182410" y="646656"/>
                </a:lnTo>
                <a:lnTo>
                  <a:pt x="1182842" y="646533"/>
                </a:lnTo>
                <a:lnTo>
                  <a:pt x="1183088" y="646471"/>
                </a:lnTo>
                <a:lnTo>
                  <a:pt x="1183459" y="646409"/>
                </a:lnTo>
                <a:lnTo>
                  <a:pt x="1183706" y="646286"/>
                </a:lnTo>
                <a:lnTo>
                  <a:pt x="1183891" y="646286"/>
                </a:lnTo>
                <a:lnTo>
                  <a:pt x="1184817" y="645977"/>
                </a:lnTo>
                <a:lnTo>
                  <a:pt x="1185434" y="645792"/>
                </a:lnTo>
                <a:lnTo>
                  <a:pt x="1186359" y="645545"/>
                </a:lnTo>
                <a:lnTo>
                  <a:pt x="1186606" y="645483"/>
                </a:lnTo>
                <a:lnTo>
                  <a:pt x="1186853" y="645422"/>
                </a:lnTo>
                <a:lnTo>
                  <a:pt x="1187347" y="645298"/>
                </a:lnTo>
                <a:lnTo>
                  <a:pt x="1187594" y="645175"/>
                </a:lnTo>
                <a:lnTo>
                  <a:pt x="1188581" y="644928"/>
                </a:lnTo>
                <a:lnTo>
                  <a:pt x="1189137" y="644743"/>
                </a:lnTo>
                <a:lnTo>
                  <a:pt x="1190001" y="644496"/>
                </a:lnTo>
                <a:lnTo>
                  <a:pt x="1190186" y="644434"/>
                </a:lnTo>
                <a:lnTo>
                  <a:pt x="1190988" y="644187"/>
                </a:lnTo>
                <a:lnTo>
                  <a:pt x="1191173" y="644187"/>
                </a:lnTo>
                <a:lnTo>
                  <a:pt x="1191790" y="644002"/>
                </a:lnTo>
                <a:lnTo>
                  <a:pt x="1192037" y="643941"/>
                </a:lnTo>
                <a:lnTo>
                  <a:pt x="1192284" y="643817"/>
                </a:lnTo>
                <a:lnTo>
                  <a:pt x="1192716" y="643694"/>
                </a:lnTo>
                <a:lnTo>
                  <a:pt x="1192963" y="643632"/>
                </a:lnTo>
                <a:lnTo>
                  <a:pt x="1193148" y="643570"/>
                </a:lnTo>
                <a:lnTo>
                  <a:pt x="1193457" y="643509"/>
                </a:lnTo>
                <a:lnTo>
                  <a:pt x="1193827" y="643385"/>
                </a:lnTo>
                <a:lnTo>
                  <a:pt x="1194506" y="643200"/>
                </a:lnTo>
                <a:lnTo>
                  <a:pt x="1195740" y="642830"/>
                </a:lnTo>
                <a:lnTo>
                  <a:pt x="1196296" y="642706"/>
                </a:lnTo>
                <a:lnTo>
                  <a:pt x="1196789" y="642583"/>
                </a:lnTo>
                <a:lnTo>
                  <a:pt x="1197283" y="642398"/>
                </a:lnTo>
                <a:lnTo>
                  <a:pt x="1197777" y="642274"/>
                </a:lnTo>
                <a:lnTo>
                  <a:pt x="1199073" y="641781"/>
                </a:lnTo>
                <a:lnTo>
                  <a:pt x="1199443" y="641595"/>
                </a:lnTo>
                <a:lnTo>
                  <a:pt x="1201109" y="640978"/>
                </a:lnTo>
                <a:lnTo>
                  <a:pt x="1202097" y="640608"/>
                </a:lnTo>
                <a:lnTo>
                  <a:pt x="1202529" y="640423"/>
                </a:lnTo>
                <a:lnTo>
                  <a:pt x="1203331" y="640114"/>
                </a:lnTo>
                <a:lnTo>
                  <a:pt x="1204504" y="639682"/>
                </a:lnTo>
                <a:lnTo>
                  <a:pt x="1205615" y="639250"/>
                </a:lnTo>
                <a:lnTo>
                  <a:pt x="1205862" y="639127"/>
                </a:lnTo>
                <a:lnTo>
                  <a:pt x="1207158" y="638633"/>
                </a:lnTo>
                <a:lnTo>
                  <a:pt x="1208083" y="638263"/>
                </a:lnTo>
                <a:lnTo>
                  <a:pt x="1208515" y="638078"/>
                </a:lnTo>
                <a:lnTo>
                  <a:pt x="1209194" y="637831"/>
                </a:lnTo>
                <a:lnTo>
                  <a:pt x="1209379" y="637769"/>
                </a:lnTo>
                <a:lnTo>
                  <a:pt x="1210984" y="637152"/>
                </a:lnTo>
                <a:lnTo>
                  <a:pt x="1211354" y="637028"/>
                </a:lnTo>
                <a:lnTo>
                  <a:pt x="1211725" y="636843"/>
                </a:lnTo>
                <a:lnTo>
                  <a:pt x="1211910" y="636782"/>
                </a:lnTo>
                <a:lnTo>
                  <a:pt x="1212835" y="636411"/>
                </a:lnTo>
                <a:lnTo>
                  <a:pt x="1213329" y="636226"/>
                </a:lnTo>
                <a:lnTo>
                  <a:pt x="1215736" y="635300"/>
                </a:lnTo>
                <a:lnTo>
                  <a:pt x="1216600" y="634930"/>
                </a:lnTo>
                <a:lnTo>
                  <a:pt x="1217896" y="634436"/>
                </a:lnTo>
                <a:lnTo>
                  <a:pt x="1218452" y="634251"/>
                </a:lnTo>
                <a:lnTo>
                  <a:pt x="1219007" y="634004"/>
                </a:lnTo>
                <a:lnTo>
                  <a:pt x="1219501" y="633819"/>
                </a:lnTo>
                <a:lnTo>
                  <a:pt x="1220488" y="633449"/>
                </a:lnTo>
                <a:lnTo>
                  <a:pt x="1220735" y="633387"/>
                </a:lnTo>
                <a:lnTo>
                  <a:pt x="1221352" y="633140"/>
                </a:lnTo>
                <a:lnTo>
                  <a:pt x="1222154" y="632832"/>
                </a:lnTo>
                <a:lnTo>
                  <a:pt x="1222587" y="632647"/>
                </a:lnTo>
                <a:lnTo>
                  <a:pt x="1223697" y="632276"/>
                </a:lnTo>
                <a:lnTo>
                  <a:pt x="1224068" y="632091"/>
                </a:lnTo>
                <a:lnTo>
                  <a:pt x="1224932" y="631783"/>
                </a:lnTo>
                <a:lnTo>
                  <a:pt x="1226228" y="631351"/>
                </a:lnTo>
                <a:lnTo>
                  <a:pt x="1226475" y="631227"/>
                </a:lnTo>
                <a:lnTo>
                  <a:pt x="1229375" y="630178"/>
                </a:lnTo>
                <a:lnTo>
                  <a:pt x="1230239" y="629869"/>
                </a:lnTo>
                <a:lnTo>
                  <a:pt x="1230610" y="629684"/>
                </a:lnTo>
                <a:lnTo>
                  <a:pt x="1230918" y="629561"/>
                </a:lnTo>
                <a:lnTo>
                  <a:pt x="1231597" y="629376"/>
                </a:lnTo>
                <a:lnTo>
                  <a:pt x="1233325" y="628697"/>
                </a:lnTo>
                <a:lnTo>
                  <a:pt x="1234251" y="628388"/>
                </a:lnTo>
                <a:lnTo>
                  <a:pt x="1234868" y="628141"/>
                </a:lnTo>
                <a:lnTo>
                  <a:pt x="1236102" y="627709"/>
                </a:lnTo>
                <a:lnTo>
                  <a:pt x="1237151" y="627277"/>
                </a:lnTo>
                <a:lnTo>
                  <a:pt x="1237583" y="627154"/>
                </a:lnTo>
                <a:lnTo>
                  <a:pt x="1238077" y="626969"/>
                </a:lnTo>
                <a:lnTo>
                  <a:pt x="1238386" y="626845"/>
                </a:lnTo>
                <a:lnTo>
                  <a:pt x="1238571" y="626784"/>
                </a:lnTo>
                <a:lnTo>
                  <a:pt x="1239126" y="626537"/>
                </a:lnTo>
                <a:lnTo>
                  <a:pt x="1239990" y="626228"/>
                </a:lnTo>
                <a:lnTo>
                  <a:pt x="1240299" y="626105"/>
                </a:lnTo>
                <a:lnTo>
                  <a:pt x="1241410" y="625734"/>
                </a:lnTo>
                <a:lnTo>
                  <a:pt x="1241904" y="625549"/>
                </a:lnTo>
                <a:lnTo>
                  <a:pt x="1242212" y="625426"/>
                </a:lnTo>
                <a:lnTo>
                  <a:pt x="1242397" y="625364"/>
                </a:lnTo>
                <a:lnTo>
                  <a:pt x="1243261" y="625056"/>
                </a:lnTo>
                <a:lnTo>
                  <a:pt x="1243817" y="624870"/>
                </a:lnTo>
                <a:lnTo>
                  <a:pt x="1244928" y="624438"/>
                </a:lnTo>
                <a:lnTo>
                  <a:pt x="1245545" y="624253"/>
                </a:lnTo>
                <a:lnTo>
                  <a:pt x="1245853" y="624130"/>
                </a:lnTo>
                <a:lnTo>
                  <a:pt x="1246285" y="623945"/>
                </a:lnTo>
                <a:lnTo>
                  <a:pt x="1246717" y="623821"/>
                </a:lnTo>
                <a:lnTo>
                  <a:pt x="1247273" y="623636"/>
                </a:lnTo>
                <a:lnTo>
                  <a:pt x="1247643" y="623513"/>
                </a:lnTo>
                <a:lnTo>
                  <a:pt x="1248075" y="623389"/>
                </a:lnTo>
                <a:lnTo>
                  <a:pt x="1248692" y="623142"/>
                </a:lnTo>
                <a:lnTo>
                  <a:pt x="1249309" y="622957"/>
                </a:lnTo>
                <a:lnTo>
                  <a:pt x="1249988" y="622710"/>
                </a:lnTo>
                <a:lnTo>
                  <a:pt x="1250791" y="622464"/>
                </a:lnTo>
                <a:lnTo>
                  <a:pt x="1251716" y="622155"/>
                </a:lnTo>
                <a:lnTo>
                  <a:pt x="1253074" y="621723"/>
                </a:lnTo>
                <a:lnTo>
                  <a:pt x="1253444" y="621600"/>
                </a:lnTo>
                <a:lnTo>
                  <a:pt x="1254740" y="621168"/>
                </a:lnTo>
                <a:lnTo>
                  <a:pt x="1255728" y="620797"/>
                </a:lnTo>
                <a:lnTo>
                  <a:pt x="1256036" y="620735"/>
                </a:lnTo>
                <a:lnTo>
                  <a:pt x="1256900" y="620427"/>
                </a:lnTo>
                <a:lnTo>
                  <a:pt x="1257086" y="620365"/>
                </a:lnTo>
                <a:lnTo>
                  <a:pt x="1257271" y="620303"/>
                </a:lnTo>
                <a:lnTo>
                  <a:pt x="1258320" y="619933"/>
                </a:lnTo>
                <a:lnTo>
                  <a:pt x="1259307" y="619625"/>
                </a:lnTo>
                <a:lnTo>
                  <a:pt x="1259739" y="619501"/>
                </a:lnTo>
                <a:lnTo>
                  <a:pt x="1260788" y="619131"/>
                </a:lnTo>
                <a:lnTo>
                  <a:pt x="1261344" y="618946"/>
                </a:lnTo>
                <a:lnTo>
                  <a:pt x="1261653" y="618822"/>
                </a:lnTo>
                <a:lnTo>
                  <a:pt x="1261899" y="618761"/>
                </a:lnTo>
                <a:lnTo>
                  <a:pt x="1262146" y="618699"/>
                </a:lnTo>
                <a:lnTo>
                  <a:pt x="1263134" y="618329"/>
                </a:lnTo>
                <a:lnTo>
                  <a:pt x="1263319" y="618267"/>
                </a:lnTo>
                <a:lnTo>
                  <a:pt x="1264059" y="618020"/>
                </a:lnTo>
                <a:lnTo>
                  <a:pt x="1264245" y="617958"/>
                </a:lnTo>
                <a:lnTo>
                  <a:pt x="1264923" y="617773"/>
                </a:lnTo>
                <a:lnTo>
                  <a:pt x="1265170" y="617650"/>
                </a:lnTo>
                <a:lnTo>
                  <a:pt x="1265849" y="617465"/>
                </a:lnTo>
                <a:lnTo>
                  <a:pt x="1266713" y="617156"/>
                </a:lnTo>
                <a:lnTo>
                  <a:pt x="1267516" y="616847"/>
                </a:lnTo>
                <a:lnTo>
                  <a:pt x="1267824" y="616786"/>
                </a:lnTo>
                <a:lnTo>
                  <a:pt x="1268133" y="616662"/>
                </a:lnTo>
                <a:lnTo>
                  <a:pt x="1268750" y="616415"/>
                </a:lnTo>
                <a:lnTo>
                  <a:pt x="1268997" y="616354"/>
                </a:lnTo>
                <a:lnTo>
                  <a:pt x="1269799" y="615983"/>
                </a:lnTo>
                <a:lnTo>
                  <a:pt x="1270601" y="615675"/>
                </a:lnTo>
                <a:lnTo>
                  <a:pt x="1270848" y="615551"/>
                </a:lnTo>
                <a:lnTo>
                  <a:pt x="1271712" y="615181"/>
                </a:lnTo>
                <a:lnTo>
                  <a:pt x="1272453" y="614873"/>
                </a:lnTo>
                <a:lnTo>
                  <a:pt x="1272946" y="614687"/>
                </a:lnTo>
                <a:lnTo>
                  <a:pt x="1273687" y="614379"/>
                </a:lnTo>
                <a:lnTo>
                  <a:pt x="1274366" y="614070"/>
                </a:lnTo>
                <a:lnTo>
                  <a:pt x="1275045" y="613823"/>
                </a:lnTo>
                <a:lnTo>
                  <a:pt x="1276217" y="613330"/>
                </a:lnTo>
                <a:lnTo>
                  <a:pt x="1276835" y="613083"/>
                </a:lnTo>
                <a:lnTo>
                  <a:pt x="1277020" y="613021"/>
                </a:lnTo>
                <a:lnTo>
                  <a:pt x="1277390" y="612836"/>
                </a:lnTo>
                <a:lnTo>
                  <a:pt x="1277760" y="612651"/>
                </a:lnTo>
                <a:lnTo>
                  <a:pt x="1281895" y="610984"/>
                </a:lnTo>
                <a:lnTo>
                  <a:pt x="1282389" y="610738"/>
                </a:lnTo>
                <a:lnTo>
                  <a:pt x="1282636" y="610614"/>
                </a:lnTo>
                <a:lnTo>
                  <a:pt x="1282883" y="610552"/>
                </a:lnTo>
                <a:lnTo>
                  <a:pt x="1283438" y="610306"/>
                </a:lnTo>
                <a:lnTo>
                  <a:pt x="1284364" y="609935"/>
                </a:lnTo>
                <a:lnTo>
                  <a:pt x="1284919" y="609688"/>
                </a:lnTo>
                <a:lnTo>
                  <a:pt x="1285660" y="609380"/>
                </a:lnTo>
                <a:lnTo>
                  <a:pt x="1287450" y="608639"/>
                </a:lnTo>
                <a:lnTo>
                  <a:pt x="1288190" y="608331"/>
                </a:lnTo>
                <a:lnTo>
                  <a:pt x="1288746" y="608084"/>
                </a:lnTo>
                <a:lnTo>
                  <a:pt x="1289486" y="607775"/>
                </a:lnTo>
                <a:lnTo>
                  <a:pt x="1290350" y="607405"/>
                </a:lnTo>
                <a:lnTo>
                  <a:pt x="1291029" y="607158"/>
                </a:lnTo>
                <a:lnTo>
                  <a:pt x="1291523" y="606973"/>
                </a:lnTo>
                <a:lnTo>
                  <a:pt x="1291708" y="606911"/>
                </a:lnTo>
                <a:lnTo>
                  <a:pt x="1292510" y="606541"/>
                </a:lnTo>
                <a:lnTo>
                  <a:pt x="1292695" y="606417"/>
                </a:lnTo>
                <a:lnTo>
                  <a:pt x="1293189" y="606232"/>
                </a:lnTo>
                <a:lnTo>
                  <a:pt x="1293806" y="605985"/>
                </a:lnTo>
                <a:lnTo>
                  <a:pt x="1294115" y="605862"/>
                </a:lnTo>
                <a:lnTo>
                  <a:pt x="1294424" y="605677"/>
                </a:lnTo>
                <a:lnTo>
                  <a:pt x="1294732" y="605553"/>
                </a:lnTo>
                <a:lnTo>
                  <a:pt x="1294917" y="605492"/>
                </a:lnTo>
                <a:lnTo>
                  <a:pt x="1295349" y="605245"/>
                </a:lnTo>
                <a:lnTo>
                  <a:pt x="1295534" y="605245"/>
                </a:lnTo>
                <a:lnTo>
                  <a:pt x="1296028" y="604998"/>
                </a:lnTo>
                <a:lnTo>
                  <a:pt x="1296337" y="604875"/>
                </a:lnTo>
                <a:lnTo>
                  <a:pt x="1296707" y="604689"/>
                </a:lnTo>
                <a:lnTo>
                  <a:pt x="1297633" y="604319"/>
                </a:lnTo>
                <a:lnTo>
                  <a:pt x="1298003" y="604134"/>
                </a:lnTo>
                <a:lnTo>
                  <a:pt x="1298250" y="604011"/>
                </a:lnTo>
                <a:lnTo>
                  <a:pt x="1298435" y="603949"/>
                </a:lnTo>
                <a:lnTo>
                  <a:pt x="1298867" y="603764"/>
                </a:lnTo>
                <a:lnTo>
                  <a:pt x="1299176" y="603640"/>
                </a:lnTo>
                <a:lnTo>
                  <a:pt x="1299608" y="603393"/>
                </a:lnTo>
                <a:lnTo>
                  <a:pt x="1299916" y="603270"/>
                </a:lnTo>
                <a:lnTo>
                  <a:pt x="1300225" y="603147"/>
                </a:lnTo>
                <a:lnTo>
                  <a:pt x="1301027" y="602776"/>
                </a:lnTo>
                <a:lnTo>
                  <a:pt x="1301521" y="602591"/>
                </a:lnTo>
                <a:lnTo>
                  <a:pt x="1302508" y="602159"/>
                </a:lnTo>
                <a:lnTo>
                  <a:pt x="1303866" y="601542"/>
                </a:lnTo>
                <a:lnTo>
                  <a:pt x="1304113" y="601480"/>
                </a:lnTo>
                <a:lnTo>
                  <a:pt x="1305100" y="600986"/>
                </a:lnTo>
                <a:lnTo>
                  <a:pt x="1305656" y="600801"/>
                </a:lnTo>
                <a:lnTo>
                  <a:pt x="1306149" y="600554"/>
                </a:lnTo>
                <a:lnTo>
                  <a:pt x="1306458" y="600431"/>
                </a:lnTo>
                <a:lnTo>
                  <a:pt x="1306828" y="600246"/>
                </a:lnTo>
                <a:lnTo>
                  <a:pt x="1307631" y="599937"/>
                </a:lnTo>
                <a:lnTo>
                  <a:pt x="1307939" y="599752"/>
                </a:lnTo>
                <a:lnTo>
                  <a:pt x="1308186" y="599690"/>
                </a:lnTo>
                <a:lnTo>
                  <a:pt x="1310099" y="598826"/>
                </a:lnTo>
                <a:lnTo>
                  <a:pt x="1310593" y="598641"/>
                </a:lnTo>
                <a:lnTo>
                  <a:pt x="1310963" y="598456"/>
                </a:lnTo>
                <a:lnTo>
                  <a:pt x="1311704" y="598148"/>
                </a:lnTo>
                <a:lnTo>
                  <a:pt x="1312198" y="597901"/>
                </a:lnTo>
                <a:lnTo>
                  <a:pt x="1313309" y="597407"/>
                </a:lnTo>
                <a:lnTo>
                  <a:pt x="1313679" y="597284"/>
                </a:lnTo>
                <a:lnTo>
                  <a:pt x="1314173" y="597037"/>
                </a:lnTo>
                <a:lnTo>
                  <a:pt x="1314419" y="596913"/>
                </a:lnTo>
                <a:lnTo>
                  <a:pt x="1314790" y="596790"/>
                </a:lnTo>
                <a:lnTo>
                  <a:pt x="1314975" y="596728"/>
                </a:lnTo>
                <a:lnTo>
                  <a:pt x="1315160" y="596605"/>
                </a:lnTo>
                <a:lnTo>
                  <a:pt x="1315530" y="596481"/>
                </a:lnTo>
                <a:lnTo>
                  <a:pt x="1316147" y="596234"/>
                </a:lnTo>
                <a:lnTo>
                  <a:pt x="1316765" y="596049"/>
                </a:lnTo>
                <a:lnTo>
                  <a:pt x="1317505" y="595741"/>
                </a:lnTo>
                <a:lnTo>
                  <a:pt x="1318184" y="595494"/>
                </a:lnTo>
                <a:lnTo>
                  <a:pt x="1318616" y="595309"/>
                </a:lnTo>
                <a:lnTo>
                  <a:pt x="1319295" y="595062"/>
                </a:lnTo>
                <a:lnTo>
                  <a:pt x="1319542" y="594938"/>
                </a:lnTo>
                <a:lnTo>
                  <a:pt x="1321332" y="594259"/>
                </a:lnTo>
                <a:lnTo>
                  <a:pt x="1321702" y="594136"/>
                </a:lnTo>
                <a:lnTo>
                  <a:pt x="1322196" y="593951"/>
                </a:lnTo>
                <a:lnTo>
                  <a:pt x="1322751" y="593766"/>
                </a:lnTo>
                <a:lnTo>
                  <a:pt x="1323245" y="593581"/>
                </a:lnTo>
                <a:lnTo>
                  <a:pt x="1324973" y="592902"/>
                </a:lnTo>
                <a:lnTo>
                  <a:pt x="1325220" y="592840"/>
                </a:lnTo>
                <a:lnTo>
                  <a:pt x="1326454" y="592346"/>
                </a:lnTo>
                <a:lnTo>
                  <a:pt x="1326639" y="592285"/>
                </a:lnTo>
                <a:lnTo>
                  <a:pt x="1327935" y="591791"/>
                </a:lnTo>
                <a:lnTo>
                  <a:pt x="1328120" y="591729"/>
                </a:lnTo>
                <a:lnTo>
                  <a:pt x="1329540" y="591174"/>
                </a:lnTo>
                <a:lnTo>
                  <a:pt x="1330712" y="590742"/>
                </a:lnTo>
                <a:lnTo>
                  <a:pt x="1330897" y="590680"/>
                </a:lnTo>
                <a:lnTo>
                  <a:pt x="1331823" y="590310"/>
                </a:lnTo>
                <a:lnTo>
                  <a:pt x="1332440" y="590063"/>
                </a:lnTo>
                <a:lnTo>
                  <a:pt x="1333366" y="589754"/>
                </a:lnTo>
                <a:lnTo>
                  <a:pt x="1334415" y="589322"/>
                </a:lnTo>
                <a:lnTo>
                  <a:pt x="1334909" y="589137"/>
                </a:lnTo>
                <a:lnTo>
                  <a:pt x="1335958" y="588705"/>
                </a:lnTo>
                <a:lnTo>
                  <a:pt x="1336143" y="588705"/>
                </a:lnTo>
                <a:lnTo>
                  <a:pt x="1336452" y="588520"/>
                </a:lnTo>
                <a:lnTo>
                  <a:pt x="1337439" y="588150"/>
                </a:lnTo>
                <a:lnTo>
                  <a:pt x="1338365" y="587841"/>
                </a:lnTo>
                <a:lnTo>
                  <a:pt x="1339167" y="587532"/>
                </a:lnTo>
                <a:lnTo>
                  <a:pt x="1339476" y="587409"/>
                </a:lnTo>
                <a:lnTo>
                  <a:pt x="1339723" y="587286"/>
                </a:lnTo>
                <a:lnTo>
                  <a:pt x="1340649" y="586977"/>
                </a:lnTo>
                <a:lnTo>
                  <a:pt x="1341636" y="586607"/>
                </a:lnTo>
                <a:lnTo>
                  <a:pt x="1342747" y="586175"/>
                </a:lnTo>
                <a:lnTo>
                  <a:pt x="1342994" y="586051"/>
                </a:lnTo>
                <a:lnTo>
                  <a:pt x="1344228" y="585619"/>
                </a:lnTo>
                <a:lnTo>
                  <a:pt x="1344660" y="585434"/>
                </a:lnTo>
                <a:lnTo>
                  <a:pt x="1345648" y="585064"/>
                </a:lnTo>
                <a:lnTo>
                  <a:pt x="1345894" y="585002"/>
                </a:lnTo>
                <a:lnTo>
                  <a:pt x="1346203" y="584879"/>
                </a:lnTo>
                <a:lnTo>
                  <a:pt x="1346388" y="584817"/>
                </a:lnTo>
                <a:lnTo>
                  <a:pt x="1347314" y="584447"/>
                </a:lnTo>
                <a:lnTo>
                  <a:pt x="1347499" y="584385"/>
                </a:lnTo>
                <a:lnTo>
                  <a:pt x="1347993" y="584200"/>
                </a:lnTo>
                <a:lnTo>
                  <a:pt x="1349536" y="583583"/>
                </a:lnTo>
                <a:lnTo>
                  <a:pt x="1350338" y="583274"/>
                </a:lnTo>
                <a:lnTo>
                  <a:pt x="1350585" y="583212"/>
                </a:lnTo>
                <a:lnTo>
                  <a:pt x="1351511" y="582842"/>
                </a:lnTo>
                <a:lnTo>
                  <a:pt x="1351943" y="582719"/>
                </a:lnTo>
                <a:lnTo>
                  <a:pt x="1352498" y="582472"/>
                </a:lnTo>
                <a:lnTo>
                  <a:pt x="1353053" y="582287"/>
                </a:lnTo>
                <a:lnTo>
                  <a:pt x="1353794" y="581978"/>
                </a:lnTo>
                <a:lnTo>
                  <a:pt x="1354288" y="581793"/>
                </a:lnTo>
                <a:lnTo>
                  <a:pt x="1354967" y="581546"/>
                </a:lnTo>
                <a:lnTo>
                  <a:pt x="1356077" y="581114"/>
                </a:lnTo>
                <a:lnTo>
                  <a:pt x="1356633" y="580929"/>
                </a:lnTo>
                <a:lnTo>
                  <a:pt x="1357373" y="580620"/>
                </a:lnTo>
                <a:lnTo>
                  <a:pt x="1357805" y="580497"/>
                </a:lnTo>
                <a:lnTo>
                  <a:pt x="1358114" y="580312"/>
                </a:lnTo>
                <a:lnTo>
                  <a:pt x="1358546" y="580188"/>
                </a:lnTo>
                <a:lnTo>
                  <a:pt x="1361385" y="579077"/>
                </a:lnTo>
                <a:lnTo>
                  <a:pt x="1362249" y="578769"/>
                </a:lnTo>
                <a:lnTo>
                  <a:pt x="1363977" y="578152"/>
                </a:lnTo>
                <a:lnTo>
                  <a:pt x="1364656" y="577905"/>
                </a:lnTo>
                <a:lnTo>
                  <a:pt x="1366137" y="577288"/>
                </a:lnTo>
                <a:lnTo>
                  <a:pt x="1366507" y="577164"/>
                </a:lnTo>
                <a:lnTo>
                  <a:pt x="1367310" y="576856"/>
                </a:lnTo>
                <a:lnTo>
                  <a:pt x="1368297" y="576485"/>
                </a:lnTo>
                <a:lnTo>
                  <a:pt x="1368914" y="576239"/>
                </a:lnTo>
                <a:lnTo>
                  <a:pt x="1369161" y="576115"/>
                </a:lnTo>
                <a:lnTo>
                  <a:pt x="1369408" y="576053"/>
                </a:lnTo>
                <a:lnTo>
                  <a:pt x="1369655" y="575930"/>
                </a:lnTo>
                <a:lnTo>
                  <a:pt x="1370642" y="575560"/>
                </a:lnTo>
                <a:lnTo>
                  <a:pt x="1371938" y="575066"/>
                </a:lnTo>
                <a:lnTo>
                  <a:pt x="1372617" y="574819"/>
                </a:lnTo>
                <a:lnTo>
                  <a:pt x="1374160" y="574264"/>
                </a:lnTo>
                <a:lnTo>
                  <a:pt x="1374469" y="574140"/>
                </a:lnTo>
                <a:lnTo>
                  <a:pt x="1374962" y="573893"/>
                </a:lnTo>
                <a:lnTo>
                  <a:pt x="1375394" y="573770"/>
                </a:lnTo>
                <a:lnTo>
                  <a:pt x="1375580" y="573708"/>
                </a:lnTo>
                <a:lnTo>
                  <a:pt x="1376505" y="573338"/>
                </a:lnTo>
                <a:lnTo>
                  <a:pt x="1376937" y="573153"/>
                </a:lnTo>
                <a:lnTo>
                  <a:pt x="1379036" y="572350"/>
                </a:lnTo>
                <a:lnTo>
                  <a:pt x="1379344" y="572227"/>
                </a:lnTo>
                <a:lnTo>
                  <a:pt x="1379715" y="572104"/>
                </a:lnTo>
                <a:lnTo>
                  <a:pt x="1380023" y="571980"/>
                </a:lnTo>
                <a:lnTo>
                  <a:pt x="1380208" y="571918"/>
                </a:lnTo>
                <a:lnTo>
                  <a:pt x="1381196" y="571548"/>
                </a:lnTo>
                <a:lnTo>
                  <a:pt x="1381443" y="571425"/>
                </a:lnTo>
                <a:lnTo>
                  <a:pt x="1382060" y="571240"/>
                </a:lnTo>
                <a:lnTo>
                  <a:pt x="1385269" y="570129"/>
                </a:lnTo>
                <a:lnTo>
                  <a:pt x="1385516" y="570005"/>
                </a:lnTo>
                <a:lnTo>
                  <a:pt x="1385701" y="569944"/>
                </a:lnTo>
                <a:lnTo>
                  <a:pt x="1387429" y="569388"/>
                </a:lnTo>
                <a:lnTo>
                  <a:pt x="1387861" y="569203"/>
                </a:lnTo>
                <a:lnTo>
                  <a:pt x="1388170" y="569141"/>
                </a:lnTo>
                <a:lnTo>
                  <a:pt x="1388848" y="568894"/>
                </a:lnTo>
                <a:lnTo>
                  <a:pt x="1389219" y="568771"/>
                </a:lnTo>
                <a:lnTo>
                  <a:pt x="1390700" y="568277"/>
                </a:lnTo>
                <a:lnTo>
                  <a:pt x="1390885" y="568215"/>
                </a:lnTo>
                <a:lnTo>
                  <a:pt x="1393045" y="567475"/>
                </a:lnTo>
                <a:lnTo>
                  <a:pt x="1393786" y="567228"/>
                </a:lnTo>
                <a:lnTo>
                  <a:pt x="1394588" y="566919"/>
                </a:lnTo>
                <a:lnTo>
                  <a:pt x="1394958" y="566796"/>
                </a:lnTo>
                <a:lnTo>
                  <a:pt x="1395390" y="566673"/>
                </a:lnTo>
                <a:lnTo>
                  <a:pt x="1395946" y="566487"/>
                </a:lnTo>
                <a:lnTo>
                  <a:pt x="1396933" y="566117"/>
                </a:lnTo>
                <a:lnTo>
                  <a:pt x="1397859" y="565809"/>
                </a:lnTo>
                <a:lnTo>
                  <a:pt x="1398476" y="565562"/>
                </a:lnTo>
                <a:lnTo>
                  <a:pt x="1398846" y="565500"/>
                </a:lnTo>
                <a:lnTo>
                  <a:pt x="1399464" y="565253"/>
                </a:lnTo>
                <a:lnTo>
                  <a:pt x="1399896" y="565130"/>
                </a:lnTo>
                <a:lnTo>
                  <a:pt x="1400513" y="564883"/>
                </a:lnTo>
                <a:lnTo>
                  <a:pt x="1401624" y="564513"/>
                </a:lnTo>
                <a:lnTo>
                  <a:pt x="1401870" y="564451"/>
                </a:lnTo>
                <a:lnTo>
                  <a:pt x="1402673" y="564142"/>
                </a:lnTo>
                <a:lnTo>
                  <a:pt x="1403166" y="564019"/>
                </a:lnTo>
                <a:lnTo>
                  <a:pt x="1403599" y="563834"/>
                </a:lnTo>
                <a:lnTo>
                  <a:pt x="1403845" y="563772"/>
                </a:lnTo>
                <a:lnTo>
                  <a:pt x="1404031" y="563710"/>
                </a:lnTo>
                <a:lnTo>
                  <a:pt x="1404463" y="563587"/>
                </a:lnTo>
                <a:lnTo>
                  <a:pt x="1405512" y="563217"/>
                </a:lnTo>
                <a:lnTo>
                  <a:pt x="1405697" y="563155"/>
                </a:lnTo>
                <a:lnTo>
                  <a:pt x="1406499" y="562846"/>
                </a:lnTo>
                <a:lnTo>
                  <a:pt x="1406684" y="562785"/>
                </a:lnTo>
                <a:lnTo>
                  <a:pt x="1406931" y="562661"/>
                </a:lnTo>
                <a:lnTo>
                  <a:pt x="1407240" y="562538"/>
                </a:lnTo>
                <a:lnTo>
                  <a:pt x="1408104" y="562229"/>
                </a:lnTo>
                <a:lnTo>
                  <a:pt x="1408906" y="561982"/>
                </a:lnTo>
                <a:lnTo>
                  <a:pt x="1409153" y="561859"/>
                </a:lnTo>
                <a:lnTo>
                  <a:pt x="1409338" y="561797"/>
                </a:lnTo>
                <a:lnTo>
                  <a:pt x="1409708" y="561674"/>
                </a:lnTo>
                <a:lnTo>
                  <a:pt x="1410387" y="561427"/>
                </a:lnTo>
                <a:lnTo>
                  <a:pt x="1411004" y="561180"/>
                </a:lnTo>
                <a:lnTo>
                  <a:pt x="1411313" y="561118"/>
                </a:lnTo>
                <a:lnTo>
                  <a:pt x="1411560" y="560995"/>
                </a:lnTo>
                <a:lnTo>
                  <a:pt x="1411807" y="560933"/>
                </a:lnTo>
                <a:lnTo>
                  <a:pt x="1411992" y="560871"/>
                </a:lnTo>
                <a:lnTo>
                  <a:pt x="1412300" y="560748"/>
                </a:lnTo>
                <a:lnTo>
                  <a:pt x="1413473" y="560316"/>
                </a:lnTo>
                <a:lnTo>
                  <a:pt x="1414090" y="560069"/>
                </a:lnTo>
                <a:lnTo>
                  <a:pt x="1414831" y="559822"/>
                </a:lnTo>
                <a:lnTo>
                  <a:pt x="1416991" y="559020"/>
                </a:lnTo>
                <a:lnTo>
                  <a:pt x="1417485" y="558896"/>
                </a:lnTo>
                <a:lnTo>
                  <a:pt x="1417731" y="558773"/>
                </a:lnTo>
                <a:lnTo>
                  <a:pt x="1418904" y="558341"/>
                </a:lnTo>
                <a:lnTo>
                  <a:pt x="1419274" y="558218"/>
                </a:lnTo>
                <a:lnTo>
                  <a:pt x="1419706" y="558032"/>
                </a:lnTo>
                <a:lnTo>
                  <a:pt x="1420447" y="557786"/>
                </a:lnTo>
                <a:lnTo>
                  <a:pt x="1420632" y="557724"/>
                </a:lnTo>
                <a:lnTo>
                  <a:pt x="1421434" y="557415"/>
                </a:lnTo>
                <a:lnTo>
                  <a:pt x="1422360" y="557107"/>
                </a:lnTo>
                <a:lnTo>
                  <a:pt x="1425508" y="555934"/>
                </a:lnTo>
                <a:lnTo>
                  <a:pt x="1425693" y="555934"/>
                </a:lnTo>
                <a:lnTo>
                  <a:pt x="1427236" y="555317"/>
                </a:lnTo>
                <a:lnTo>
                  <a:pt x="1428285" y="554947"/>
                </a:lnTo>
                <a:lnTo>
                  <a:pt x="1428532" y="554885"/>
                </a:lnTo>
                <a:lnTo>
                  <a:pt x="1429211" y="554638"/>
                </a:lnTo>
                <a:lnTo>
                  <a:pt x="1429828" y="554391"/>
                </a:lnTo>
                <a:lnTo>
                  <a:pt x="1430260" y="554206"/>
                </a:lnTo>
                <a:lnTo>
                  <a:pt x="1431926" y="553589"/>
                </a:lnTo>
                <a:lnTo>
                  <a:pt x="1432358" y="553465"/>
                </a:lnTo>
                <a:lnTo>
                  <a:pt x="1433777" y="552910"/>
                </a:lnTo>
                <a:lnTo>
                  <a:pt x="1434086" y="552787"/>
                </a:lnTo>
                <a:lnTo>
                  <a:pt x="1434271" y="552725"/>
                </a:lnTo>
                <a:lnTo>
                  <a:pt x="1434703" y="552601"/>
                </a:lnTo>
                <a:lnTo>
                  <a:pt x="1435629" y="552231"/>
                </a:lnTo>
                <a:lnTo>
                  <a:pt x="1436061" y="552046"/>
                </a:lnTo>
                <a:lnTo>
                  <a:pt x="1436493" y="551923"/>
                </a:lnTo>
                <a:lnTo>
                  <a:pt x="1436925" y="551737"/>
                </a:lnTo>
                <a:lnTo>
                  <a:pt x="1437604" y="551491"/>
                </a:lnTo>
                <a:lnTo>
                  <a:pt x="1438776" y="551059"/>
                </a:lnTo>
                <a:lnTo>
                  <a:pt x="1440072" y="550565"/>
                </a:lnTo>
                <a:lnTo>
                  <a:pt x="1440319" y="550441"/>
                </a:lnTo>
                <a:lnTo>
                  <a:pt x="1441122" y="550133"/>
                </a:lnTo>
                <a:lnTo>
                  <a:pt x="1444207" y="549022"/>
                </a:lnTo>
                <a:lnTo>
                  <a:pt x="1445380" y="548528"/>
                </a:lnTo>
                <a:lnTo>
                  <a:pt x="1445874" y="548405"/>
                </a:lnTo>
                <a:lnTo>
                  <a:pt x="1447725" y="547664"/>
                </a:lnTo>
                <a:lnTo>
                  <a:pt x="1447910" y="547602"/>
                </a:lnTo>
                <a:lnTo>
                  <a:pt x="1448589" y="547356"/>
                </a:lnTo>
                <a:lnTo>
                  <a:pt x="1449577" y="546985"/>
                </a:lnTo>
                <a:lnTo>
                  <a:pt x="1450009" y="546800"/>
                </a:lnTo>
                <a:lnTo>
                  <a:pt x="1450194" y="546738"/>
                </a:lnTo>
                <a:lnTo>
                  <a:pt x="1450749" y="546553"/>
                </a:lnTo>
                <a:lnTo>
                  <a:pt x="1451181" y="546368"/>
                </a:lnTo>
                <a:lnTo>
                  <a:pt x="1452107" y="546060"/>
                </a:lnTo>
                <a:lnTo>
                  <a:pt x="1453526" y="545504"/>
                </a:lnTo>
                <a:lnTo>
                  <a:pt x="1453712" y="545442"/>
                </a:lnTo>
                <a:lnTo>
                  <a:pt x="1454205" y="545257"/>
                </a:lnTo>
                <a:lnTo>
                  <a:pt x="1454761" y="545010"/>
                </a:lnTo>
                <a:lnTo>
                  <a:pt x="1455563" y="544702"/>
                </a:lnTo>
                <a:lnTo>
                  <a:pt x="1456304" y="544455"/>
                </a:lnTo>
                <a:lnTo>
                  <a:pt x="1456674" y="544270"/>
                </a:lnTo>
                <a:lnTo>
                  <a:pt x="1456921" y="544208"/>
                </a:lnTo>
                <a:lnTo>
                  <a:pt x="1458525" y="543591"/>
                </a:lnTo>
                <a:lnTo>
                  <a:pt x="1459451" y="543221"/>
                </a:lnTo>
                <a:lnTo>
                  <a:pt x="1459760" y="543097"/>
                </a:lnTo>
                <a:lnTo>
                  <a:pt x="1460624" y="542789"/>
                </a:lnTo>
                <a:lnTo>
                  <a:pt x="1461550" y="542480"/>
                </a:lnTo>
                <a:lnTo>
                  <a:pt x="1461982" y="542295"/>
                </a:lnTo>
                <a:lnTo>
                  <a:pt x="1462784" y="541986"/>
                </a:lnTo>
                <a:lnTo>
                  <a:pt x="1463031" y="541863"/>
                </a:lnTo>
                <a:lnTo>
                  <a:pt x="1463895" y="541554"/>
                </a:lnTo>
                <a:lnTo>
                  <a:pt x="1464574" y="541307"/>
                </a:lnTo>
                <a:lnTo>
                  <a:pt x="1466055" y="540690"/>
                </a:lnTo>
                <a:lnTo>
                  <a:pt x="1466487" y="540567"/>
                </a:lnTo>
                <a:lnTo>
                  <a:pt x="1467166" y="540320"/>
                </a:lnTo>
                <a:lnTo>
                  <a:pt x="1467721" y="540073"/>
                </a:lnTo>
                <a:lnTo>
                  <a:pt x="1468277" y="539888"/>
                </a:lnTo>
                <a:lnTo>
                  <a:pt x="1468523" y="539765"/>
                </a:lnTo>
                <a:lnTo>
                  <a:pt x="1468894" y="539641"/>
                </a:lnTo>
                <a:lnTo>
                  <a:pt x="1469387" y="539456"/>
                </a:lnTo>
                <a:lnTo>
                  <a:pt x="1469573" y="539394"/>
                </a:lnTo>
                <a:lnTo>
                  <a:pt x="1470251" y="539147"/>
                </a:lnTo>
                <a:lnTo>
                  <a:pt x="1470622" y="539024"/>
                </a:lnTo>
                <a:lnTo>
                  <a:pt x="1470930" y="538901"/>
                </a:lnTo>
                <a:lnTo>
                  <a:pt x="1471547" y="538654"/>
                </a:lnTo>
                <a:lnTo>
                  <a:pt x="1472288" y="538345"/>
                </a:lnTo>
                <a:lnTo>
                  <a:pt x="1473522" y="537913"/>
                </a:lnTo>
                <a:lnTo>
                  <a:pt x="1474572" y="537481"/>
                </a:lnTo>
                <a:lnTo>
                  <a:pt x="1475127" y="537296"/>
                </a:lnTo>
                <a:lnTo>
                  <a:pt x="1475991" y="536926"/>
                </a:lnTo>
                <a:lnTo>
                  <a:pt x="1476300" y="536802"/>
                </a:lnTo>
                <a:lnTo>
                  <a:pt x="1476855" y="536617"/>
                </a:lnTo>
                <a:lnTo>
                  <a:pt x="1477719" y="536247"/>
                </a:lnTo>
                <a:lnTo>
                  <a:pt x="1478336" y="536000"/>
                </a:lnTo>
                <a:lnTo>
                  <a:pt x="1478706" y="535876"/>
                </a:lnTo>
                <a:lnTo>
                  <a:pt x="1479077" y="535691"/>
                </a:lnTo>
                <a:lnTo>
                  <a:pt x="1480126" y="535321"/>
                </a:lnTo>
                <a:lnTo>
                  <a:pt x="1480434" y="535198"/>
                </a:lnTo>
                <a:lnTo>
                  <a:pt x="1481052" y="534951"/>
                </a:lnTo>
                <a:lnTo>
                  <a:pt x="1481916" y="534580"/>
                </a:lnTo>
                <a:lnTo>
                  <a:pt x="1483705" y="533902"/>
                </a:lnTo>
                <a:lnTo>
                  <a:pt x="1484446" y="533593"/>
                </a:lnTo>
                <a:lnTo>
                  <a:pt x="1484878" y="533408"/>
                </a:lnTo>
                <a:lnTo>
                  <a:pt x="1485187" y="533284"/>
                </a:lnTo>
                <a:lnTo>
                  <a:pt x="1485372" y="533223"/>
                </a:lnTo>
                <a:lnTo>
                  <a:pt x="1485927" y="532976"/>
                </a:lnTo>
                <a:lnTo>
                  <a:pt x="1486297" y="532852"/>
                </a:lnTo>
                <a:lnTo>
                  <a:pt x="1487655" y="532297"/>
                </a:lnTo>
                <a:lnTo>
                  <a:pt x="1488519" y="531988"/>
                </a:lnTo>
                <a:lnTo>
                  <a:pt x="1488951" y="531803"/>
                </a:lnTo>
                <a:lnTo>
                  <a:pt x="1489322" y="531680"/>
                </a:lnTo>
                <a:lnTo>
                  <a:pt x="1490247" y="531310"/>
                </a:lnTo>
                <a:lnTo>
                  <a:pt x="1490494" y="531186"/>
                </a:lnTo>
                <a:lnTo>
                  <a:pt x="1491296" y="530878"/>
                </a:lnTo>
                <a:lnTo>
                  <a:pt x="1492469" y="530446"/>
                </a:lnTo>
                <a:lnTo>
                  <a:pt x="1492963" y="530199"/>
                </a:lnTo>
                <a:lnTo>
                  <a:pt x="1493642" y="529952"/>
                </a:lnTo>
                <a:lnTo>
                  <a:pt x="1494135" y="529767"/>
                </a:lnTo>
                <a:lnTo>
                  <a:pt x="1494321" y="529705"/>
                </a:lnTo>
                <a:lnTo>
                  <a:pt x="1494506" y="529581"/>
                </a:lnTo>
                <a:lnTo>
                  <a:pt x="1494691" y="529520"/>
                </a:lnTo>
                <a:lnTo>
                  <a:pt x="1497098" y="528594"/>
                </a:lnTo>
                <a:lnTo>
                  <a:pt x="1497715" y="528347"/>
                </a:lnTo>
                <a:lnTo>
                  <a:pt x="1498332" y="528100"/>
                </a:lnTo>
                <a:lnTo>
                  <a:pt x="1501048" y="526989"/>
                </a:lnTo>
                <a:lnTo>
                  <a:pt x="1501233" y="526928"/>
                </a:lnTo>
                <a:lnTo>
                  <a:pt x="1503331" y="526064"/>
                </a:lnTo>
                <a:lnTo>
                  <a:pt x="1503578" y="525940"/>
                </a:lnTo>
                <a:lnTo>
                  <a:pt x="1504565" y="525508"/>
                </a:lnTo>
                <a:lnTo>
                  <a:pt x="1504874" y="525385"/>
                </a:lnTo>
                <a:lnTo>
                  <a:pt x="1505429" y="525138"/>
                </a:lnTo>
                <a:lnTo>
                  <a:pt x="1506911" y="524583"/>
                </a:lnTo>
                <a:lnTo>
                  <a:pt x="1507775" y="524212"/>
                </a:lnTo>
                <a:lnTo>
                  <a:pt x="1509688" y="523410"/>
                </a:lnTo>
                <a:lnTo>
                  <a:pt x="1510984" y="522854"/>
                </a:lnTo>
                <a:lnTo>
                  <a:pt x="1511292" y="522731"/>
                </a:lnTo>
                <a:lnTo>
                  <a:pt x="1511724" y="522546"/>
                </a:lnTo>
                <a:lnTo>
                  <a:pt x="1513082" y="521990"/>
                </a:lnTo>
                <a:lnTo>
                  <a:pt x="1513329" y="521929"/>
                </a:lnTo>
                <a:lnTo>
                  <a:pt x="1515304" y="521126"/>
                </a:lnTo>
                <a:lnTo>
                  <a:pt x="1516723" y="520509"/>
                </a:lnTo>
                <a:lnTo>
                  <a:pt x="1517896" y="520077"/>
                </a:lnTo>
                <a:lnTo>
                  <a:pt x="1518143" y="519954"/>
                </a:lnTo>
                <a:lnTo>
                  <a:pt x="1518513" y="519769"/>
                </a:lnTo>
                <a:lnTo>
                  <a:pt x="1519130" y="519522"/>
                </a:lnTo>
                <a:lnTo>
                  <a:pt x="1519562" y="519337"/>
                </a:lnTo>
                <a:lnTo>
                  <a:pt x="1520056" y="519152"/>
                </a:lnTo>
                <a:lnTo>
                  <a:pt x="1520303" y="519028"/>
                </a:lnTo>
                <a:lnTo>
                  <a:pt x="1522278" y="518226"/>
                </a:lnTo>
                <a:lnTo>
                  <a:pt x="1523327" y="517732"/>
                </a:lnTo>
                <a:lnTo>
                  <a:pt x="1524438" y="517238"/>
                </a:lnTo>
                <a:lnTo>
                  <a:pt x="1525734" y="516683"/>
                </a:lnTo>
                <a:lnTo>
                  <a:pt x="1528141" y="515634"/>
                </a:lnTo>
                <a:lnTo>
                  <a:pt x="1528696" y="515387"/>
                </a:lnTo>
                <a:lnTo>
                  <a:pt x="1531103" y="514399"/>
                </a:lnTo>
                <a:lnTo>
                  <a:pt x="1531288" y="514338"/>
                </a:lnTo>
                <a:lnTo>
                  <a:pt x="1532831" y="513597"/>
                </a:lnTo>
                <a:lnTo>
                  <a:pt x="1534929" y="512733"/>
                </a:lnTo>
                <a:lnTo>
                  <a:pt x="1535547" y="512486"/>
                </a:lnTo>
                <a:lnTo>
                  <a:pt x="1535917" y="512301"/>
                </a:lnTo>
                <a:lnTo>
                  <a:pt x="1536657" y="511993"/>
                </a:lnTo>
                <a:lnTo>
                  <a:pt x="1537336" y="511684"/>
                </a:lnTo>
                <a:lnTo>
                  <a:pt x="1537892" y="511437"/>
                </a:lnTo>
                <a:lnTo>
                  <a:pt x="1538817" y="511067"/>
                </a:lnTo>
                <a:lnTo>
                  <a:pt x="1539003" y="510943"/>
                </a:lnTo>
                <a:lnTo>
                  <a:pt x="1539188" y="510882"/>
                </a:lnTo>
                <a:lnTo>
                  <a:pt x="1539373" y="510820"/>
                </a:lnTo>
                <a:lnTo>
                  <a:pt x="1540546" y="510326"/>
                </a:lnTo>
                <a:lnTo>
                  <a:pt x="1542088" y="509647"/>
                </a:lnTo>
                <a:lnTo>
                  <a:pt x="1543138" y="509154"/>
                </a:lnTo>
                <a:lnTo>
                  <a:pt x="1543384" y="509092"/>
                </a:lnTo>
                <a:lnTo>
                  <a:pt x="1544619" y="508536"/>
                </a:lnTo>
                <a:lnTo>
                  <a:pt x="1545051" y="508351"/>
                </a:lnTo>
                <a:lnTo>
                  <a:pt x="1545298" y="508228"/>
                </a:lnTo>
                <a:lnTo>
                  <a:pt x="1547211" y="507426"/>
                </a:lnTo>
                <a:lnTo>
                  <a:pt x="1548075" y="506994"/>
                </a:lnTo>
                <a:lnTo>
                  <a:pt x="1549618" y="506315"/>
                </a:lnTo>
                <a:lnTo>
                  <a:pt x="1550050" y="506130"/>
                </a:lnTo>
                <a:lnTo>
                  <a:pt x="1550605" y="505883"/>
                </a:lnTo>
                <a:lnTo>
                  <a:pt x="1552086" y="505266"/>
                </a:lnTo>
                <a:lnTo>
                  <a:pt x="1553506" y="504587"/>
                </a:lnTo>
                <a:lnTo>
                  <a:pt x="1554061" y="504340"/>
                </a:lnTo>
                <a:lnTo>
                  <a:pt x="1554432" y="504216"/>
                </a:lnTo>
                <a:lnTo>
                  <a:pt x="1555419" y="503784"/>
                </a:lnTo>
                <a:lnTo>
                  <a:pt x="1555728" y="503599"/>
                </a:lnTo>
                <a:lnTo>
                  <a:pt x="1556592" y="503229"/>
                </a:lnTo>
                <a:lnTo>
                  <a:pt x="1557332" y="502920"/>
                </a:lnTo>
                <a:lnTo>
                  <a:pt x="1558690" y="502303"/>
                </a:lnTo>
                <a:lnTo>
                  <a:pt x="1559184" y="502118"/>
                </a:lnTo>
                <a:lnTo>
                  <a:pt x="1560541" y="501501"/>
                </a:lnTo>
                <a:lnTo>
                  <a:pt x="1560788" y="501377"/>
                </a:lnTo>
                <a:lnTo>
                  <a:pt x="1560973" y="501316"/>
                </a:lnTo>
                <a:lnTo>
                  <a:pt x="1562887" y="500452"/>
                </a:lnTo>
                <a:lnTo>
                  <a:pt x="1563195" y="500328"/>
                </a:lnTo>
                <a:lnTo>
                  <a:pt x="1565849" y="499156"/>
                </a:lnTo>
                <a:lnTo>
                  <a:pt x="1568132" y="498168"/>
                </a:lnTo>
                <a:lnTo>
                  <a:pt x="1568379" y="498045"/>
                </a:lnTo>
                <a:lnTo>
                  <a:pt x="1569614" y="497489"/>
                </a:lnTo>
                <a:lnTo>
                  <a:pt x="1570539" y="497057"/>
                </a:lnTo>
                <a:lnTo>
                  <a:pt x="1571280" y="496749"/>
                </a:lnTo>
                <a:lnTo>
                  <a:pt x="1571774" y="496502"/>
                </a:lnTo>
                <a:lnTo>
                  <a:pt x="1572021" y="496378"/>
                </a:lnTo>
                <a:lnTo>
                  <a:pt x="1572761" y="496070"/>
                </a:lnTo>
                <a:lnTo>
                  <a:pt x="1573193" y="495885"/>
                </a:lnTo>
                <a:lnTo>
                  <a:pt x="1574613" y="495268"/>
                </a:lnTo>
                <a:lnTo>
                  <a:pt x="1575168" y="494959"/>
                </a:lnTo>
                <a:lnTo>
                  <a:pt x="1575723" y="494712"/>
                </a:lnTo>
                <a:lnTo>
                  <a:pt x="1576402" y="494465"/>
                </a:lnTo>
                <a:lnTo>
                  <a:pt x="1576587" y="494342"/>
                </a:lnTo>
                <a:lnTo>
                  <a:pt x="1578254" y="493601"/>
                </a:lnTo>
                <a:lnTo>
                  <a:pt x="1581216" y="492244"/>
                </a:lnTo>
                <a:lnTo>
                  <a:pt x="1581833" y="491997"/>
                </a:lnTo>
                <a:lnTo>
                  <a:pt x="1582204" y="491812"/>
                </a:lnTo>
                <a:lnTo>
                  <a:pt x="1583006" y="491503"/>
                </a:lnTo>
                <a:lnTo>
                  <a:pt x="1584919" y="490639"/>
                </a:lnTo>
                <a:lnTo>
                  <a:pt x="1586462" y="489898"/>
                </a:lnTo>
                <a:lnTo>
                  <a:pt x="1587264" y="489590"/>
                </a:lnTo>
                <a:lnTo>
                  <a:pt x="1587635" y="489405"/>
                </a:lnTo>
                <a:lnTo>
                  <a:pt x="1588067" y="489219"/>
                </a:lnTo>
                <a:lnTo>
                  <a:pt x="1588992" y="488787"/>
                </a:lnTo>
                <a:lnTo>
                  <a:pt x="1590659" y="488047"/>
                </a:lnTo>
                <a:lnTo>
                  <a:pt x="1591276" y="487738"/>
                </a:lnTo>
                <a:lnTo>
                  <a:pt x="1592510" y="487183"/>
                </a:lnTo>
                <a:lnTo>
                  <a:pt x="1592695" y="487059"/>
                </a:lnTo>
                <a:lnTo>
                  <a:pt x="1593806" y="486566"/>
                </a:lnTo>
                <a:lnTo>
                  <a:pt x="1593991" y="486504"/>
                </a:lnTo>
                <a:lnTo>
                  <a:pt x="1594855" y="486072"/>
                </a:lnTo>
                <a:lnTo>
                  <a:pt x="1595102" y="485949"/>
                </a:lnTo>
                <a:lnTo>
                  <a:pt x="1596028" y="485578"/>
                </a:lnTo>
                <a:lnTo>
                  <a:pt x="1596460" y="485331"/>
                </a:lnTo>
                <a:lnTo>
                  <a:pt x="1599052" y="484159"/>
                </a:lnTo>
                <a:lnTo>
                  <a:pt x="1599299" y="484035"/>
                </a:lnTo>
                <a:lnTo>
                  <a:pt x="1599546" y="483912"/>
                </a:lnTo>
                <a:lnTo>
                  <a:pt x="1599854" y="483788"/>
                </a:lnTo>
                <a:lnTo>
                  <a:pt x="1600718" y="483356"/>
                </a:lnTo>
                <a:lnTo>
                  <a:pt x="1602261" y="482678"/>
                </a:lnTo>
                <a:lnTo>
                  <a:pt x="1602755" y="482431"/>
                </a:lnTo>
                <a:lnTo>
                  <a:pt x="1604853" y="481505"/>
                </a:lnTo>
                <a:lnTo>
                  <a:pt x="1605038" y="481382"/>
                </a:lnTo>
                <a:lnTo>
                  <a:pt x="1605285" y="481258"/>
                </a:lnTo>
                <a:lnTo>
                  <a:pt x="1607322" y="480332"/>
                </a:lnTo>
                <a:lnTo>
                  <a:pt x="1608556" y="479777"/>
                </a:lnTo>
                <a:lnTo>
                  <a:pt x="1608803" y="479654"/>
                </a:lnTo>
                <a:lnTo>
                  <a:pt x="1609050" y="479530"/>
                </a:lnTo>
                <a:lnTo>
                  <a:pt x="1609235" y="479468"/>
                </a:lnTo>
                <a:lnTo>
                  <a:pt x="1610223" y="478975"/>
                </a:lnTo>
                <a:lnTo>
                  <a:pt x="1610840" y="478728"/>
                </a:lnTo>
                <a:lnTo>
                  <a:pt x="1611765" y="478296"/>
                </a:lnTo>
                <a:lnTo>
                  <a:pt x="1613617" y="477370"/>
                </a:lnTo>
                <a:lnTo>
                  <a:pt x="1613802" y="477308"/>
                </a:lnTo>
                <a:lnTo>
                  <a:pt x="1614049" y="477185"/>
                </a:lnTo>
                <a:lnTo>
                  <a:pt x="1614851" y="476753"/>
                </a:lnTo>
                <a:lnTo>
                  <a:pt x="1616024" y="476197"/>
                </a:lnTo>
                <a:lnTo>
                  <a:pt x="1616764" y="475827"/>
                </a:lnTo>
                <a:lnTo>
                  <a:pt x="1617505" y="475457"/>
                </a:lnTo>
                <a:lnTo>
                  <a:pt x="1617875" y="475272"/>
                </a:lnTo>
                <a:lnTo>
                  <a:pt x="1619356" y="474531"/>
                </a:lnTo>
                <a:lnTo>
                  <a:pt x="1621146" y="473667"/>
                </a:lnTo>
                <a:lnTo>
                  <a:pt x="1621578" y="473420"/>
                </a:lnTo>
                <a:lnTo>
                  <a:pt x="1622134" y="473112"/>
                </a:lnTo>
                <a:lnTo>
                  <a:pt x="1622874" y="472803"/>
                </a:lnTo>
                <a:lnTo>
                  <a:pt x="1626022" y="471198"/>
                </a:lnTo>
                <a:lnTo>
                  <a:pt x="1626577" y="470890"/>
                </a:lnTo>
                <a:lnTo>
                  <a:pt x="1626886" y="470766"/>
                </a:lnTo>
                <a:lnTo>
                  <a:pt x="1631021" y="468730"/>
                </a:lnTo>
                <a:lnTo>
                  <a:pt x="1632317" y="468051"/>
                </a:lnTo>
                <a:lnTo>
                  <a:pt x="1633304" y="467557"/>
                </a:lnTo>
                <a:lnTo>
                  <a:pt x="1633674" y="467434"/>
                </a:lnTo>
                <a:lnTo>
                  <a:pt x="1635156" y="466632"/>
                </a:lnTo>
                <a:lnTo>
                  <a:pt x="1635464" y="466508"/>
                </a:lnTo>
                <a:lnTo>
                  <a:pt x="1637563" y="465459"/>
                </a:lnTo>
                <a:lnTo>
                  <a:pt x="1637809" y="465335"/>
                </a:lnTo>
                <a:lnTo>
                  <a:pt x="1639599" y="464410"/>
                </a:lnTo>
                <a:lnTo>
                  <a:pt x="1641574" y="463361"/>
                </a:lnTo>
                <a:lnTo>
                  <a:pt x="1641944" y="463175"/>
                </a:lnTo>
                <a:lnTo>
                  <a:pt x="1642623" y="462867"/>
                </a:lnTo>
                <a:lnTo>
                  <a:pt x="1645832" y="461201"/>
                </a:lnTo>
                <a:lnTo>
                  <a:pt x="1646018" y="461139"/>
                </a:lnTo>
                <a:lnTo>
                  <a:pt x="1646943" y="460645"/>
                </a:lnTo>
                <a:lnTo>
                  <a:pt x="1648239" y="460028"/>
                </a:lnTo>
                <a:lnTo>
                  <a:pt x="1648918" y="459658"/>
                </a:lnTo>
                <a:lnTo>
                  <a:pt x="1649906" y="459164"/>
                </a:lnTo>
                <a:lnTo>
                  <a:pt x="1650523" y="458855"/>
                </a:lnTo>
                <a:lnTo>
                  <a:pt x="1651757" y="458238"/>
                </a:lnTo>
                <a:lnTo>
                  <a:pt x="1652189" y="457991"/>
                </a:lnTo>
                <a:lnTo>
                  <a:pt x="1653053" y="457559"/>
                </a:lnTo>
                <a:lnTo>
                  <a:pt x="1653362" y="457374"/>
                </a:lnTo>
                <a:lnTo>
                  <a:pt x="1653855" y="457127"/>
                </a:lnTo>
                <a:lnTo>
                  <a:pt x="1654658" y="456757"/>
                </a:lnTo>
                <a:lnTo>
                  <a:pt x="1655213" y="456448"/>
                </a:lnTo>
                <a:lnTo>
                  <a:pt x="1655398" y="456387"/>
                </a:lnTo>
                <a:lnTo>
                  <a:pt x="1657620" y="455214"/>
                </a:lnTo>
                <a:lnTo>
                  <a:pt x="1658731" y="454659"/>
                </a:lnTo>
                <a:lnTo>
                  <a:pt x="1659101" y="454474"/>
                </a:lnTo>
                <a:lnTo>
                  <a:pt x="1659348" y="454350"/>
                </a:lnTo>
                <a:lnTo>
                  <a:pt x="1660459" y="453795"/>
                </a:lnTo>
                <a:lnTo>
                  <a:pt x="1660644" y="453671"/>
                </a:lnTo>
                <a:lnTo>
                  <a:pt x="1661940" y="452992"/>
                </a:lnTo>
                <a:lnTo>
                  <a:pt x="1665767" y="451017"/>
                </a:lnTo>
                <a:lnTo>
                  <a:pt x="1667124" y="450277"/>
                </a:lnTo>
                <a:lnTo>
                  <a:pt x="1668420" y="449598"/>
                </a:lnTo>
                <a:lnTo>
                  <a:pt x="1670272" y="448611"/>
                </a:lnTo>
                <a:lnTo>
                  <a:pt x="1671321" y="448117"/>
                </a:lnTo>
                <a:lnTo>
                  <a:pt x="1671938" y="447747"/>
                </a:lnTo>
                <a:lnTo>
                  <a:pt x="1672185" y="447623"/>
                </a:lnTo>
                <a:lnTo>
                  <a:pt x="1675147" y="446080"/>
                </a:lnTo>
                <a:lnTo>
                  <a:pt x="1675333" y="446018"/>
                </a:lnTo>
                <a:lnTo>
                  <a:pt x="1678171" y="444476"/>
                </a:lnTo>
                <a:lnTo>
                  <a:pt x="1680517" y="443303"/>
                </a:lnTo>
                <a:lnTo>
                  <a:pt x="1683479" y="441698"/>
                </a:lnTo>
                <a:lnTo>
                  <a:pt x="1686009" y="440341"/>
                </a:lnTo>
                <a:lnTo>
                  <a:pt x="1686380" y="440094"/>
                </a:lnTo>
                <a:lnTo>
                  <a:pt x="1686750" y="439909"/>
                </a:lnTo>
                <a:lnTo>
                  <a:pt x="1689404" y="438489"/>
                </a:lnTo>
                <a:lnTo>
                  <a:pt x="1690206" y="438057"/>
                </a:lnTo>
                <a:lnTo>
                  <a:pt x="1692860" y="436638"/>
                </a:lnTo>
                <a:lnTo>
                  <a:pt x="1693415" y="436329"/>
                </a:lnTo>
                <a:lnTo>
                  <a:pt x="1694032" y="435959"/>
                </a:lnTo>
                <a:lnTo>
                  <a:pt x="1694341" y="435835"/>
                </a:lnTo>
                <a:lnTo>
                  <a:pt x="1697674" y="434046"/>
                </a:lnTo>
                <a:lnTo>
                  <a:pt x="1698044" y="433861"/>
                </a:lnTo>
                <a:lnTo>
                  <a:pt x="1699093" y="433243"/>
                </a:lnTo>
                <a:lnTo>
                  <a:pt x="1702426" y="431454"/>
                </a:lnTo>
                <a:lnTo>
                  <a:pt x="1703907" y="430651"/>
                </a:lnTo>
                <a:lnTo>
                  <a:pt x="1704586" y="430281"/>
                </a:lnTo>
                <a:lnTo>
                  <a:pt x="1707425" y="428738"/>
                </a:lnTo>
                <a:lnTo>
                  <a:pt x="1707918" y="428430"/>
                </a:lnTo>
                <a:lnTo>
                  <a:pt x="1708289" y="428244"/>
                </a:lnTo>
                <a:lnTo>
                  <a:pt x="1709153" y="427751"/>
                </a:lnTo>
                <a:lnTo>
                  <a:pt x="1711313" y="426578"/>
                </a:lnTo>
                <a:lnTo>
                  <a:pt x="1713102" y="425591"/>
                </a:lnTo>
                <a:lnTo>
                  <a:pt x="1713596" y="425282"/>
                </a:lnTo>
                <a:lnTo>
                  <a:pt x="1715571" y="424171"/>
                </a:lnTo>
                <a:lnTo>
                  <a:pt x="1716867" y="423492"/>
                </a:lnTo>
                <a:lnTo>
                  <a:pt x="1717608" y="423060"/>
                </a:lnTo>
                <a:lnTo>
                  <a:pt x="1718410" y="422628"/>
                </a:lnTo>
                <a:lnTo>
                  <a:pt x="1718904" y="422381"/>
                </a:lnTo>
                <a:lnTo>
                  <a:pt x="1719089" y="422258"/>
                </a:lnTo>
                <a:lnTo>
                  <a:pt x="1720694" y="421332"/>
                </a:lnTo>
                <a:lnTo>
                  <a:pt x="1720940" y="421209"/>
                </a:lnTo>
                <a:lnTo>
                  <a:pt x="1721311" y="421024"/>
                </a:lnTo>
                <a:lnTo>
                  <a:pt x="1724643" y="419172"/>
                </a:lnTo>
                <a:lnTo>
                  <a:pt x="1726927" y="417876"/>
                </a:lnTo>
                <a:lnTo>
                  <a:pt x="1727235" y="417691"/>
                </a:lnTo>
                <a:lnTo>
                  <a:pt x="1727421" y="417629"/>
                </a:lnTo>
                <a:lnTo>
                  <a:pt x="1729642" y="416333"/>
                </a:lnTo>
                <a:lnTo>
                  <a:pt x="1729889" y="416210"/>
                </a:lnTo>
                <a:lnTo>
                  <a:pt x="1732296" y="414852"/>
                </a:lnTo>
                <a:lnTo>
                  <a:pt x="1733284" y="414297"/>
                </a:lnTo>
                <a:lnTo>
                  <a:pt x="1735999" y="412754"/>
                </a:lnTo>
                <a:lnTo>
                  <a:pt x="1737542" y="411890"/>
                </a:lnTo>
                <a:lnTo>
                  <a:pt x="1738159" y="411519"/>
                </a:lnTo>
                <a:lnTo>
                  <a:pt x="1741492" y="409606"/>
                </a:lnTo>
                <a:lnTo>
                  <a:pt x="1746738" y="406644"/>
                </a:lnTo>
                <a:lnTo>
                  <a:pt x="1748466" y="405656"/>
                </a:lnTo>
                <a:lnTo>
                  <a:pt x="1750070" y="404731"/>
                </a:lnTo>
                <a:lnTo>
                  <a:pt x="1750872" y="404299"/>
                </a:lnTo>
                <a:lnTo>
                  <a:pt x="1752601" y="403188"/>
                </a:lnTo>
                <a:lnTo>
                  <a:pt x="1753588" y="402571"/>
                </a:lnTo>
                <a:lnTo>
                  <a:pt x="1757106" y="400472"/>
                </a:lnTo>
                <a:lnTo>
                  <a:pt x="1760870" y="398189"/>
                </a:lnTo>
                <a:lnTo>
                  <a:pt x="1761364" y="397880"/>
                </a:lnTo>
                <a:lnTo>
                  <a:pt x="1761673" y="397695"/>
                </a:lnTo>
                <a:lnTo>
                  <a:pt x="1766301" y="394856"/>
                </a:lnTo>
                <a:lnTo>
                  <a:pt x="1766919" y="394486"/>
                </a:lnTo>
                <a:lnTo>
                  <a:pt x="1767968" y="393869"/>
                </a:lnTo>
                <a:lnTo>
                  <a:pt x="1772535" y="391030"/>
                </a:lnTo>
                <a:lnTo>
                  <a:pt x="1772782" y="390906"/>
                </a:lnTo>
                <a:lnTo>
                  <a:pt x="1774942" y="389549"/>
                </a:lnTo>
                <a:lnTo>
                  <a:pt x="1775806" y="388993"/>
                </a:lnTo>
                <a:lnTo>
                  <a:pt x="1777040" y="388253"/>
                </a:lnTo>
                <a:lnTo>
                  <a:pt x="1777348" y="388006"/>
                </a:lnTo>
                <a:lnTo>
                  <a:pt x="1779200" y="386833"/>
                </a:lnTo>
                <a:lnTo>
                  <a:pt x="1781854" y="385167"/>
                </a:lnTo>
                <a:lnTo>
                  <a:pt x="1782594" y="384673"/>
                </a:lnTo>
                <a:lnTo>
                  <a:pt x="1783211" y="384303"/>
                </a:lnTo>
                <a:lnTo>
                  <a:pt x="1784137" y="383747"/>
                </a:lnTo>
                <a:lnTo>
                  <a:pt x="1784693" y="383377"/>
                </a:lnTo>
                <a:lnTo>
                  <a:pt x="1785927" y="382637"/>
                </a:lnTo>
                <a:lnTo>
                  <a:pt x="1786853" y="382019"/>
                </a:lnTo>
                <a:lnTo>
                  <a:pt x="1787717" y="381464"/>
                </a:lnTo>
                <a:lnTo>
                  <a:pt x="1791049" y="379366"/>
                </a:lnTo>
                <a:lnTo>
                  <a:pt x="1791728" y="378934"/>
                </a:lnTo>
                <a:lnTo>
                  <a:pt x="1794505" y="377206"/>
                </a:lnTo>
                <a:lnTo>
                  <a:pt x="1794691" y="377082"/>
                </a:lnTo>
                <a:lnTo>
                  <a:pt x="1797097" y="375478"/>
                </a:lnTo>
                <a:lnTo>
                  <a:pt x="1797529" y="375231"/>
                </a:lnTo>
                <a:lnTo>
                  <a:pt x="1797838" y="375045"/>
                </a:lnTo>
                <a:lnTo>
                  <a:pt x="1801109" y="372885"/>
                </a:lnTo>
                <a:lnTo>
                  <a:pt x="1801479" y="372639"/>
                </a:lnTo>
                <a:lnTo>
                  <a:pt x="1811539" y="366158"/>
                </a:lnTo>
                <a:lnTo>
                  <a:pt x="1813452" y="364924"/>
                </a:lnTo>
                <a:lnTo>
                  <a:pt x="1813699" y="364739"/>
                </a:lnTo>
                <a:lnTo>
                  <a:pt x="1814254" y="364430"/>
                </a:lnTo>
                <a:lnTo>
                  <a:pt x="1814501" y="364245"/>
                </a:lnTo>
                <a:lnTo>
                  <a:pt x="1815982" y="363258"/>
                </a:lnTo>
                <a:lnTo>
                  <a:pt x="1817649" y="362209"/>
                </a:lnTo>
                <a:lnTo>
                  <a:pt x="1819562" y="360974"/>
                </a:lnTo>
                <a:lnTo>
                  <a:pt x="1821784" y="359493"/>
                </a:lnTo>
                <a:lnTo>
                  <a:pt x="1822401" y="359123"/>
                </a:lnTo>
                <a:lnTo>
                  <a:pt x="1822833" y="358814"/>
                </a:lnTo>
                <a:lnTo>
                  <a:pt x="1824438" y="357827"/>
                </a:lnTo>
                <a:lnTo>
                  <a:pt x="1828943" y="354864"/>
                </a:lnTo>
                <a:lnTo>
                  <a:pt x="1829251" y="354679"/>
                </a:lnTo>
                <a:lnTo>
                  <a:pt x="1834127" y="351470"/>
                </a:lnTo>
                <a:lnTo>
                  <a:pt x="1835176" y="350791"/>
                </a:lnTo>
                <a:lnTo>
                  <a:pt x="1835670" y="350483"/>
                </a:lnTo>
                <a:lnTo>
                  <a:pt x="1836719" y="349804"/>
                </a:lnTo>
                <a:lnTo>
                  <a:pt x="1844804" y="344620"/>
                </a:lnTo>
                <a:lnTo>
                  <a:pt x="1845976" y="343879"/>
                </a:lnTo>
                <a:lnTo>
                  <a:pt x="1846779" y="343324"/>
                </a:lnTo>
                <a:lnTo>
                  <a:pt x="1847211" y="343015"/>
                </a:lnTo>
                <a:lnTo>
                  <a:pt x="1852395" y="339744"/>
                </a:lnTo>
                <a:lnTo>
                  <a:pt x="1856345" y="337152"/>
                </a:lnTo>
                <a:lnTo>
                  <a:pt x="1857023" y="336720"/>
                </a:lnTo>
                <a:lnTo>
                  <a:pt x="1857641" y="336350"/>
                </a:lnTo>
                <a:lnTo>
                  <a:pt x="1859369" y="335177"/>
                </a:lnTo>
                <a:lnTo>
                  <a:pt x="1859615" y="335054"/>
                </a:lnTo>
                <a:lnTo>
                  <a:pt x="1860665" y="334375"/>
                </a:lnTo>
                <a:lnTo>
                  <a:pt x="1863504" y="332585"/>
                </a:lnTo>
                <a:lnTo>
                  <a:pt x="1867515" y="330055"/>
                </a:lnTo>
                <a:lnTo>
                  <a:pt x="1874736" y="325488"/>
                </a:lnTo>
                <a:lnTo>
                  <a:pt x="1875415" y="325056"/>
                </a:lnTo>
                <a:lnTo>
                  <a:pt x="1881463" y="321168"/>
                </a:lnTo>
                <a:lnTo>
                  <a:pt x="1881895" y="320921"/>
                </a:lnTo>
                <a:lnTo>
                  <a:pt x="1882821" y="320365"/>
                </a:lnTo>
                <a:lnTo>
                  <a:pt x="1886585" y="318020"/>
                </a:lnTo>
                <a:lnTo>
                  <a:pt x="1889424" y="316230"/>
                </a:lnTo>
                <a:lnTo>
                  <a:pt x="1895102" y="312651"/>
                </a:lnTo>
                <a:lnTo>
                  <a:pt x="1895657" y="312342"/>
                </a:lnTo>
                <a:lnTo>
                  <a:pt x="1906026" y="305862"/>
                </a:lnTo>
                <a:lnTo>
                  <a:pt x="1907507" y="304937"/>
                </a:lnTo>
                <a:lnTo>
                  <a:pt x="1917011" y="299074"/>
                </a:lnTo>
                <a:lnTo>
                  <a:pt x="1920714" y="296790"/>
                </a:lnTo>
                <a:lnTo>
                  <a:pt x="1923923" y="294753"/>
                </a:lnTo>
                <a:lnTo>
                  <a:pt x="1924108" y="294630"/>
                </a:lnTo>
                <a:lnTo>
                  <a:pt x="1925034" y="294075"/>
                </a:lnTo>
                <a:lnTo>
                  <a:pt x="1925589" y="293766"/>
                </a:lnTo>
                <a:lnTo>
                  <a:pt x="1925836" y="293581"/>
                </a:lnTo>
                <a:lnTo>
                  <a:pt x="1929971" y="290989"/>
                </a:lnTo>
                <a:lnTo>
                  <a:pt x="1931576" y="290001"/>
                </a:lnTo>
                <a:lnTo>
                  <a:pt x="1936081" y="287162"/>
                </a:lnTo>
                <a:lnTo>
                  <a:pt x="1937007" y="286607"/>
                </a:lnTo>
                <a:lnTo>
                  <a:pt x="1950893" y="277782"/>
                </a:lnTo>
                <a:lnTo>
                  <a:pt x="1954596" y="275436"/>
                </a:lnTo>
                <a:lnTo>
                  <a:pt x="1973172" y="263402"/>
                </a:lnTo>
                <a:lnTo>
                  <a:pt x="1977677" y="260501"/>
                </a:lnTo>
                <a:lnTo>
                  <a:pt x="1979344" y="259390"/>
                </a:lnTo>
                <a:lnTo>
                  <a:pt x="1983787" y="256428"/>
                </a:lnTo>
                <a:lnTo>
                  <a:pt x="1985886" y="255070"/>
                </a:lnTo>
                <a:lnTo>
                  <a:pt x="1986133" y="254885"/>
                </a:lnTo>
                <a:lnTo>
                  <a:pt x="1990021" y="252293"/>
                </a:lnTo>
                <a:lnTo>
                  <a:pt x="1993292" y="250195"/>
                </a:lnTo>
                <a:lnTo>
                  <a:pt x="1994958" y="249084"/>
                </a:lnTo>
                <a:lnTo>
                  <a:pt x="1996748" y="247911"/>
                </a:lnTo>
                <a:lnTo>
                  <a:pt x="1998969" y="246430"/>
                </a:lnTo>
                <a:lnTo>
                  <a:pt x="2005882" y="241801"/>
                </a:lnTo>
                <a:lnTo>
                  <a:pt x="2007363" y="240814"/>
                </a:lnTo>
                <a:lnTo>
                  <a:pt x="2019891" y="232544"/>
                </a:lnTo>
                <a:lnTo>
                  <a:pt x="2021002" y="231742"/>
                </a:lnTo>
                <a:lnTo>
                  <a:pt x="2032481" y="224151"/>
                </a:lnTo>
                <a:lnTo>
                  <a:pt x="2034579" y="222731"/>
                </a:lnTo>
                <a:lnTo>
                  <a:pt x="2036739" y="221312"/>
                </a:lnTo>
                <a:lnTo>
                  <a:pt x="2050811" y="211869"/>
                </a:lnTo>
                <a:lnTo>
                  <a:pt x="2054267" y="209586"/>
                </a:lnTo>
                <a:lnTo>
                  <a:pt x="2060870" y="205204"/>
                </a:lnTo>
                <a:lnTo>
                  <a:pt x="2070066" y="199032"/>
                </a:lnTo>
                <a:lnTo>
                  <a:pt x="2118389" y="166755"/>
                </a:lnTo>
                <a:lnTo>
                  <a:pt x="2132522" y="157374"/>
                </a:lnTo>
                <a:lnTo>
                  <a:pt x="2152580" y="144044"/>
                </a:lnTo>
                <a:lnTo>
                  <a:pt x="2162701" y="137317"/>
                </a:lnTo>
                <a:lnTo>
                  <a:pt x="2195040" y="115840"/>
                </a:lnTo>
                <a:lnTo>
                  <a:pt x="2212938" y="103990"/>
                </a:lnTo>
                <a:lnTo>
                  <a:pt x="2222874" y="97387"/>
                </a:lnTo>
                <a:lnTo>
                  <a:pt x="2294402" y="50051"/>
                </a:lnTo>
                <a:lnTo>
                  <a:pt x="2325754" y="29253"/>
                </a:lnTo>
                <a:lnTo>
                  <a:pt x="2351613" y="12096"/>
                </a:lnTo>
                <a:lnTo>
                  <a:pt x="2369880" y="0"/>
                </a:lnTo>
              </a:path>
            </a:pathLst>
          </a:custGeom>
          <a:ln w="4628">
            <a:solidFill>
              <a:srgbClr val="FF0000"/>
            </a:solidFill>
          </a:ln>
        </p:spPr>
        <p:txBody>
          <a:bodyPr wrap="square" lIns="0" tIns="0" rIns="0" bIns="0" rtlCol="0"/>
          <a:lstStyle/>
          <a:p>
            <a:endParaRPr/>
          </a:p>
        </p:txBody>
      </p:sp>
      <p:sp>
        <p:nvSpPr>
          <p:cNvPr id="55" name="object 55"/>
          <p:cNvSpPr txBox="1"/>
          <p:nvPr/>
        </p:nvSpPr>
        <p:spPr>
          <a:xfrm>
            <a:off x="314291" y="1616054"/>
            <a:ext cx="4180840" cy="1492885"/>
          </a:xfrm>
          <a:prstGeom prst="rect">
            <a:avLst/>
          </a:prstGeom>
        </p:spPr>
        <p:txBody>
          <a:bodyPr vert="horz" wrap="square" lIns="0" tIns="6985" rIns="0" bIns="0" rtlCol="0">
            <a:spAutoFit/>
          </a:bodyPr>
          <a:lstStyle/>
          <a:p>
            <a:pPr marL="12700" marR="373380">
              <a:lnSpc>
                <a:spcPct val="102600"/>
              </a:lnSpc>
              <a:spcBef>
                <a:spcPts val="55"/>
              </a:spcBef>
            </a:pPr>
            <a:r>
              <a:rPr sz="1100" spc="55" dirty="0">
                <a:latin typeface="Calibri"/>
                <a:cs typeface="Calibri"/>
              </a:rPr>
              <a:t>Is</a:t>
            </a:r>
            <a:r>
              <a:rPr sz="1100" spc="110" dirty="0">
                <a:latin typeface="Calibri"/>
                <a:cs typeface="Calibri"/>
              </a:rPr>
              <a:t> </a:t>
            </a:r>
            <a:r>
              <a:rPr sz="1100" spc="-5" dirty="0">
                <a:latin typeface="Calibri"/>
                <a:cs typeface="Calibri"/>
              </a:rPr>
              <a:t>there</a:t>
            </a:r>
            <a:r>
              <a:rPr sz="1100" spc="120" dirty="0">
                <a:latin typeface="Calibri"/>
                <a:cs typeface="Calibri"/>
              </a:rPr>
              <a:t> </a:t>
            </a:r>
            <a:r>
              <a:rPr sz="1100" spc="20" dirty="0">
                <a:latin typeface="Calibri"/>
                <a:cs typeface="Calibri"/>
              </a:rPr>
              <a:t>an</a:t>
            </a:r>
            <a:r>
              <a:rPr sz="1100" spc="114" dirty="0">
                <a:latin typeface="Calibri"/>
                <a:cs typeface="Calibri"/>
              </a:rPr>
              <a:t> </a:t>
            </a:r>
            <a:r>
              <a:rPr sz="1100" spc="15" dirty="0">
                <a:latin typeface="Calibri"/>
                <a:cs typeface="Calibri"/>
              </a:rPr>
              <a:t>ideal</a:t>
            </a:r>
            <a:r>
              <a:rPr sz="1100" spc="110" dirty="0">
                <a:latin typeface="Calibri"/>
                <a:cs typeface="Calibri"/>
              </a:rPr>
              <a:t> </a:t>
            </a:r>
            <a:r>
              <a:rPr sz="1100" i="1" spc="195" dirty="0">
                <a:latin typeface="Calibri"/>
                <a:cs typeface="Calibri"/>
              </a:rPr>
              <a:t>f</a:t>
            </a:r>
            <a:r>
              <a:rPr sz="1100" i="1" spc="-130" dirty="0">
                <a:latin typeface="Calibri"/>
                <a:cs typeface="Calibri"/>
              </a:rPr>
              <a:t> </a:t>
            </a:r>
            <a:r>
              <a:rPr sz="1100" spc="150" dirty="0">
                <a:latin typeface="Calibri"/>
                <a:cs typeface="Calibri"/>
              </a:rPr>
              <a:t>(</a:t>
            </a:r>
            <a:r>
              <a:rPr sz="1100" i="1" spc="150" dirty="0">
                <a:latin typeface="Calibri"/>
                <a:cs typeface="Calibri"/>
              </a:rPr>
              <a:t>X</a:t>
            </a:r>
            <a:r>
              <a:rPr sz="1100" spc="150" dirty="0">
                <a:latin typeface="Calibri"/>
                <a:cs typeface="Calibri"/>
              </a:rPr>
              <a:t>)?</a:t>
            </a:r>
            <a:r>
              <a:rPr sz="1100" spc="235" dirty="0">
                <a:latin typeface="Calibri"/>
                <a:cs typeface="Calibri"/>
              </a:rPr>
              <a:t> </a:t>
            </a:r>
            <a:r>
              <a:rPr sz="1100" spc="70" dirty="0">
                <a:latin typeface="Calibri"/>
                <a:cs typeface="Calibri"/>
              </a:rPr>
              <a:t>In</a:t>
            </a:r>
            <a:r>
              <a:rPr sz="1100" spc="120" dirty="0">
                <a:latin typeface="Calibri"/>
                <a:cs typeface="Calibri"/>
              </a:rPr>
              <a:t> </a:t>
            </a:r>
            <a:r>
              <a:rPr sz="1100" spc="30" dirty="0">
                <a:latin typeface="Calibri"/>
                <a:cs typeface="Calibri"/>
              </a:rPr>
              <a:t>particular,</a:t>
            </a:r>
            <a:r>
              <a:rPr sz="1100" spc="120" dirty="0">
                <a:latin typeface="Calibri"/>
                <a:cs typeface="Calibri"/>
              </a:rPr>
              <a:t> </a:t>
            </a:r>
            <a:r>
              <a:rPr sz="1100" spc="25" dirty="0">
                <a:latin typeface="Calibri"/>
                <a:cs typeface="Calibri"/>
              </a:rPr>
              <a:t>what</a:t>
            </a:r>
            <a:r>
              <a:rPr sz="1100" spc="110" dirty="0">
                <a:latin typeface="Calibri"/>
                <a:cs typeface="Calibri"/>
              </a:rPr>
              <a:t> </a:t>
            </a:r>
            <a:r>
              <a:rPr sz="1100" spc="20" dirty="0">
                <a:latin typeface="Calibri"/>
                <a:cs typeface="Calibri"/>
              </a:rPr>
              <a:t>is</a:t>
            </a:r>
            <a:r>
              <a:rPr sz="1100" spc="120" dirty="0">
                <a:latin typeface="Calibri"/>
                <a:cs typeface="Calibri"/>
              </a:rPr>
              <a:t> </a:t>
            </a:r>
            <a:r>
              <a:rPr sz="1100" spc="15" dirty="0">
                <a:latin typeface="Calibri"/>
                <a:cs typeface="Calibri"/>
              </a:rPr>
              <a:t>a</a:t>
            </a:r>
            <a:r>
              <a:rPr sz="1100" spc="114" dirty="0">
                <a:latin typeface="Calibri"/>
                <a:cs typeface="Calibri"/>
              </a:rPr>
              <a:t> </a:t>
            </a:r>
            <a:r>
              <a:rPr sz="1100" spc="10" dirty="0">
                <a:latin typeface="Calibri"/>
                <a:cs typeface="Calibri"/>
              </a:rPr>
              <a:t>good</a:t>
            </a:r>
            <a:r>
              <a:rPr sz="1100" spc="114" dirty="0">
                <a:latin typeface="Calibri"/>
                <a:cs typeface="Calibri"/>
              </a:rPr>
              <a:t> </a:t>
            </a:r>
            <a:r>
              <a:rPr sz="1100" spc="5" dirty="0">
                <a:latin typeface="Calibri"/>
                <a:cs typeface="Calibri"/>
              </a:rPr>
              <a:t>value</a:t>
            </a:r>
            <a:r>
              <a:rPr sz="1100" spc="114" dirty="0">
                <a:latin typeface="Calibri"/>
                <a:cs typeface="Calibri"/>
              </a:rPr>
              <a:t> </a:t>
            </a:r>
            <a:r>
              <a:rPr sz="1100" dirty="0">
                <a:latin typeface="Calibri"/>
                <a:cs typeface="Calibri"/>
              </a:rPr>
              <a:t>for </a:t>
            </a:r>
            <a:r>
              <a:rPr sz="1100" spc="-235" dirty="0">
                <a:latin typeface="Calibri"/>
                <a:cs typeface="Calibri"/>
              </a:rPr>
              <a:t> </a:t>
            </a:r>
            <a:r>
              <a:rPr sz="1100" i="1" spc="195" dirty="0">
                <a:latin typeface="Calibri"/>
                <a:cs typeface="Calibri"/>
              </a:rPr>
              <a:t>f </a:t>
            </a:r>
            <a:r>
              <a:rPr sz="1100" spc="195" dirty="0">
                <a:latin typeface="Calibri"/>
                <a:cs typeface="Calibri"/>
              </a:rPr>
              <a:t>(</a:t>
            </a:r>
            <a:r>
              <a:rPr sz="1100" i="1" spc="195" dirty="0">
                <a:latin typeface="Calibri"/>
                <a:cs typeface="Calibri"/>
              </a:rPr>
              <a:t>X</a:t>
            </a:r>
            <a:r>
              <a:rPr sz="1100" spc="195" dirty="0">
                <a:latin typeface="Calibri"/>
                <a:cs typeface="Calibri"/>
              </a:rPr>
              <a:t>) </a:t>
            </a:r>
            <a:r>
              <a:rPr sz="1100" spc="35" dirty="0">
                <a:latin typeface="Calibri"/>
                <a:cs typeface="Calibri"/>
              </a:rPr>
              <a:t>at </a:t>
            </a:r>
            <a:r>
              <a:rPr sz="1100" spc="25" dirty="0">
                <a:latin typeface="Calibri"/>
                <a:cs typeface="Calibri"/>
              </a:rPr>
              <a:t>any </a:t>
            </a:r>
            <a:r>
              <a:rPr sz="1100" spc="-5" dirty="0">
                <a:latin typeface="Calibri"/>
                <a:cs typeface="Calibri"/>
              </a:rPr>
              <a:t>selected </a:t>
            </a:r>
            <a:r>
              <a:rPr sz="1100" spc="5" dirty="0">
                <a:latin typeface="Calibri"/>
                <a:cs typeface="Calibri"/>
              </a:rPr>
              <a:t>value </a:t>
            </a:r>
            <a:r>
              <a:rPr sz="1100" spc="-20" dirty="0">
                <a:latin typeface="Calibri"/>
                <a:cs typeface="Calibri"/>
              </a:rPr>
              <a:t>of </a:t>
            </a:r>
            <a:r>
              <a:rPr sz="1100" i="1" spc="220" dirty="0">
                <a:latin typeface="Calibri"/>
                <a:cs typeface="Calibri"/>
              </a:rPr>
              <a:t>X</a:t>
            </a:r>
            <a:r>
              <a:rPr sz="1100" spc="220" dirty="0">
                <a:latin typeface="Calibri"/>
                <a:cs typeface="Calibri"/>
              </a:rPr>
              <a:t>, </a:t>
            </a:r>
            <a:r>
              <a:rPr sz="1100" spc="20" dirty="0">
                <a:latin typeface="Calibri"/>
                <a:cs typeface="Calibri"/>
              </a:rPr>
              <a:t>say </a:t>
            </a:r>
            <a:r>
              <a:rPr sz="1100" i="1" spc="330" dirty="0">
                <a:latin typeface="Calibri"/>
                <a:cs typeface="Calibri"/>
              </a:rPr>
              <a:t>X </a:t>
            </a:r>
            <a:r>
              <a:rPr sz="1100" spc="295" dirty="0">
                <a:latin typeface="Calibri"/>
                <a:cs typeface="Calibri"/>
              </a:rPr>
              <a:t>= </a:t>
            </a:r>
            <a:r>
              <a:rPr sz="1100" spc="-5" dirty="0">
                <a:latin typeface="Calibri"/>
                <a:cs typeface="Calibri"/>
              </a:rPr>
              <a:t>4?</a:t>
            </a:r>
            <a:r>
              <a:rPr sz="1100" dirty="0">
                <a:latin typeface="Calibri"/>
                <a:cs typeface="Calibri"/>
              </a:rPr>
              <a:t> </a:t>
            </a:r>
            <a:r>
              <a:rPr sz="1100" spc="35" dirty="0">
                <a:latin typeface="Calibri"/>
                <a:cs typeface="Calibri"/>
              </a:rPr>
              <a:t>There </a:t>
            </a:r>
            <a:r>
              <a:rPr sz="1100" spc="20" dirty="0">
                <a:latin typeface="Calibri"/>
                <a:cs typeface="Calibri"/>
              </a:rPr>
              <a:t>can </a:t>
            </a:r>
            <a:r>
              <a:rPr sz="1100" spc="-5" dirty="0">
                <a:latin typeface="Calibri"/>
                <a:cs typeface="Calibri"/>
              </a:rPr>
              <a:t>be </a:t>
            </a:r>
            <a:r>
              <a:rPr sz="1100" dirty="0">
                <a:latin typeface="Calibri"/>
                <a:cs typeface="Calibri"/>
              </a:rPr>
              <a:t> </a:t>
            </a:r>
            <a:r>
              <a:rPr sz="1100" spc="25" dirty="0">
                <a:latin typeface="Calibri"/>
                <a:cs typeface="Calibri"/>
              </a:rPr>
              <a:t>many</a:t>
            </a:r>
            <a:r>
              <a:rPr sz="1100" spc="110" dirty="0">
                <a:latin typeface="Calibri"/>
                <a:cs typeface="Calibri"/>
              </a:rPr>
              <a:t> </a:t>
            </a:r>
            <a:r>
              <a:rPr sz="1100" i="1" spc="95" dirty="0">
                <a:latin typeface="Calibri"/>
                <a:cs typeface="Calibri"/>
              </a:rPr>
              <a:t>Y</a:t>
            </a:r>
            <a:r>
              <a:rPr sz="1100" i="1" spc="355" dirty="0">
                <a:latin typeface="Calibri"/>
                <a:cs typeface="Calibri"/>
              </a:rPr>
              <a:t> </a:t>
            </a:r>
            <a:r>
              <a:rPr sz="1100" spc="5" dirty="0">
                <a:latin typeface="Calibri"/>
                <a:cs typeface="Calibri"/>
              </a:rPr>
              <a:t>values</a:t>
            </a:r>
            <a:r>
              <a:rPr sz="1100" spc="114" dirty="0">
                <a:latin typeface="Calibri"/>
                <a:cs typeface="Calibri"/>
              </a:rPr>
              <a:t> </a:t>
            </a:r>
            <a:r>
              <a:rPr sz="1100" spc="35" dirty="0">
                <a:latin typeface="Calibri"/>
                <a:cs typeface="Calibri"/>
              </a:rPr>
              <a:t>at</a:t>
            </a:r>
            <a:r>
              <a:rPr sz="1100" spc="110" dirty="0">
                <a:latin typeface="Calibri"/>
                <a:cs typeface="Calibri"/>
              </a:rPr>
              <a:t> </a:t>
            </a:r>
            <a:r>
              <a:rPr sz="1100" i="1" spc="330" dirty="0">
                <a:latin typeface="Calibri"/>
                <a:cs typeface="Calibri"/>
              </a:rPr>
              <a:t>X</a:t>
            </a:r>
            <a:r>
              <a:rPr sz="1100" i="1" spc="140" dirty="0">
                <a:latin typeface="Calibri"/>
                <a:cs typeface="Calibri"/>
              </a:rPr>
              <a:t> </a:t>
            </a:r>
            <a:r>
              <a:rPr sz="1100" spc="295" dirty="0">
                <a:latin typeface="Calibri"/>
                <a:cs typeface="Calibri"/>
              </a:rPr>
              <a:t>=</a:t>
            </a:r>
            <a:r>
              <a:rPr sz="1100" spc="55" dirty="0">
                <a:latin typeface="Calibri"/>
                <a:cs typeface="Calibri"/>
              </a:rPr>
              <a:t> </a:t>
            </a:r>
            <a:r>
              <a:rPr sz="1100" spc="5" dirty="0">
                <a:latin typeface="Calibri"/>
                <a:cs typeface="Calibri"/>
              </a:rPr>
              <a:t>4.</a:t>
            </a:r>
            <a:r>
              <a:rPr sz="1100" spc="229" dirty="0">
                <a:latin typeface="Calibri"/>
                <a:cs typeface="Calibri"/>
              </a:rPr>
              <a:t> </a:t>
            </a:r>
            <a:r>
              <a:rPr sz="1100" spc="180" dirty="0">
                <a:latin typeface="Calibri"/>
                <a:cs typeface="Calibri"/>
              </a:rPr>
              <a:t>A</a:t>
            </a:r>
            <a:r>
              <a:rPr sz="1100" spc="110" dirty="0">
                <a:latin typeface="Calibri"/>
                <a:cs typeface="Calibri"/>
              </a:rPr>
              <a:t> </a:t>
            </a:r>
            <a:r>
              <a:rPr sz="1100" spc="10" dirty="0">
                <a:latin typeface="Calibri"/>
                <a:cs typeface="Calibri"/>
              </a:rPr>
              <a:t>good</a:t>
            </a:r>
            <a:r>
              <a:rPr sz="1100" spc="114" dirty="0">
                <a:latin typeface="Calibri"/>
                <a:cs typeface="Calibri"/>
              </a:rPr>
              <a:t> </a:t>
            </a:r>
            <a:r>
              <a:rPr sz="1100" spc="10" dirty="0">
                <a:latin typeface="Calibri"/>
                <a:cs typeface="Calibri"/>
              </a:rPr>
              <a:t>value</a:t>
            </a:r>
            <a:r>
              <a:rPr sz="1100" spc="110" dirty="0">
                <a:latin typeface="Calibri"/>
                <a:cs typeface="Calibri"/>
              </a:rPr>
              <a:t> </a:t>
            </a:r>
            <a:r>
              <a:rPr sz="1100" spc="20" dirty="0">
                <a:latin typeface="Calibri"/>
                <a:cs typeface="Calibri"/>
              </a:rPr>
              <a:t>is</a:t>
            </a:r>
            <a:endParaRPr sz="1100" dirty="0">
              <a:latin typeface="Calibri"/>
              <a:cs typeface="Calibri"/>
            </a:endParaRPr>
          </a:p>
          <a:p>
            <a:pPr>
              <a:lnSpc>
                <a:spcPct val="100000"/>
              </a:lnSpc>
              <a:spcBef>
                <a:spcPts val="45"/>
              </a:spcBef>
            </a:pPr>
            <a:endParaRPr sz="1100" dirty="0">
              <a:latin typeface="Calibri"/>
              <a:cs typeface="Calibri"/>
            </a:endParaRPr>
          </a:p>
          <a:p>
            <a:pPr marR="259715" algn="ctr">
              <a:lnSpc>
                <a:spcPct val="100000"/>
              </a:lnSpc>
            </a:pPr>
            <a:r>
              <a:rPr sz="1100" i="1" spc="195" dirty="0">
                <a:latin typeface="Calibri"/>
                <a:cs typeface="Calibri"/>
              </a:rPr>
              <a:t>f</a:t>
            </a:r>
            <a:r>
              <a:rPr sz="1100" i="1" spc="-135" dirty="0">
                <a:latin typeface="Calibri"/>
                <a:cs typeface="Calibri"/>
              </a:rPr>
              <a:t> </a:t>
            </a:r>
            <a:r>
              <a:rPr sz="1100" spc="55" dirty="0">
                <a:latin typeface="Calibri"/>
                <a:cs typeface="Calibri"/>
              </a:rPr>
              <a:t>(4) </a:t>
            </a:r>
            <a:r>
              <a:rPr sz="1100" spc="295" dirty="0">
                <a:latin typeface="Calibri"/>
                <a:cs typeface="Calibri"/>
              </a:rPr>
              <a:t>=</a:t>
            </a:r>
            <a:r>
              <a:rPr sz="1100" spc="50" dirty="0">
                <a:latin typeface="Calibri"/>
                <a:cs typeface="Calibri"/>
              </a:rPr>
              <a:t> </a:t>
            </a:r>
            <a:r>
              <a:rPr sz="1100" i="1" spc="325" dirty="0">
                <a:latin typeface="Calibri"/>
                <a:cs typeface="Calibri"/>
              </a:rPr>
              <a:t>E</a:t>
            </a:r>
            <a:r>
              <a:rPr sz="1100" spc="85" dirty="0">
                <a:latin typeface="Calibri"/>
                <a:cs typeface="Calibri"/>
              </a:rPr>
              <a:t>(</a:t>
            </a:r>
            <a:r>
              <a:rPr sz="1100" i="1" spc="95" dirty="0">
                <a:latin typeface="Calibri"/>
                <a:cs typeface="Calibri"/>
              </a:rPr>
              <a:t>Y</a:t>
            </a:r>
            <a:r>
              <a:rPr sz="1100" i="1" spc="-10" dirty="0">
                <a:latin typeface="Calibri"/>
                <a:cs typeface="Calibri"/>
              </a:rPr>
              <a:t> </a:t>
            </a:r>
            <a:r>
              <a:rPr sz="1100" spc="-110" dirty="0">
                <a:latin typeface="Lucida Sans Unicode"/>
                <a:cs typeface="Lucida Sans Unicode"/>
              </a:rPr>
              <a:t>|</a:t>
            </a:r>
            <a:r>
              <a:rPr sz="1100" i="1" spc="330" dirty="0">
                <a:latin typeface="Calibri"/>
                <a:cs typeface="Calibri"/>
              </a:rPr>
              <a:t>X</a:t>
            </a:r>
            <a:r>
              <a:rPr sz="1100" i="1" dirty="0">
                <a:latin typeface="Calibri"/>
                <a:cs typeface="Calibri"/>
              </a:rPr>
              <a:t> </a:t>
            </a:r>
            <a:r>
              <a:rPr sz="1100" i="1" spc="-110" dirty="0">
                <a:latin typeface="Calibri"/>
                <a:cs typeface="Calibri"/>
              </a:rPr>
              <a:t> </a:t>
            </a:r>
            <a:r>
              <a:rPr sz="1100" spc="295" dirty="0">
                <a:latin typeface="Calibri"/>
                <a:cs typeface="Calibri"/>
              </a:rPr>
              <a:t>=</a:t>
            </a:r>
            <a:r>
              <a:rPr sz="1100" spc="55" dirty="0">
                <a:latin typeface="Calibri"/>
                <a:cs typeface="Calibri"/>
              </a:rPr>
              <a:t> </a:t>
            </a:r>
            <a:r>
              <a:rPr sz="1100" spc="35" dirty="0">
                <a:latin typeface="Calibri"/>
                <a:cs typeface="Calibri"/>
              </a:rPr>
              <a:t>4)</a:t>
            </a:r>
            <a:endParaRPr sz="1100" dirty="0">
              <a:latin typeface="Calibri"/>
              <a:cs typeface="Calibri"/>
            </a:endParaRPr>
          </a:p>
          <a:p>
            <a:pPr marL="12700">
              <a:lnSpc>
                <a:spcPct val="100000"/>
              </a:lnSpc>
              <a:spcBef>
                <a:spcPts val="385"/>
              </a:spcBef>
            </a:pPr>
            <a:r>
              <a:rPr sz="1100" i="1" spc="170" dirty="0">
                <a:latin typeface="Calibri"/>
                <a:cs typeface="Calibri"/>
              </a:rPr>
              <a:t>E</a:t>
            </a:r>
            <a:r>
              <a:rPr sz="1100" spc="170" dirty="0">
                <a:latin typeface="Calibri"/>
                <a:cs typeface="Calibri"/>
              </a:rPr>
              <a:t>(</a:t>
            </a:r>
            <a:r>
              <a:rPr sz="1100" i="1" spc="170" dirty="0">
                <a:latin typeface="Calibri"/>
                <a:cs typeface="Calibri"/>
              </a:rPr>
              <a:t>Y</a:t>
            </a:r>
            <a:r>
              <a:rPr sz="1100" i="1" spc="-10" dirty="0">
                <a:latin typeface="Calibri"/>
                <a:cs typeface="Calibri"/>
              </a:rPr>
              <a:t> </a:t>
            </a:r>
            <a:r>
              <a:rPr sz="1100" spc="110" dirty="0">
                <a:latin typeface="Lucida Sans Unicode"/>
                <a:cs typeface="Lucida Sans Unicode"/>
              </a:rPr>
              <a:t>|</a:t>
            </a:r>
            <a:r>
              <a:rPr sz="1100" i="1" spc="110" dirty="0">
                <a:latin typeface="Calibri"/>
                <a:cs typeface="Calibri"/>
              </a:rPr>
              <a:t>X</a:t>
            </a:r>
            <a:r>
              <a:rPr sz="1100" i="1" spc="140" dirty="0">
                <a:latin typeface="Calibri"/>
                <a:cs typeface="Calibri"/>
              </a:rPr>
              <a:t> </a:t>
            </a:r>
            <a:r>
              <a:rPr sz="1100" spc="295" dirty="0">
                <a:latin typeface="Calibri"/>
                <a:cs typeface="Calibri"/>
              </a:rPr>
              <a:t>=</a:t>
            </a:r>
            <a:r>
              <a:rPr sz="1100" spc="55" dirty="0">
                <a:latin typeface="Calibri"/>
                <a:cs typeface="Calibri"/>
              </a:rPr>
              <a:t> </a:t>
            </a:r>
            <a:r>
              <a:rPr sz="1100" spc="35" dirty="0">
                <a:latin typeface="Calibri"/>
                <a:cs typeface="Calibri"/>
              </a:rPr>
              <a:t>4)</a:t>
            </a:r>
            <a:r>
              <a:rPr sz="1100" spc="114" dirty="0">
                <a:latin typeface="Calibri"/>
                <a:cs typeface="Calibri"/>
              </a:rPr>
              <a:t> </a:t>
            </a:r>
            <a:r>
              <a:rPr sz="1100" dirty="0">
                <a:latin typeface="Calibri"/>
                <a:cs typeface="Calibri"/>
              </a:rPr>
              <a:t>means</a:t>
            </a:r>
            <a:r>
              <a:rPr sz="1100" spc="114" dirty="0">
                <a:latin typeface="Calibri"/>
                <a:cs typeface="Calibri"/>
              </a:rPr>
              <a:t> </a:t>
            </a:r>
            <a:r>
              <a:rPr sz="1100" i="1" spc="-25" dirty="0">
                <a:solidFill>
                  <a:srgbClr val="009900"/>
                </a:solidFill>
                <a:latin typeface="Calibri"/>
                <a:cs typeface="Calibri"/>
              </a:rPr>
              <a:t>expected</a:t>
            </a:r>
            <a:r>
              <a:rPr sz="1100" i="1" spc="140" dirty="0">
                <a:solidFill>
                  <a:srgbClr val="009900"/>
                </a:solidFill>
                <a:latin typeface="Calibri"/>
                <a:cs typeface="Calibri"/>
              </a:rPr>
              <a:t> </a:t>
            </a:r>
            <a:r>
              <a:rPr sz="1100" i="1" dirty="0">
                <a:solidFill>
                  <a:srgbClr val="009900"/>
                </a:solidFill>
                <a:latin typeface="Calibri"/>
                <a:cs typeface="Calibri"/>
              </a:rPr>
              <a:t>value</a:t>
            </a:r>
            <a:r>
              <a:rPr sz="1100" i="1" spc="114" dirty="0">
                <a:solidFill>
                  <a:srgbClr val="009900"/>
                </a:solidFill>
                <a:latin typeface="Calibri"/>
                <a:cs typeface="Calibri"/>
              </a:rPr>
              <a:t> </a:t>
            </a:r>
            <a:r>
              <a:rPr sz="1100" spc="15" dirty="0">
                <a:latin typeface="Calibri"/>
                <a:cs typeface="Calibri"/>
              </a:rPr>
              <a:t>(average)</a:t>
            </a:r>
            <a:r>
              <a:rPr sz="1100" spc="120" dirty="0">
                <a:latin typeface="Calibri"/>
                <a:cs typeface="Calibri"/>
              </a:rPr>
              <a:t> </a:t>
            </a:r>
            <a:r>
              <a:rPr sz="1100" spc="-20" dirty="0">
                <a:latin typeface="Calibri"/>
                <a:cs typeface="Calibri"/>
              </a:rPr>
              <a:t>of</a:t>
            </a:r>
            <a:r>
              <a:rPr sz="1100" spc="110" dirty="0">
                <a:latin typeface="Calibri"/>
                <a:cs typeface="Calibri"/>
              </a:rPr>
              <a:t> </a:t>
            </a:r>
            <a:r>
              <a:rPr sz="1100" i="1" spc="95" dirty="0">
                <a:latin typeface="Calibri"/>
                <a:cs typeface="Calibri"/>
              </a:rPr>
              <a:t>Y</a:t>
            </a:r>
            <a:r>
              <a:rPr sz="1100" i="1" spc="355" dirty="0">
                <a:latin typeface="Calibri"/>
                <a:cs typeface="Calibri"/>
              </a:rPr>
              <a:t> </a:t>
            </a:r>
            <a:r>
              <a:rPr sz="1100" spc="15" dirty="0">
                <a:latin typeface="Calibri"/>
                <a:cs typeface="Calibri"/>
              </a:rPr>
              <a:t>given</a:t>
            </a:r>
            <a:r>
              <a:rPr sz="1100" spc="120" dirty="0">
                <a:latin typeface="Calibri"/>
                <a:cs typeface="Calibri"/>
              </a:rPr>
              <a:t> </a:t>
            </a:r>
            <a:r>
              <a:rPr sz="1100" i="1" spc="330" dirty="0">
                <a:latin typeface="Calibri"/>
                <a:cs typeface="Calibri"/>
              </a:rPr>
              <a:t>X</a:t>
            </a:r>
            <a:r>
              <a:rPr sz="1100" i="1" spc="140" dirty="0">
                <a:latin typeface="Calibri"/>
                <a:cs typeface="Calibri"/>
              </a:rPr>
              <a:t> </a:t>
            </a:r>
            <a:r>
              <a:rPr sz="1100" spc="295" dirty="0">
                <a:latin typeface="Calibri"/>
                <a:cs typeface="Calibri"/>
              </a:rPr>
              <a:t>=</a:t>
            </a:r>
            <a:r>
              <a:rPr sz="1100" spc="55" dirty="0">
                <a:latin typeface="Calibri"/>
                <a:cs typeface="Calibri"/>
              </a:rPr>
              <a:t> </a:t>
            </a:r>
            <a:r>
              <a:rPr sz="1100" spc="5" dirty="0">
                <a:latin typeface="Calibri"/>
                <a:cs typeface="Calibri"/>
              </a:rPr>
              <a:t>4.</a:t>
            </a:r>
            <a:endParaRPr sz="1100" dirty="0">
              <a:latin typeface="Calibri"/>
              <a:cs typeface="Calibri"/>
            </a:endParaRPr>
          </a:p>
          <a:p>
            <a:pPr marR="296545" algn="ctr">
              <a:lnSpc>
                <a:spcPct val="100000"/>
              </a:lnSpc>
              <a:spcBef>
                <a:spcPts val="835"/>
              </a:spcBef>
            </a:pPr>
            <a:r>
              <a:rPr sz="1100" spc="80" dirty="0">
                <a:latin typeface="Calibri"/>
                <a:cs typeface="Calibri"/>
              </a:rPr>
              <a:t>This</a:t>
            </a:r>
            <a:r>
              <a:rPr sz="1100" spc="110" dirty="0">
                <a:latin typeface="Calibri"/>
                <a:cs typeface="Calibri"/>
              </a:rPr>
              <a:t> </a:t>
            </a:r>
            <a:r>
              <a:rPr sz="1100" spc="15" dirty="0">
                <a:latin typeface="Calibri"/>
                <a:cs typeface="Calibri"/>
              </a:rPr>
              <a:t>ideal</a:t>
            </a:r>
            <a:r>
              <a:rPr sz="1100" spc="120" dirty="0">
                <a:latin typeface="Calibri"/>
                <a:cs typeface="Calibri"/>
              </a:rPr>
              <a:t> </a:t>
            </a:r>
            <a:r>
              <a:rPr sz="1100" i="1" spc="195" dirty="0">
                <a:latin typeface="Calibri"/>
                <a:cs typeface="Calibri"/>
              </a:rPr>
              <a:t>f</a:t>
            </a:r>
            <a:r>
              <a:rPr sz="1100" i="1" spc="-135" dirty="0">
                <a:latin typeface="Calibri"/>
                <a:cs typeface="Calibri"/>
              </a:rPr>
              <a:t> </a:t>
            </a:r>
            <a:r>
              <a:rPr sz="1100" spc="105" dirty="0">
                <a:latin typeface="Calibri"/>
                <a:cs typeface="Calibri"/>
              </a:rPr>
              <a:t>(</a:t>
            </a:r>
            <a:r>
              <a:rPr sz="1100" i="1" spc="105" dirty="0">
                <a:latin typeface="Calibri"/>
                <a:cs typeface="Calibri"/>
              </a:rPr>
              <a:t>x</a:t>
            </a:r>
            <a:r>
              <a:rPr sz="1100" spc="105" dirty="0">
                <a:latin typeface="Calibri"/>
                <a:cs typeface="Calibri"/>
              </a:rPr>
              <a:t>)</a:t>
            </a:r>
            <a:r>
              <a:rPr sz="1100" spc="55" dirty="0">
                <a:latin typeface="Calibri"/>
                <a:cs typeface="Calibri"/>
              </a:rPr>
              <a:t> </a:t>
            </a:r>
            <a:r>
              <a:rPr sz="1100" spc="295" dirty="0">
                <a:latin typeface="Calibri"/>
                <a:cs typeface="Calibri"/>
              </a:rPr>
              <a:t>=</a:t>
            </a:r>
            <a:r>
              <a:rPr sz="1100" spc="55" dirty="0">
                <a:latin typeface="Calibri"/>
                <a:cs typeface="Calibri"/>
              </a:rPr>
              <a:t> </a:t>
            </a:r>
            <a:r>
              <a:rPr sz="1100" i="1" spc="170" dirty="0">
                <a:latin typeface="Calibri"/>
                <a:cs typeface="Calibri"/>
              </a:rPr>
              <a:t>E</a:t>
            </a:r>
            <a:r>
              <a:rPr sz="1100" spc="170" dirty="0">
                <a:latin typeface="Calibri"/>
                <a:cs typeface="Calibri"/>
              </a:rPr>
              <a:t>(</a:t>
            </a:r>
            <a:r>
              <a:rPr sz="1100" i="1" spc="170" dirty="0">
                <a:latin typeface="Calibri"/>
                <a:cs typeface="Calibri"/>
              </a:rPr>
              <a:t>Y</a:t>
            </a:r>
            <a:r>
              <a:rPr sz="1100" i="1" spc="-10" dirty="0">
                <a:latin typeface="Calibri"/>
                <a:cs typeface="Calibri"/>
              </a:rPr>
              <a:t> </a:t>
            </a:r>
            <a:r>
              <a:rPr sz="1100" spc="110" dirty="0">
                <a:latin typeface="Lucida Sans Unicode"/>
                <a:cs typeface="Lucida Sans Unicode"/>
              </a:rPr>
              <a:t>|</a:t>
            </a:r>
            <a:r>
              <a:rPr sz="1100" i="1" spc="110" dirty="0">
                <a:latin typeface="Calibri"/>
                <a:cs typeface="Calibri"/>
              </a:rPr>
              <a:t>X</a:t>
            </a:r>
            <a:r>
              <a:rPr sz="1100" i="1" spc="145" dirty="0">
                <a:latin typeface="Calibri"/>
                <a:cs typeface="Calibri"/>
              </a:rPr>
              <a:t> </a:t>
            </a:r>
            <a:r>
              <a:rPr sz="1100" spc="295" dirty="0">
                <a:latin typeface="Calibri"/>
                <a:cs typeface="Calibri"/>
              </a:rPr>
              <a:t>=</a:t>
            </a:r>
            <a:r>
              <a:rPr sz="1100" spc="55" dirty="0">
                <a:latin typeface="Calibri"/>
                <a:cs typeface="Calibri"/>
              </a:rPr>
              <a:t> </a:t>
            </a:r>
            <a:r>
              <a:rPr sz="1100" i="1" spc="114" dirty="0">
                <a:latin typeface="Calibri"/>
                <a:cs typeface="Calibri"/>
              </a:rPr>
              <a:t>x</a:t>
            </a:r>
            <a:r>
              <a:rPr sz="1100" spc="114" dirty="0">
                <a:latin typeface="Calibri"/>
                <a:cs typeface="Calibri"/>
              </a:rPr>
              <a:t>)</a:t>
            </a:r>
            <a:r>
              <a:rPr sz="1100" spc="120" dirty="0">
                <a:latin typeface="Calibri"/>
                <a:cs typeface="Calibri"/>
              </a:rPr>
              <a:t> </a:t>
            </a:r>
            <a:r>
              <a:rPr sz="1100" spc="20" dirty="0">
                <a:latin typeface="Calibri"/>
                <a:cs typeface="Calibri"/>
              </a:rPr>
              <a:t>is</a:t>
            </a:r>
            <a:r>
              <a:rPr sz="1100" spc="114" dirty="0">
                <a:latin typeface="Calibri"/>
                <a:cs typeface="Calibri"/>
              </a:rPr>
              <a:t> </a:t>
            </a:r>
            <a:r>
              <a:rPr sz="1100" spc="15" dirty="0">
                <a:latin typeface="Calibri"/>
                <a:cs typeface="Calibri"/>
              </a:rPr>
              <a:t>called</a:t>
            </a:r>
            <a:r>
              <a:rPr sz="1100" spc="120" dirty="0">
                <a:latin typeface="Calibri"/>
                <a:cs typeface="Calibri"/>
              </a:rPr>
              <a:t> </a:t>
            </a:r>
            <a:r>
              <a:rPr sz="1100" spc="5" dirty="0">
                <a:latin typeface="Calibri"/>
                <a:cs typeface="Calibri"/>
              </a:rPr>
              <a:t>the</a:t>
            </a:r>
            <a:r>
              <a:rPr sz="1100" spc="120" dirty="0">
                <a:latin typeface="Calibri"/>
                <a:cs typeface="Calibri"/>
              </a:rPr>
              <a:t> </a:t>
            </a:r>
            <a:r>
              <a:rPr sz="1100" i="1" dirty="0">
                <a:solidFill>
                  <a:srgbClr val="009900"/>
                </a:solidFill>
                <a:latin typeface="Calibri"/>
                <a:cs typeface="Calibri"/>
              </a:rPr>
              <a:t>regression</a:t>
            </a:r>
            <a:r>
              <a:rPr sz="1100" i="1" spc="140" dirty="0">
                <a:solidFill>
                  <a:srgbClr val="009900"/>
                </a:solidFill>
                <a:latin typeface="Calibri"/>
                <a:cs typeface="Calibri"/>
              </a:rPr>
              <a:t> </a:t>
            </a:r>
            <a:r>
              <a:rPr sz="1100" i="1" spc="25" dirty="0">
                <a:solidFill>
                  <a:srgbClr val="009900"/>
                </a:solidFill>
                <a:latin typeface="Calibri"/>
                <a:cs typeface="Calibri"/>
              </a:rPr>
              <a:t>function</a:t>
            </a:r>
            <a:r>
              <a:rPr sz="1100" spc="25" dirty="0">
                <a:latin typeface="Calibri"/>
                <a:cs typeface="Calibri"/>
              </a:rPr>
              <a:t>.</a:t>
            </a:r>
            <a:endParaRPr sz="1100" dirty="0">
              <a:latin typeface="Calibri"/>
              <a:cs typeface="Calibri"/>
            </a:endParaRPr>
          </a:p>
          <a:p>
            <a:pPr marR="5080" algn="r">
              <a:lnSpc>
                <a:spcPct val="100000"/>
              </a:lnSpc>
              <a:spcBef>
                <a:spcPts val="244"/>
              </a:spcBef>
            </a:pPr>
            <a:r>
              <a:rPr sz="600" dirty="0">
                <a:solidFill>
                  <a:srgbClr val="7F7F7F"/>
                </a:solidFill>
                <a:latin typeface="Lucida Console"/>
                <a:cs typeface="Lucida Console"/>
              </a:rPr>
              <a:t>4</a:t>
            </a:r>
            <a:r>
              <a:rPr sz="600" spc="-240" dirty="0">
                <a:solidFill>
                  <a:srgbClr val="7F7F7F"/>
                </a:solidFill>
                <a:latin typeface="Lucida Console"/>
                <a:cs typeface="Lucida Console"/>
              </a:rPr>
              <a:t> </a:t>
            </a:r>
            <a:r>
              <a:rPr sz="600" dirty="0">
                <a:solidFill>
                  <a:srgbClr val="7F7F7F"/>
                </a:solidFill>
                <a:latin typeface="Lucida Console"/>
                <a:cs typeface="Lucida Console"/>
              </a:rPr>
              <a:t>/</a:t>
            </a:r>
            <a:r>
              <a:rPr sz="600" spc="-240" dirty="0">
                <a:solidFill>
                  <a:srgbClr val="7F7F7F"/>
                </a:solidFill>
                <a:latin typeface="Lucida Console"/>
                <a:cs typeface="Lucida Console"/>
              </a:rPr>
              <a:t> </a:t>
            </a:r>
            <a:r>
              <a:rPr sz="600" dirty="0">
                <a:solidFill>
                  <a:srgbClr val="7F7F7F"/>
                </a:solidFill>
                <a:latin typeface="Lucida Console"/>
                <a:cs typeface="Lucida Console"/>
              </a:rPr>
              <a:t>30</a:t>
            </a:r>
            <a:endParaRPr sz="600" dirty="0">
              <a:latin typeface="Lucida Console"/>
              <a:cs typeface="Lucida Console"/>
            </a:endParaRPr>
          </a:p>
        </p:txBody>
      </p:sp>
      <p:sp>
        <p:nvSpPr>
          <p:cNvPr id="56" name="Footer Placeholder 55">
            <a:extLst>
              <a:ext uri="{FF2B5EF4-FFF2-40B4-BE49-F238E27FC236}">
                <a16:creationId xmlns:a16="http://schemas.microsoft.com/office/drawing/2014/main" id="{9FB193B1-D353-AB44-2FC0-7369EB1B37DA}"/>
              </a:ext>
            </a:extLst>
          </p:cNvPr>
          <p:cNvSpPr>
            <a:spLocks noGrp="1"/>
          </p:cNvSpPr>
          <p:nvPr>
            <p:ph type="ftr" sz="quarter" idx="5"/>
          </p:nvPr>
        </p:nvSpPr>
        <p:spPr/>
        <p:txBody>
          <a:bodyPr/>
          <a:lstStyle/>
          <a:p>
            <a:r>
              <a:rPr lang="en-US"/>
              <a:t>Dr. Malak Abdullah</a:t>
            </a:r>
            <a:endParaRPr lang="en-US" dirty="0"/>
          </a:p>
        </p:txBody>
      </p:sp>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4179" y="180354"/>
            <a:ext cx="2421890" cy="1954530"/>
          </a:xfrm>
          <a:custGeom>
            <a:avLst/>
            <a:gdLst/>
            <a:ahLst/>
            <a:cxnLst/>
            <a:rect l="l" t="t" r="r" b="b"/>
            <a:pathLst>
              <a:path w="2421890" h="1954530">
                <a:moveTo>
                  <a:pt x="1177006" y="567219"/>
                </a:moveTo>
                <a:lnTo>
                  <a:pt x="2277948" y="994721"/>
                </a:lnTo>
                <a:lnTo>
                  <a:pt x="2421450" y="311097"/>
                </a:lnTo>
                <a:lnTo>
                  <a:pt x="1169438" y="0"/>
                </a:lnTo>
                <a:lnTo>
                  <a:pt x="1177006" y="567219"/>
                </a:lnTo>
              </a:path>
              <a:path w="2421890" h="1954530">
                <a:moveTo>
                  <a:pt x="160973" y="1104782"/>
                </a:moveTo>
                <a:lnTo>
                  <a:pt x="1177006" y="567219"/>
                </a:lnTo>
              </a:path>
              <a:path w="2421890" h="1954530">
                <a:moveTo>
                  <a:pt x="1169438" y="0"/>
                </a:moveTo>
                <a:lnTo>
                  <a:pt x="0" y="394227"/>
                </a:lnTo>
                <a:lnTo>
                  <a:pt x="160973" y="1104782"/>
                </a:lnTo>
                <a:lnTo>
                  <a:pt x="1381269" y="1954331"/>
                </a:lnTo>
                <a:lnTo>
                  <a:pt x="2277948" y="994721"/>
                </a:lnTo>
              </a:path>
            </a:pathLst>
          </a:custGeom>
          <a:ln w="4173">
            <a:solidFill>
              <a:srgbClr val="000000"/>
            </a:solidFill>
          </a:ln>
        </p:spPr>
        <p:txBody>
          <a:bodyPr wrap="square" lIns="0" tIns="0" rIns="0" bIns="0" rtlCol="0"/>
          <a:lstStyle/>
          <a:p>
            <a:endParaRPr/>
          </a:p>
        </p:txBody>
      </p:sp>
      <p:sp>
        <p:nvSpPr>
          <p:cNvPr id="3" name="object 3"/>
          <p:cNvSpPr txBox="1"/>
          <p:nvPr/>
        </p:nvSpPr>
        <p:spPr>
          <a:xfrm rot="2100000">
            <a:off x="1479496" y="1704210"/>
            <a:ext cx="560317" cy="66675"/>
          </a:xfrm>
          <a:prstGeom prst="rect">
            <a:avLst/>
          </a:prstGeom>
        </p:spPr>
        <p:txBody>
          <a:bodyPr vert="horz" wrap="square" lIns="0" tIns="0" rIns="0" bIns="0" rtlCol="0">
            <a:spAutoFit/>
          </a:bodyPr>
          <a:lstStyle/>
          <a:p>
            <a:pPr>
              <a:lnSpc>
                <a:spcPts val="525"/>
              </a:lnSpc>
            </a:pPr>
            <a:r>
              <a:rPr sz="500" spc="-5" dirty="0">
                <a:latin typeface="Microsoft Sans Serif"/>
                <a:cs typeface="Microsoft Sans Serif"/>
              </a:rPr>
              <a:t>Years</a:t>
            </a:r>
            <a:r>
              <a:rPr sz="500" spc="-15" dirty="0">
                <a:latin typeface="Microsoft Sans Serif"/>
                <a:cs typeface="Microsoft Sans Serif"/>
              </a:rPr>
              <a:t> </a:t>
            </a:r>
            <a:r>
              <a:rPr sz="500" spc="10" dirty="0">
                <a:latin typeface="Microsoft Sans Serif"/>
                <a:cs typeface="Microsoft Sans Serif"/>
              </a:rPr>
              <a:t>of</a:t>
            </a:r>
            <a:r>
              <a:rPr sz="500" spc="-10" dirty="0">
                <a:latin typeface="Microsoft Sans Serif"/>
                <a:cs typeface="Microsoft Sans Serif"/>
              </a:rPr>
              <a:t> </a:t>
            </a:r>
            <a:r>
              <a:rPr sz="500" spc="10" dirty="0">
                <a:latin typeface="Microsoft Sans Serif"/>
                <a:cs typeface="Microsoft Sans Serif"/>
              </a:rPr>
              <a:t>Education</a:t>
            </a:r>
            <a:endParaRPr sz="500">
              <a:latin typeface="Microsoft Sans Serif"/>
              <a:cs typeface="Microsoft Sans Serif"/>
            </a:endParaRPr>
          </a:p>
        </p:txBody>
      </p:sp>
      <p:pic>
        <p:nvPicPr>
          <p:cNvPr id="4" name="object 4"/>
          <p:cNvPicPr/>
          <p:nvPr/>
        </p:nvPicPr>
        <p:blipFill>
          <a:blip r:embed="rId2" cstate="print"/>
          <a:stretch>
            <a:fillRect/>
          </a:stretch>
        </p:blipFill>
        <p:spPr>
          <a:xfrm>
            <a:off x="1140821" y="449636"/>
            <a:ext cx="2456894" cy="1751793"/>
          </a:xfrm>
          <a:prstGeom prst="rect">
            <a:avLst/>
          </a:prstGeom>
        </p:spPr>
      </p:pic>
      <p:sp>
        <p:nvSpPr>
          <p:cNvPr id="5" name="object 5"/>
          <p:cNvSpPr txBox="1"/>
          <p:nvPr/>
        </p:nvSpPr>
        <p:spPr>
          <a:xfrm rot="18720000">
            <a:off x="3113045" y="1537819"/>
            <a:ext cx="269525" cy="66675"/>
          </a:xfrm>
          <a:prstGeom prst="rect">
            <a:avLst/>
          </a:prstGeom>
        </p:spPr>
        <p:txBody>
          <a:bodyPr vert="horz" wrap="square" lIns="0" tIns="0" rIns="0" bIns="0" rtlCol="0">
            <a:spAutoFit/>
          </a:bodyPr>
          <a:lstStyle/>
          <a:p>
            <a:pPr>
              <a:lnSpc>
                <a:spcPts val="525"/>
              </a:lnSpc>
            </a:pPr>
            <a:r>
              <a:rPr sz="500" spc="10" dirty="0">
                <a:latin typeface="Microsoft Sans Serif"/>
                <a:cs typeface="Microsoft Sans Serif"/>
              </a:rPr>
              <a:t>Senior</a:t>
            </a:r>
            <a:r>
              <a:rPr sz="500" spc="5" dirty="0">
                <a:latin typeface="Microsoft Sans Serif"/>
                <a:cs typeface="Microsoft Sans Serif"/>
              </a:rPr>
              <a:t>ity</a:t>
            </a:r>
            <a:endParaRPr sz="500">
              <a:latin typeface="Microsoft Sans Serif"/>
              <a:cs typeface="Microsoft Sans Serif"/>
            </a:endParaRPr>
          </a:p>
        </p:txBody>
      </p:sp>
      <p:sp>
        <p:nvSpPr>
          <p:cNvPr id="6" name="object 6"/>
          <p:cNvSpPr txBox="1"/>
          <p:nvPr/>
        </p:nvSpPr>
        <p:spPr>
          <a:xfrm rot="4560000">
            <a:off x="1000768" y="927642"/>
            <a:ext cx="229789" cy="66675"/>
          </a:xfrm>
          <a:prstGeom prst="rect">
            <a:avLst/>
          </a:prstGeom>
        </p:spPr>
        <p:txBody>
          <a:bodyPr vert="horz" wrap="square" lIns="0" tIns="0" rIns="0" bIns="0" rtlCol="0">
            <a:spAutoFit/>
          </a:bodyPr>
          <a:lstStyle/>
          <a:p>
            <a:pPr>
              <a:lnSpc>
                <a:spcPts val="525"/>
              </a:lnSpc>
            </a:pPr>
            <a:r>
              <a:rPr sz="500" spc="10" dirty="0">
                <a:latin typeface="Microsoft Sans Serif"/>
                <a:cs typeface="Microsoft Sans Serif"/>
              </a:rPr>
              <a:t>Income</a:t>
            </a:r>
            <a:endParaRPr sz="500">
              <a:latin typeface="Microsoft Sans Serif"/>
              <a:cs typeface="Microsoft Sans Serif"/>
            </a:endParaRPr>
          </a:p>
        </p:txBody>
      </p:sp>
      <p:sp>
        <p:nvSpPr>
          <p:cNvPr id="7" name="object 7"/>
          <p:cNvSpPr txBox="1"/>
          <p:nvPr/>
        </p:nvSpPr>
        <p:spPr>
          <a:xfrm>
            <a:off x="347294" y="2169590"/>
            <a:ext cx="3896360" cy="986790"/>
          </a:xfrm>
          <a:prstGeom prst="rect">
            <a:avLst/>
          </a:prstGeom>
        </p:spPr>
        <p:txBody>
          <a:bodyPr vert="horz" wrap="square" lIns="0" tIns="11430" rIns="0" bIns="0" rtlCol="0">
            <a:spAutoFit/>
          </a:bodyPr>
          <a:lstStyle/>
          <a:p>
            <a:pPr marL="12700">
              <a:lnSpc>
                <a:spcPct val="100000"/>
              </a:lnSpc>
              <a:spcBef>
                <a:spcPts val="90"/>
              </a:spcBef>
            </a:pPr>
            <a:r>
              <a:rPr sz="1100" spc="25" dirty="0">
                <a:latin typeface="Calibri"/>
                <a:cs typeface="Calibri"/>
              </a:rPr>
              <a:t>Simulated</a:t>
            </a:r>
            <a:r>
              <a:rPr sz="1100" spc="125" dirty="0">
                <a:latin typeface="Calibri"/>
                <a:cs typeface="Calibri"/>
              </a:rPr>
              <a:t> </a:t>
            </a:r>
            <a:r>
              <a:rPr sz="1100" spc="10" dirty="0">
                <a:latin typeface="Calibri"/>
                <a:cs typeface="Calibri"/>
              </a:rPr>
              <a:t>example.</a:t>
            </a:r>
            <a:r>
              <a:rPr sz="1100" spc="245" dirty="0">
                <a:latin typeface="Calibri"/>
                <a:cs typeface="Calibri"/>
              </a:rPr>
              <a:t> </a:t>
            </a:r>
            <a:r>
              <a:rPr sz="1100" spc="55" dirty="0">
                <a:latin typeface="Calibri"/>
                <a:cs typeface="Calibri"/>
              </a:rPr>
              <a:t>Red</a:t>
            </a:r>
            <a:r>
              <a:rPr sz="1100" spc="120" dirty="0">
                <a:latin typeface="Calibri"/>
                <a:cs typeface="Calibri"/>
              </a:rPr>
              <a:t> </a:t>
            </a:r>
            <a:r>
              <a:rPr sz="1100" spc="15" dirty="0">
                <a:latin typeface="Calibri"/>
                <a:cs typeface="Calibri"/>
              </a:rPr>
              <a:t>points</a:t>
            </a:r>
            <a:r>
              <a:rPr sz="1100" spc="125" dirty="0">
                <a:latin typeface="Calibri"/>
                <a:cs typeface="Calibri"/>
              </a:rPr>
              <a:t> </a:t>
            </a:r>
            <a:r>
              <a:rPr sz="1100" spc="-5" dirty="0">
                <a:latin typeface="Calibri"/>
                <a:cs typeface="Calibri"/>
              </a:rPr>
              <a:t>are</a:t>
            </a:r>
            <a:r>
              <a:rPr sz="1100" spc="120" dirty="0">
                <a:latin typeface="Calibri"/>
                <a:cs typeface="Calibri"/>
              </a:rPr>
              <a:t> </a:t>
            </a:r>
            <a:r>
              <a:rPr sz="1100" spc="15" dirty="0">
                <a:latin typeface="Calibri"/>
                <a:cs typeface="Calibri"/>
              </a:rPr>
              <a:t>simulated</a:t>
            </a:r>
            <a:r>
              <a:rPr sz="1100" spc="125" dirty="0">
                <a:latin typeface="Calibri"/>
                <a:cs typeface="Calibri"/>
              </a:rPr>
              <a:t> </a:t>
            </a:r>
            <a:r>
              <a:rPr sz="1100" spc="5" dirty="0">
                <a:latin typeface="Calibri"/>
                <a:cs typeface="Calibri"/>
              </a:rPr>
              <a:t>values</a:t>
            </a:r>
            <a:r>
              <a:rPr sz="1100" spc="125" dirty="0">
                <a:latin typeface="Calibri"/>
                <a:cs typeface="Calibri"/>
              </a:rPr>
              <a:t> </a:t>
            </a:r>
            <a:r>
              <a:rPr sz="1100" dirty="0">
                <a:latin typeface="Calibri"/>
                <a:cs typeface="Calibri"/>
              </a:rPr>
              <a:t>for</a:t>
            </a:r>
            <a:r>
              <a:rPr sz="1100" spc="125" dirty="0">
                <a:latin typeface="Calibri"/>
                <a:cs typeface="Calibri"/>
              </a:rPr>
              <a:t> </a:t>
            </a:r>
            <a:r>
              <a:rPr sz="1100" spc="20" dirty="0">
                <a:solidFill>
                  <a:srgbClr val="990000"/>
                </a:solidFill>
                <a:latin typeface="Calibri"/>
                <a:cs typeface="Calibri"/>
              </a:rPr>
              <a:t>income</a:t>
            </a:r>
            <a:endParaRPr sz="1100" dirty="0">
              <a:latin typeface="Calibri"/>
              <a:cs typeface="Calibri"/>
            </a:endParaRPr>
          </a:p>
          <a:p>
            <a:pPr marL="12700">
              <a:lnSpc>
                <a:spcPct val="100000"/>
              </a:lnSpc>
              <a:spcBef>
                <a:spcPts val="35"/>
              </a:spcBef>
            </a:pPr>
            <a:r>
              <a:rPr sz="1100" spc="5" dirty="0">
                <a:latin typeface="Calibri"/>
                <a:cs typeface="Calibri"/>
              </a:rPr>
              <a:t>from</a:t>
            </a:r>
            <a:r>
              <a:rPr sz="1100" spc="90" dirty="0">
                <a:latin typeface="Calibri"/>
                <a:cs typeface="Calibri"/>
              </a:rPr>
              <a:t> </a:t>
            </a:r>
            <a:r>
              <a:rPr sz="1100" spc="5" dirty="0">
                <a:latin typeface="Calibri"/>
                <a:cs typeface="Calibri"/>
              </a:rPr>
              <a:t>the</a:t>
            </a:r>
            <a:r>
              <a:rPr sz="1100" spc="90" dirty="0">
                <a:latin typeface="Calibri"/>
                <a:cs typeface="Calibri"/>
              </a:rPr>
              <a:t> </a:t>
            </a:r>
            <a:r>
              <a:rPr sz="1100" spc="5" dirty="0">
                <a:latin typeface="Calibri"/>
                <a:cs typeface="Calibri"/>
              </a:rPr>
              <a:t>model</a:t>
            </a:r>
            <a:endParaRPr sz="1100" dirty="0">
              <a:latin typeface="Calibri"/>
              <a:cs typeface="Calibri"/>
            </a:endParaRPr>
          </a:p>
          <a:p>
            <a:pPr marL="12700" marR="727075" indent="739775">
              <a:lnSpc>
                <a:spcPct val="185700"/>
              </a:lnSpc>
            </a:pPr>
            <a:r>
              <a:rPr sz="1100" spc="20" dirty="0">
                <a:solidFill>
                  <a:srgbClr val="990000"/>
                </a:solidFill>
                <a:latin typeface="Calibri"/>
                <a:cs typeface="Calibri"/>
              </a:rPr>
              <a:t>income</a:t>
            </a:r>
            <a:r>
              <a:rPr sz="1100" spc="50" dirty="0">
                <a:solidFill>
                  <a:srgbClr val="990000"/>
                </a:solidFill>
                <a:latin typeface="Calibri"/>
                <a:cs typeface="Calibri"/>
              </a:rPr>
              <a:t> </a:t>
            </a:r>
            <a:r>
              <a:rPr sz="1100" spc="295" dirty="0">
                <a:latin typeface="Calibri"/>
                <a:cs typeface="Calibri"/>
              </a:rPr>
              <a:t>=</a:t>
            </a:r>
            <a:r>
              <a:rPr sz="1100" spc="55" dirty="0">
                <a:latin typeface="Calibri"/>
                <a:cs typeface="Calibri"/>
              </a:rPr>
              <a:t> </a:t>
            </a:r>
            <a:r>
              <a:rPr sz="1100" i="1" spc="195" dirty="0">
                <a:latin typeface="Calibri"/>
                <a:cs typeface="Calibri"/>
              </a:rPr>
              <a:t>f</a:t>
            </a:r>
            <a:r>
              <a:rPr sz="1100" i="1" spc="-135" dirty="0">
                <a:latin typeface="Calibri"/>
                <a:cs typeface="Calibri"/>
              </a:rPr>
              <a:t> </a:t>
            </a:r>
            <a:r>
              <a:rPr sz="1100" spc="85" dirty="0">
                <a:latin typeface="Calibri"/>
                <a:cs typeface="Calibri"/>
              </a:rPr>
              <a:t>(</a:t>
            </a:r>
            <a:r>
              <a:rPr sz="1100" spc="75" dirty="0">
                <a:solidFill>
                  <a:srgbClr val="990000"/>
                </a:solidFill>
                <a:latin typeface="Calibri"/>
                <a:cs typeface="Calibri"/>
              </a:rPr>
              <a:t>education</a:t>
            </a:r>
            <a:r>
              <a:rPr sz="1100" i="1" spc="25" dirty="0">
                <a:latin typeface="Calibri"/>
                <a:cs typeface="Calibri"/>
              </a:rPr>
              <a:t>,</a:t>
            </a:r>
            <a:r>
              <a:rPr sz="1100" i="1" spc="-70" dirty="0">
                <a:latin typeface="Calibri"/>
                <a:cs typeface="Calibri"/>
              </a:rPr>
              <a:t> </a:t>
            </a:r>
            <a:r>
              <a:rPr sz="1100" spc="140" dirty="0">
                <a:solidFill>
                  <a:srgbClr val="990000"/>
                </a:solidFill>
                <a:latin typeface="Calibri"/>
                <a:cs typeface="Calibri"/>
              </a:rPr>
              <a:t>seniority</a:t>
            </a:r>
            <a:r>
              <a:rPr sz="1100" spc="85" dirty="0">
                <a:latin typeface="Calibri"/>
                <a:cs typeface="Calibri"/>
              </a:rPr>
              <a:t>)</a:t>
            </a:r>
            <a:r>
              <a:rPr sz="1100" spc="-10" dirty="0">
                <a:latin typeface="Calibri"/>
                <a:cs typeface="Calibri"/>
              </a:rPr>
              <a:t> </a:t>
            </a:r>
            <a:r>
              <a:rPr sz="1100" spc="295" dirty="0">
                <a:latin typeface="Calibri"/>
                <a:cs typeface="Calibri"/>
              </a:rPr>
              <a:t>+</a:t>
            </a:r>
            <a:r>
              <a:rPr sz="1100" spc="-10" dirty="0">
                <a:latin typeface="Calibri"/>
                <a:cs typeface="Calibri"/>
              </a:rPr>
              <a:t> </a:t>
            </a:r>
            <a:r>
              <a:rPr sz="1100" i="1" spc="-25" dirty="0">
                <a:latin typeface="Calibri"/>
                <a:cs typeface="Calibri"/>
              </a:rPr>
              <a:t>ϵ  </a:t>
            </a:r>
            <a:r>
              <a:rPr sz="1100" i="1" spc="195" dirty="0">
                <a:latin typeface="Calibri"/>
                <a:cs typeface="Calibri"/>
              </a:rPr>
              <a:t>f</a:t>
            </a:r>
            <a:r>
              <a:rPr sz="1100" i="1" spc="225" dirty="0">
                <a:latin typeface="Calibri"/>
                <a:cs typeface="Calibri"/>
              </a:rPr>
              <a:t> </a:t>
            </a:r>
            <a:r>
              <a:rPr sz="1100" spc="20" dirty="0">
                <a:latin typeface="Calibri"/>
                <a:cs typeface="Calibri"/>
              </a:rPr>
              <a:t>is</a:t>
            </a:r>
            <a:r>
              <a:rPr sz="1100" spc="114" dirty="0">
                <a:latin typeface="Calibri"/>
                <a:cs typeface="Calibri"/>
              </a:rPr>
              <a:t> </a:t>
            </a:r>
            <a:r>
              <a:rPr sz="1100" spc="5" dirty="0">
                <a:latin typeface="Calibri"/>
                <a:cs typeface="Calibri"/>
              </a:rPr>
              <a:t>the</a:t>
            </a:r>
            <a:r>
              <a:rPr sz="1100" spc="110" dirty="0">
                <a:latin typeface="Calibri"/>
                <a:cs typeface="Calibri"/>
              </a:rPr>
              <a:t> </a:t>
            </a:r>
            <a:r>
              <a:rPr sz="1100" spc="10" dirty="0">
                <a:latin typeface="Calibri"/>
                <a:cs typeface="Calibri"/>
              </a:rPr>
              <a:t>blue</a:t>
            </a:r>
            <a:r>
              <a:rPr sz="1100" spc="114" dirty="0">
                <a:latin typeface="Calibri"/>
                <a:cs typeface="Calibri"/>
              </a:rPr>
              <a:t> </a:t>
            </a:r>
            <a:r>
              <a:rPr sz="1100" spc="5" dirty="0">
                <a:latin typeface="Calibri"/>
                <a:cs typeface="Calibri"/>
              </a:rPr>
              <a:t>surface.</a:t>
            </a:r>
            <a:endParaRPr sz="1100" dirty="0">
              <a:latin typeface="Calibri"/>
              <a:cs typeface="Calibri"/>
            </a:endParaRPr>
          </a:p>
        </p:txBody>
      </p:sp>
      <p:sp>
        <p:nvSpPr>
          <p:cNvPr id="9" name="Footer Placeholder 8">
            <a:extLst>
              <a:ext uri="{FF2B5EF4-FFF2-40B4-BE49-F238E27FC236}">
                <a16:creationId xmlns:a16="http://schemas.microsoft.com/office/drawing/2014/main" id="{4F66EC02-93EA-1605-86FE-7AA803329A01}"/>
              </a:ext>
            </a:extLst>
          </p:cNvPr>
          <p:cNvSpPr>
            <a:spLocks noGrp="1"/>
          </p:cNvSpPr>
          <p:nvPr>
            <p:ph type="ftr" sz="quarter" idx="5"/>
          </p:nvPr>
        </p:nvSpPr>
        <p:spPr/>
        <p:txBody>
          <a:bodyPr/>
          <a:lstStyle/>
          <a:p>
            <a:r>
              <a:rPr lang="en-US"/>
              <a:t>Dr. Malak Abdullah</a:t>
            </a:r>
            <a:endParaRPr lang="en-US" dirty="0"/>
          </a:p>
        </p:txBody>
      </p:sp>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536DEB1-D26F-7203-A3D7-F65089F3F946}"/>
              </a:ext>
            </a:extLst>
          </p:cNvPr>
          <p:cNvSpPr txBox="1">
            <a:spLocks/>
          </p:cNvSpPr>
          <p:nvPr/>
        </p:nvSpPr>
        <p:spPr>
          <a:xfrm>
            <a:off x="1350683" y="211465"/>
            <a:ext cx="1906905" cy="232756"/>
          </a:xfrm>
          <a:prstGeom prst="rect">
            <a:avLst/>
          </a:prstGeom>
        </p:spPr>
        <p:txBody>
          <a:bodyPr vert="horz" wrap="square" lIns="0" tIns="17145" rIns="0" bIns="0" rtlCol="0">
            <a:spAutoFit/>
          </a:bodyPr>
          <a:lstStyle>
            <a:lvl1pPr>
              <a:defRPr>
                <a:latin typeface="+mj-lt"/>
                <a:ea typeface="+mj-ea"/>
                <a:cs typeface="+mj-cs"/>
              </a:defRPr>
            </a:lvl1pPr>
          </a:lstStyle>
          <a:p>
            <a:pPr marL="12700" algn="ctr">
              <a:spcBef>
                <a:spcPts val="135"/>
              </a:spcBef>
            </a:pPr>
            <a:r>
              <a:rPr lang="en-US" sz="1400" i="1" spc="85" dirty="0">
                <a:solidFill>
                  <a:srgbClr val="009900"/>
                </a:solidFill>
                <a:latin typeface="Calibri"/>
                <a:cs typeface="Calibri"/>
              </a:rPr>
              <a:t>ML Pipeline</a:t>
            </a:r>
          </a:p>
        </p:txBody>
      </p:sp>
      <p:pic>
        <p:nvPicPr>
          <p:cNvPr id="3" name="Picture 2">
            <a:extLst>
              <a:ext uri="{FF2B5EF4-FFF2-40B4-BE49-F238E27FC236}">
                <a16:creationId xmlns:a16="http://schemas.microsoft.com/office/drawing/2014/main" id="{3C242132-EEE9-48D9-18F3-957C5FBB2B44}"/>
              </a:ext>
            </a:extLst>
          </p:cNvPr>
          <p:cNvPicPr>
            <a:picLocks noChangeAspect="1"/>
          </p:cNvPicPr>
          <p:nvPr/>
        </p:nvPicPr>
        <p:blipFill>
          <a:blip r:embed="rId3"/>
          <a:stretch>
            <a:fillRect/>
          </a:stretch>
        </p:blipFill>
        <p:spPr>
          <a:xfrm>
            <a:off x="552450" y="620233"/>
            <a:ext cx="3676650" cy="2406708"/>
          </a:xfrm>
          <a:prstGeom prst="rect">
            <a:avLst/>
          </a:prstGeom>
        </p:spPr>
      </p:pic>
    </p:spTree>
    <p:extLst>
      <p:ext uri="{BB962C8B-B14F-4D97-AF65-F5344CB8AC3E}">
        <p14:creationId xmlns:p14="http://schemas.microsoft.com/office/powerpoint/2010/main" val="169654041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2527" y="211465"/>
            <a:ext cx="2263140" cy="244475"/>
          </a:xfrm>
          <a:prstGeom prst="rect">
            <a:avLst/>
          </a:prstGeom>
        </p:spPr>
        <p:txBody>
          <a:bodyPr vert="horz" wrap="square" lIns="0" tIns="17145" rIns="0" bIns="0" rtlCol="0">
            <a:spAutoFit/>
          </a:bodyPr>
          <a:lstStyle/>
          <a:p>
            <a:pPr marL="12700">
              <a:lnSpc>
                <a:spcPct val="100000"/>
              </a:lnSpc>
              <a:spcBef>
                <a:spcPts val="135"/>
              </a:spcBef>
            </a:pPr>
            <a:r>
              <a:rPr spc="100" dirty="0"/>
              <a:t>The</a:t>
            </a:r>
            <a:r>
              <a:rPr spc="150" dirty="0"/>
              <a:t> </a:t>
            </a:r>
            <a:r>
              <a:rPr spc="5" dirty="0"/>
              <a:t>regression</a:t>
            </a:r>
            <a:r>
              <a:rPr spc="150" dirty="0"/>
              <a:t> </a:t>
            </a:r>
            <a:r>
              <a:rPr spc="25" dirty="0"/>
              <a:t>fun</a:t>
            </a:r>
            <a:r>
              <a:rPr spc="35" dirty="0"/>
              <a:t>ction</a:t>
            </a:r>
            <a:r>
              <a:rPr spc="155" dirty="0"/>
              <a:t> </a:t>
            </a:r>
            <a:r>
              <a:rPr i="1" spc="260" dirty="0">
                <a:latin typeface="Calibri"/>
                <a:cs typeface="Calibri"/>
              </a:rPr>
              <a:t>f</a:t>
            </a:r>
            <a:r>
              <a:rPr i="1" spc="-165" dirty="0">
                <a:latin typeface="Calibri"/>
                <a:cs typeface="Calibri"/>
              </a:rPr>
              <a:t> </a:t>
            </a:r>
            <a:r>
              <a:rPr spc="120" dirty="0"/>
              <a:t>(</a:t>
            </a:r>
            <a:r>
              <a:rPr i="1" spc="190" dirty="0">
                <a:latin typeface="Calibri"/>
                <a:cs typeface="Calibri"/>
              </a:rPr>
              <a:t>x</a:t>
            </a:r>
            <a:r>
              <a:rPr spc="120" dirty="0"/>
              <a:t>)</a:t>
            </a:r>
          </a:p>
        </p:txBody>
      </p:sp>
      <mc:AlternateContent xmlns:mc="http://schemas.openxmlformats.org/markup-compatibility/2006" xmlns:a14="http://schemas.microsoft.com/office/drawing/2010/main">
        <mc:Choice Requires="a14">
          <p:sp>
            <p:nvSpPr>
              <p:cNvPr id="3" name="object 3"/>
              <p:cNvSpPr txBox="1"/>
              <p:nvPr/>
            </p:nvSpPr>
            <p:spPr>
              <a:xfrm>
                <a:off x="247649" y="631760"/>
                <a:ext cx="4318367" cy="2781531"/>
              </a:xfrm>
              <a:prstGeom prst="rect">
                <a:avLst/>
              </a:prstGeom>
            </p:spPr>
            <p:txBody>
              <a:bodyPr vert="horz" wrap="square" lIns="0" tIns="11430" rIns="0" bIns="0" rtlCol="0">
                <a:spAutoFit/>
              </a:bodyPr>
              <a:lstStyle/>
              <a:p>
                <a:pPr marL="272414" indent="-171450">
                  <a:lnSpc>
                    <a:spcPct val="100000"/>
                  </a:lnSpc>
                  <a:spcBef>
                    <a:spcPts val="90"/>
                  </a:spcBef>
                  <a:buClr>
                    <a:srgbClr val="3333B2"/>
                  </a:buClr>
                  <a:buSzPct val="90909"/>
                  <a:buFont typeface="Arial" panose="020B0604020202020204" pitchFamily="34" charset="0"/>
                  <a:buChar char="•"/>
                  <a:tabLst>
                    <a:tab pos="234315" algn="l"/>
                  </a:tabLst>
                </a:pPr>
                <a:r>
                  <a:rPr sz="1100" spc="55" dirty="0">
                    <a:latin typeface="Calibri"/>
                    <a:cs typeface="Calibri"/>
                  </a:rPr>
                  <a:t>Is</a:t>
                </a:r>
                <a:r>
                  <a:rPr sz="1100" spc="100" dirty="0">
                    <a:latin typeface="Calibri"/>
                    <a:cs typeface="Calibri"/>
                  </a:rPr>
                  <a:t> </a:t>
                </a:r>
                <a:r>
                  <a:rPr sz="1100" spc="5" dirty="0">
                    <a:latin typeface="Calibri"/>
                    <a:cs typeface="Calibri"/>
                  </a:rPr>
                  <a:t>also</a:t>
                </a:r>
                <a:r>
                  <a:rPr sz="1100" spc="110" dirty="0">
                    <a:latin typeface="Calibri"/>
                    <a:cs typeface="Calibri"/>
                  </a:rPr>
                  <a:t> </a:t>
                </a:r>
                <a:r>
                  <a:rPr sz="1100" spc="-5" dirty="0">
                    <a:latin typeface="Calibri"/>
                    <a:cs typeface="Calibri"/>
                  </a:rPr>
                  <a:t>defined</a:t>
                </a:r>
                <a:r>
                  <a:rPr sz="1100" spc="110" dirty="0">
                    <a:latin typeface="Calibri"/>
                    <a:cs typeface="Calibri"/>
                  </a:rPr>
                  <a:t> </a:t>
                </a:r>
                <a:r>
                  <a:rPr sz="1100" dirty="0">
                    <a:latin typeface="Calibri"/>
                    <a:cs typeface="Calibri"/>
                  </a:rPr>
                  <a:t>for</a:t>
                </a:r>
                <a:r>
                  <a:rPr sz="1100" spc="110" dirty="0">
                    <a:latin typeface="Calibri"/>
                    <a:cs typeface="Calibri"/>
                  </a:rPr>
                  <a:t> </a:t>
                </a:r>
                <a:r>
                  <a:rPr sz="1100" spc="10" dirty="0">
                    <a:latin typeface="Calibri"/>
                    <a:cs typeface="Calibri"/>
                  </a:rPr>
                  <a:t>vector</a:t>
                </a:r>
                <a:r>
                  <a:rPr sz="1100" spc="105" dirty="0">
                    <a:latin typeface="Calibri"/>
                    <a:cs typeface="Calibri"/>
                  </a:rPr>
                  <a:t> </a:t>
                </a:r>
                <a:r>
                  <a:rPr sz="1100" i="1" spc="210" dirty="0">
                    <a:latin typeface="Calibri"/>
                    <a:cs typeface="Calibri"/>
                  </a:rPr>
                  <a:t>X</a:t>
                </a:r>
                <a:r>
                  <a:rPr sz="1100" spc="210" dirty="0">
                    <a:latin typeface="Calibri"/>
                    <a:cs typeface="Calibri"/>
                  </a:rPr>
                  <a:t>;</a:t>
                </a:r>
                <a:r>
                  <a:rPr sz="1100" spc="110" dirty="0">
                    <a:latin typeface="Calibri"/>
                    <a:cs typeface="Calibri"/>
                  </a:rPr>
                  <a:t> </a:t>
                </a:r>
                <a:r>
                  <a:rPr sz="1100" dirty="0">
                    <a:latin typeface="Calibri"/>
                    <a:cs typeface="Calibri"/>
                  </a:rPr>
                  <a:t>e.g.</a:t>
                </a:r>
              </a:p>
              <a:p>
                <a:pPr marL="233679">
                  <a:lnSpc>
                    <a:spcPct val="100000"/>
                  </a:lnSpc>
                  <a:spcBef>
                    <a:spcPts val="35"/>
                  </a:spcBef>
                </a:pPr>
                <a:r>
                  <a:rPr sz="1100" i="1" spc="195" dirty="0">
                    <a:latin typeface="Calibri"/>
                    <a:cs typeface="Calibri"/>
                  </a:rPr>
                  <a:t>f</a:t>
                </a:r>
                <a:r>
                  <a:rPr sz="1100" i="1" spc="-135" dirty="0">
                    <a:latin typeface="Calibri"/>
                    <a:cs typeface="Calibri"/>
                  </a:rPr>
                  <a:t> </a:t>
                </a:r>
                <a:r>
                  <a:rPr sz="1100" spc="85" dirty="0">
                    <a:latin typeface="Calibri"/>
                    <a:cs typeface="Calibri"/>
                  </a:rPr>
                  <a:t>(</a:t>
                </a:r>
                <a:r>
                  <a:rPr sz="1100" i="1" spc="145" dirty="0">
                    <a:latin typeface="Calibri"/>
                    <a:cs typeface="Calibri"/>
                  </a:rPr>
                  <a:t>x</a:t>
                </a:r>
                <a:r>
                  <a:rPr sz="1100" spc="85" dirty="0">
                    <a:latin typeface="Calibri"/>
                    <a:cs typeface="Calibri"/>
                  </a:rPr>
                  <a:t>)</a:t>
                </a:r>
                <a:r>
                  <a:rPr sz="1100" spc="55" dirty="0">
                    <a:latin typeface="Calibri"/>
                    <a:cs typeface="Calibri"/>
                  </a:rPr>
                  <a:t> </a:t>
                </a:r>
                <a:r>
                  <a:rPr sz="1100" spc="295" dirty="0">
                    <a:latin typeface="Calibri"/>
                    <a:cs typeface="Calibri"/>
                  </a:rPr>
                  <a:t>=</a:t>
                </a:r>
                <a:r>
                  <a:rPr sz="1100" spc="55" dirty="0">
                    <a:latin typeface="Calibri"/>
                    <a:cs typeface="Calibri"/>
                  </a:rPr>
                  <a:t> </a:t>
                </a:r>
                <a:r>
                  <a:rPr sz="1100" i="1" spc="195" dirty="0">
                    <a:latin typeface="Calibri"/>
                    <a:cs typeface="Calibri"/>
                  </a:rPr>
                  <a:t>f</a:t>
                </a:r>
                <a:r>
                  <a:rPr sz="1100" i="1" spc="-135" dirty="0">
                    <a:latin typeface="Calibri"/>
                    <a:cs typeface="Calibri"/>
                  </a:rPr>
                  <a:t> </a:t>
                </a:r>
                <a:r>
                  <a:rPr sz="1100" spc="85" dirty="0">
                    <a:latin typeface="Calibri"/>
                    <a:cs typeface="Calibri"/>
                  </a:rPr>
                  <a:t>(</a:t>
                </a:r>
                <a:r>
                  <a:rPr sz="1100" i="1" spc="145" dirty="0">
                    <a:latin typeface="Calibri"/>
                    <a:cs typeface="Calibri"/>
                  </a:rPr>
                  <a:t>x</a:t>
                </a:r>
                <a:r>
                  <a:rPr sz="1200" spc="75" baseline="-10416" dirty="0">
                    <a:latin typeface="Trebuchet MS"/>
                    <a:cs typeface="Trebuchet MS"/>
                  </a:rPr>
                  <a:t>1</a:t>
                </a:r>
                <a:r>
                  <a:rPr sz="1100" i="1" spc="25" dirty="0">
                    <a:latin typeface="Calibri"/>
                    <a:cs typeface="Calibri"/>
                  </a:rPr>
                  <a:t>,</a:t>
                </a:r>
                <a:r>
                  <a:rPr sz="1100" i="1" spc="-70" dirty="0">
                    <a:latin typeface="Calibri"/>
                    <a:cs typeface="Calibri"/>
                  </a:rPr>
                  <a:t> </a:t>
                </a:r>
                <a:r>
                  <a:rPr sz="1100" i="1" spc="145" dirty="0">
                    <a:latin typeface="Calibri"/>
                    <a:cs typeface="Calibri"/>
                  </a:rPr>
                  <a:t>x</a:t>
                </a:r>
                <a:r>
                  <a:rPr sz="1200" spc="75" baseline="-10416" dirty="0">
                    <a:latin typeface="Trebuchet MS"/>
                    <a:cs typeface="Trebuchet MS"/>
                  </a:rPr>
                  <a:t>2</a:t>
                </a:r>
                <a:r>
                  <a:rPr sz="1100" i="1" spc="25" dirty="0">
                    <a:latin typeface="Calibri"/>
                    <a:cs typeface="Calibri"/>
                  </a:rPr>
                  <a:t>,</a:t>
                </a:r>
                <a:r>
                  <a:rPr sz="1100" i="1" spc="-70" dirty="0">
                    <a:latin typeface="Calibri"/>
                    <a:cs typeface="Calibri"/>
                  </a:rPr>
                  <a:t> </a:t>
                </a:r>
                <a:r>
                  <a:rPr sz="1100" i="1" spc="145" dirty="0">
                    <a:latin typeface="Calibri"/>
                    <a:cs typeface="Calibri"/>
                  </a:rPr>
                  <a:t>x</a:t>
                </a:r>
                <a:r>
                  <a:rPr sz="1200" spc="75" baseline="-10416" dirty="0">
                    <a:latin typeface="Trebuchet MS"/>
                    <a:cs typeface="Trebuchet MS"/>
                  </a:rPr>
                  <a:t>3</a:t>
                </a:r>
                <a:r>
                  <a:rPr sz="1100" spc="85" dirty="0">
                    <a:latin typeface="Calibri"/>
                    <a:cs typeface="Calibri"/>
                  </a:rPr>
                  <a:t>)</a:t>
                </a:r>
                <a:r>
                  <a:rPr sz="1100" spc="55" dirty="0">
                    <a:latin typeface="Calibri"/>
                    <a:cs typeface="Calibri"/>
                  </a:rPr>
                  <a:t> </a:t>
                </a:r>
                <a:r>
                  <a:rPr sz="1100" spc="295" dirty="0">
                    <a:latin typeface="Calibri"/>
                    <a:cs typeface="Calibri"/>
                  </a:rPr>
                  <a:t>=</a:t>
                </a:r>
                <a:r>
                  <a:rPr sz="1100" spc="55" dirty="0">
                    <a:latin typeface="Calibri"/>
                    <a:cs typeface="Calibri"/>
                  </a:rPr>
                  <a:t> </a:t>
                </a:r>
                <a:r>
                  <a:rPr sz="1100" i="1" spc="325" dirty="0">
                    <a:latin typeface="Calibri"/>
                    <a:cs typeface="Calibri"/>
                  </a:rPr>
                  <a:t>E</a:t>
                </a:r>
                <a:r>
                  <a:rPr sz="1100" spc="85" dirty="0">
                    <a:latin typeface="Calibri"/>
                    <a:cs typeface="Calibri"/>
                  </a:rPr>
                  <a:t>(</a:t>
                </a:r>
                <a:r>
                  <a:rPr sz="1100" i="1" spc="95" dirty="0">
                    <a:latin typeface="Calibri"/>
                    <a:cs typeface="Calibri"/>
                  </a:rPr>
                  <a:t>Y</a:t>
                </a:r>
                <a:r>
                  <a:rPr sz="1100" i="1" spc="-10" dirty="0">
                    <a:latin typeface="Calibri"/>
                    <a:cs typeface="Calibri"/>
                  </a:rPr>
                  <a:t> </a:t>
                </a:r>
                <a:r>
                  <a:rPr sz="1100" spc="-110" dirty="0">
                    <a:latin typeface="Lucida Sans Unicode"/>
                    <a:cs typeface="Lucida Sans Unicode"/>
                  </a:rPr>
                  <a:t>|</a:t>
                </a:r>
                <a:r>
                  <a:rPr sz="1100" i="1" spc="330" dirty="0">
                    <a:latin typeface="Calibri"/>
                    <a:cs typeface="Calibri"/>
                  </a:rPr>
                  <a:t>X</a:t>
                </a:r>
                <a:r>
                  <a:rPr sz="1200" baseline="-10416" dirty="0">
                    <a:latin typeface="Trebuchet MS"/>
                    <a:cs typeface="Trebuchet MS"/>
                  </a:rPr>
                  <a:t>1</a:t>
                </a:r>
                <a:r>
                  <a:rPr sz="1200" spc="165" baseline="-10416" dirty="0">
                    <a:latin typeface="Trebuchet MS"/>
                    <a:cs typeface="Trebuchet MS"/>
                  </a:rPr>
                  <a:t> </a:t>
                </a:r>
                <a:r>
                  <a:rPr sz="1100" spc="295" dirty="0">
                    <a:latin typeface="Calibri"/>
                    <a:cs typeface="Calibri"/>
                  </a:rPr>
                  <a:t>=</a:t>
                </a:r>
                <a:r>
                  <a:rPr sz="1100" spc="55" dirty="0">
                    <a:latin typeface="Calibri"/>
                    <a:cs typeface="Calibri"/>
                  </a:rPr>
                  <a:t> </a:t>
                </a:r>
                <a:r>
                  <a:rPr sz="1100" i="1" spc="145" dirty="0">
                    <a:latin typeface="Calibri"/>
                    <a:cs typeface="Calibri"/>
                  </a:rPr>
                  <a:t>x</a:t>
                </a:r>
                <a:r>
                  <a:rPr sz="1200" spc="75" baseline="-10416" dirty="0">
                    <a:latin typeface="Trebuchet MS"/>
                    <a:cs typeface="Trebuchet MS"/>
                  </a:rPr>
                  <a:t>1</a:t>
                </a:r>
                <a:r>
                  <a:rPr sz="1100" i="1" spc="25" dirty="0">
                    <a:latin typeface="Calibri"/>
                    <a:cs typeface="Calibri"/>
                  </a:rPr>
                  <a:t>,</a:t>
                </a:r>
                <a:r>
                  <a:rPr sz="1100" i="1" spc="-70" dirty="0">
                    <a:latin typeface="Calibri"/>
                    <a:cs typeface="Calibri"/>
                  </a:rPr>
                  <a:t> </a:t>
                </a:r>
                <a:r>
                  <a:rPr sz="1100" i="1" spc="330" dirty="0">
                    <a:latin typeface="Calibri"/>
                    <a:cs typeface="Calibri"/>
                  </a:rPr>
                  <a:t>X</a:t>
                </a:r>
                <a:r>
                  <a:rPr sz="1200" baseline="-10416" dirty="0">
                    <a:latin typeface="Trebuchet MS"/>
                    <a:cs typeface="Trebuchet MS"/>
                  </a:rPr>
                  <a:t>2</a:t>
                </a:r>
                <a:r>
                  <a:rPr sz="1200" spc="165" baseline="-10416" dirty="0">
                    <a:latin typeface="Trebuchet MS"/>
                    <a:cs typeface="Trebuchet MS"/>
                  </a:rPr>
                  <a:t> </a:t>
                </a:r>
                <a:r>
                  <a:rPr sz="1100" spc="295" dirty="0">
                    <a:latin typeface="Calibri"/>
                    <a:cs typeface="Calibri"/>
                  </a:rPr>
                  <a:t>=</a:t>
                </a:r>
                <a:r>
                  <a:rPr sz="1100" spc="55" dirty="0">
                    <a:latin typeface="Calibri"/>
                    <a:cs typeface="Calibri"/>
                  </a:rPr>
                  <a:t> </a:t>
                </a:r>
                <a:r>
                  <a:rPr sz="1100" i="1" spc="145" dirty="0">
                    <a:latin typeface="Calibri"/>
                    <a:cs typeface="Calibri"/>
                  </a:rPr>
                  <a:t>x</a:t>
                </a:r>
                <a:r>
                  <a:rPr sz="1200" spc="75" baseline="-10416" dirty="0">
                    <a:latin typeface="Trebuchet MS"/>
                    <a:cs typeface="Trebuchet MS"/>
                  </a:rPr>
                  <a:t>2</a:t>
                </a:r>
                <a:r>
                  <a:rPr sz="1100" i="1" spc="25" dirty="0">
                    <a:latin typeface="Calibri"/>
                    <a:cs typeface="Calibri"/>
                  </a:rPr>
                  <a:t>,</a:t>
                </a:r>
                <a:r>
                  <a:rPr sz="1100" i="1" spc="-70" dirty="0">
                    <a:latin typeface="Calibri"/>
                    <a:cs typeface="Calibri"/>
                  </a:rPr>
                  <a:t> </a:t>
                </a:r>
                <a:r>
                  <a:rPr sz="1100" i="1" spc="330" dirty="0">
                    <a:latin typeface="Calibri"/>
                    <a:cs typeface="Calibri"/>
                  </a:rPr>
                  <a:t>X</a:t>
                </a:r>
                <a:r>
                  <a:rPr sz="1200" baseline="-10416" dirty="0">
                    <a:latin typeface="Trebuchet MS"/>
                    <a:cs typeface="Trebuchet MS"/>
                  </a:rPr>
                  <a:t>3</a:t>
                </a:r>
                <a:r>
                  <a:rPr sz="1200" spc="165" baseline="-10416" dirty="0">
                    <a:latin typeface="Trebuchet MS"/>
                    <a:cs typeface="Trebuchet MS"/>
                  </a:rPr>
                  <a:t> </a:t>
                </a:r>
                <a:r>
                  <a:rPr sz="1100" spc="295" dirty="0">
                    <a:latin typeface="Calibri"/>
                    <a:cs typeface="Calibri"/>
                  </a:rPr>
                  <a:t>=</a:t>
                </a:r>
                <a:r>
                  <a:rPr sz="1100" spc="55" dirty="0">
                    <a:latin typeface="Calibri"/>
                    <a:cs typeface="Calibri"/>
                  </a:rPr>
                  <a:t> </a:t>
                </a:r>
                <a:r>
                  <a:rPr sz="1100" i="1" spc="145" dirty="0">
                    <a:latin typeface="Calibri"/>
                    <a:cs typeface="Calibri"/>
                  </a:rPr>
                  <a:t>x</a:t>
                </a:r>
                <a:r>
                  <a:rPr sz="1200" spc="75" baseline="-10416" dirty="0">
                    <a:latin typeface="Trebuchet MS"/>
                    <a:cs typeface="Trebuchet MS"/>
                  </a:rPr>
                  <a:t>3</a:t>
                </a:r>
                <a:r>
                  <a:rPr sz="1100" spc="85" dirty="0">
                    <a:latin typeface="Calibri"/>
                    <a:cs typeface="Calibri"/>
                  </a:rPr>
                  <a:t>)</a:t>
                </a:r>
                <a:endParaRPr sz="1100" dirty="0">
                  <a:latin typeface="Calibri"/>
                  <a:cs typeface="Calibri"/>
                </a:endParaRPr>
              </a:p>
              <a:p>
                <a:pPr marL="272414" indent="-171450">
                  <a:lnSpc>
                    <a:spcPct val="100000"/>
                  </a:lnSpc>
                  <a:spcBef>
                    <a:spcPts val="334"/>
                  </a:spcBef>
                  <a:buClr>
                    <a:srgbClr val="3333B2"/>
                  </a:buClr>
                  <a:buSzPct val="90909"/>
                  <a:buFont typeface="Arial" panose="020B0604020202020204" pitchFamily="34" charset="0"/>
                  <a:buChar char="•"/>
                  <a:tabLst>
                    <a:tab pos="234315" algn="l"/>
                  </a:tabLst>
                </a:pPr>
                <a:r>
                  <a:rPr lang="en-US" sz="1100" spc="55" dirty="0">
                    <a:latin typeface="Calibri"/>
                    <a:cs typeface="Calibri"/>
                  </a:rPr>
                  <a:t>The accuracy of </a:t>
                </a:r>
                <a:r>
                  <a:rPr lang="en-US" sz="1100" i="1" spc="90" dirty="0">
                    <a:latin typeface="Calibri"/>
                    <a:cs typeface="Calibri"/>
                  </a:rPr>
                  <a:t>Y</a:t>
                </a:r>
                <a:r>
                  <a:rPr lang="en-US" sz="1650" spc="135" baseline="15151" dirty="0">
                    <a:latin typeface="Calibri"/>
                    <a:cs typeface="Calibri"/>
                  </a:rPr>
                  <a:t>ˆ  as a prediction of Y depends on two things: </a:t>
                </a:r>
                <a:r>
                  <a:rPr lang="en-US" sz="1650" b="1" spc="135" baseline="15151" dirty="0">
                    <a:latin typeface="Calibri"/>
                    <a:cs typeface="Calibri"/>
                  </a:rPr>
                  <a:t>reducible error </a:t>
                </a:r>
                <a:r>
                  <a:rPr lang="en-US" sz="1650" spc="135" baseline="15151" dirty="0">
                    <a:latin typeface="Calibri"/>
                    <a:cs typeface="Calibri"/>
                  </a:rPr>
                  <a:t>and </a:t>
                </a:r>
                <a:r>
                  <a:rPr lang="en-US" sz="1650" b="1" spc="135" baseline="15151" dirty="0">
                    <a:latin typeface="Calibri"/>
                    <a:cs typeface="Calibri"/>
                  </a:rPr>
                  <a:t>irreducible error</a:t>
                </a:r>
                <a:endParaRPr lang="en-US" sz="1100" b="1" spc="55" dirty="0">
                  <a:latin typeface="Calibri"/>
                  <a:cs typeface="Calibri"/>
                </a:endParaRPr>
              </a:p>
              <a:p>
                <a:pPr marL="311150" indent="-171450">
                  <a:buFont typeface="Arial" panose="020B0604020202020204" pitchFamily="34" charset="0"/>
                  <a:buChar char="•"/>
                </a:pPr>
                <a:r>
                  <a:rPr lang="en-US" sz="1100" spc="55" dirty="0">
                    <a:latin typeface="Calibri"/>
                    <a:cs typeface="Calibri"/>
                  </a:rPr>
                  <a:t>Define a “cost” for a particular setting of parameters</a:t>
                </a:r>
              </a:p>
              <a:p>
                <a:pPr marL="139700" indent="0">
                  <a:buNone/>
                </a:pPr>
                <a:r>
                  <a:rPr lang="en-US" sz="1100" spc="55" dirty="0">
                    <a:latin typeface="Calibri"/>
                    <a:cs typeface="Calibri"/>
                  </a:rPr>
                  <a:t>	Low cost </a:t>
                </a:r>
                <a14:m>
                  <m:oMath xmlns:m="http://schemas.openxmlformats.org/officeDocument/2006/math">
                    <m:r>
                      <a:rPr lang="en-US" sz="1100" spc="55">
                        <a:latin typeface="Cambria Math" panose="02040503050406030204" pitchFamily="18" charset="0"/>
                      </a:rPr>
                      <m:t>→</m:t>
                    </m:r>
                  </m:oMath>
                </a14:m>
                <a:r>
                  <a:rPr lang="en-US" sz="1100" spc="55" dirty="0">
                    <a:latin typeface="Calibri"/>
                    <a:cs typeface="Calibri"/>
                  </a:rPr>
                  <a:t> Better fit</a:t>
                </a:r>
              </a:p>
              <a:p>
                <a:pPr marL="139700" indent="0">
                  <a:buNone/>
                </a:pPr>
                <a:r>
                  <a:rPr lang="en-US" sz="1100" spc="55" dirty="0">
                    <a:latin typeface="Calibri"/>
                    <a:cs typeface="Calibri"/>
                  </a:rPr>
                  <a:t>	Find settings that minimize the cost</a:t>
                </a:r>
              </a:p>
              <a:p>
                <a:pPr marL="139700" indent="0">
                  <a:buNone/>
                </a:pPr>
                <a:r>
                  <a:rPr lang="en-US" sz="1100" spc="55" dirty="0">
                    <a:latin typeface="Calibri"/>
                    <a:cs typeface="Calibri"/>
                  </a:rPr>
                  <a:t>	For regression, we will use the </a:t>
                </a:r>
                <a:r>
                  <a:rPr lang="en-US" sz="1100" b="1" spc="55" dirty="0">
                    <a:latin typeface="Calibri"/>
                    <a:cs typeface="Calibri"/>
                  </a:rPr>
                  <a:t>error</a:t>
                </a:r>
                <a:r>
                  <a:rPr lang="en-US" sz="1100" spc="55" dirty="0">
                    <a:latin typeface="Calibri"/>
                    <a:cs typeface="Calibri"/>
                  </a:rPr>
                  <a:t> as the cost.</a:t>
                </a:r>
              </a:p>
              <a:p>
                <a:pPr marL="139700" indent="0">
                  <a:buNone/>
                </a:pPr>
                <a:r>
                  <a:rPr lang="en-US" sz="1100" spc="55" dirty="0">
                    <a:latin typeface="Calibri"/>
                    <a:cs typeface="Calibri"/>
                  </a:rPr>
                  <a:t>	Low error = Low cost = Better predictor (hopefully)</a:t>
                </a:r>
              </a:p>
              <a:p>
                <a:pPr marL="139700" indent="0">
                  <a:buNone/>
                </a:pPr>
                <a:endParaRPr lang="en-US" sz="1100" spc="55" dirty="0">
                  <a:latin typeface="Calibri"/>
                  <a:cs typeface="Calibri"/>
                </a:endParaRPr>
              </a:p>
              <a:p>
                <a:pPr marL="139700" indent="0">
                  <a:buNone/>
                </a:pPr>
                <a:r>
                  <a:rPr lang="en-US" sz="1100" spc="55" dirty="0">
                    <a:latin typeface="Calibri"/>
                    <a:cs typeface="Calibri"/>
                  </a:rPr>
                  <a:t>In this course, we will work</a:t>
                </a:r>
                <a:r>
                  <a:rPr lang="en-JO" sz="1100" spc="55" dirty="0">
                    <a:latin typeface="Calibri"/>
                    <a:cs typeface="Calibri"/>
                  </a:rPr>
                  <a:t> to improve pred</a:t>
                </a:r>
                <a:r>
                  <a:rPr lang="en-US" sz="1100" spc="55" dirty="0" err="1">
                    <a:latin typeface="Calibri"/>
                    <a:cs typeface="Calibri"/>
                  </a:rPr>
                  <a:t>i</a:t>
                </a:r>
                <a:r>
                  <a:rPr lang="en-JO" sz="1100" spc="55" dirty="0">
                    <a:latin typeface="Calibri"/>
                    <a:cs typeface="Calibri"/>
                  </a:rPr>
                  <a:t>ction accuracy by using machine learning techniques and minimizing reducible error. No matter how well we estimate f, we can not reduce the error introduced by </a:t>
                </a:r>
                <a:r>
                  <a:rPr lang="el-GR" sz="1100" i="1" spc="-25" dirty="0">
                    <a:latin typeface="Calibri"/>
                    <a:cs typeface="Calibri"/>
                  </a:rPr>
                  <a:t>ϵ </a:t>
                </a:r>
                <a:r>
                  <a:rPr lang="en-US" sz="1100" i="1" spc="-25" dirty="0">
                    <a:latin typeface="Calibri"/>
                    <a:cs typeface="Calibri"/>
                  </a:rPr>
                  <a:t> (irreducible error)</a:t>
                </a:r>
                <a:br>
                  <a:rPr lang="en-JO" sz="1100" spc="55" dirty="0">
                    <a:latin typeface="Calibri"/>
                    <a:cs typeface="Calibri"/>
                  </a:rPr>
                </a:br>
                <a:endParaRPr lang="en-US" dirty="0"/>
              </a:p>
            </p:txBody>
          </p:sp>
        </mc:Choice>
        <mc:Fallback xmlns="">
          <p:sp>
            <p:nvSpPr>
              <p:cNvPr id="3" name="object 3"/>
              <p:cNvSpPr txBox="1">
                <a:spLocks noRot="1" noChangeAspect="1" noMove="1" noResize="1" noEditPoints="1" noAdjustHandles="1" noChangeArrowheads="1" noChangeShapeType="1" noTextEdit="1"/>
              </p:cNvSpPr>
              <p:nvPr/>
            </p:nvSpPr>
            <p:spPr>
              <a:xfrm>
                <a:off x="247649" y="631760"/>
                <a:ext cx="4318367" cy="2781531"/>
              </a:xfrm>
              <a:prstGeom prst="rect">
                <a:avLst/>
              </a:prstGeom>
              <a:blipFill>
                <a:blip r:embed="rId2"/>
                <a:stretch>
                  <a:fillRect t="-909"/>
                </a:stretch>
              </a:blipFill>
            </p:spPr>
            <p:txBody>
              <a:bodyPr/>
              <a:lstStyle/>
              <a:p>
                <a:r>
                  <a:rPr lang="en-JO">
                    <a:noFill/>
                  </a:rPr>
                  <a:t> </a:t>
                </a:r>
              </a:p>
            </p:txBody>
          </p:sp>
        </mc:Fallback>
      </mc:AlternateContent>
      <p:sp>
        <p:nvSpPr>
          <p:cNvPr id="4" name="Footer Placeholder 3">
            <a:extLst>
              <a:ext uri="{FF2B5EF4-FFF2-40B4-BE49-F238E27FC236}">
                <a16:creationId xmlns:a16="http://schemas.microsoft.com/office/drawing/2014/main" id="{03574BA5-E197-5F44-75F1-838BAC7173FF}"/>
              </a:ext>
            </a:extLst>
          </p:cNvPr>
          <p:cNvSpPr>
            <a:spLocks noGrp="1"/>
          </p:cNvSpPr>
          <p:nvPr>
            <p:ph type="ftr" sz="quarter" idx="5"/>
          </p:nvPr>
        </p:nvSpPr>
        <p:spPr/>
        <p:txBody>
          <a:bodyPr/>
          <a:lstStyle/>
          <a:p>
            <a:r>
              <a:rPr lang="en-US"/>
              <a:t>Dr. Malak Abdullah</a:t>
            </a:r>
            <a:endParaRPr lang="en-US" dirty="0"/>
          </a:p>
        </p:txBody>
      </p:sp>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EA106-EA0F-2B9A-67B5-767339207AFA}"/>
              </a:ext>
            </a:extLst>
          </p:cNvPr>
          <p:cNvSpPr>
            <a:spLocks noGrp="1"/>
          </p:cNvSpPr>
          <p:nvPr>
            <p:ph type="title"/>
          </p:nvPr>
        </p:nvSpPr>
        <p:spPr>
          <a:xfrm>
            <a:off x="1466851" y="211465"/>
            <a:ext cx="2057400" cy="215444"/>
          </a:xfrm>
        </p:spPr>
        <p:txBody>
          <a:bodyPr/>
          <a:lstStyle/>
          <a:p>
            <a:r>
              <a:rPr lang="en-JO" dirty="0"/>
              <a:t>How Do we estimate f?</a:t>
            </a:r>
          </a:p>
        </p:txBody>
      </p:sp>
      <p:sp>
        <p:nvSpPr>
          <p:cNvPr id="3" name="Text Placeholder 2">
            <a:extLst>
              <a:ext uri="{FF2B5EF4-FFF2-40B4-BE49-F238E27FC236}">
                <a16:creationId xmlns:a16="http://schemas.microsoft.com/office/drawing/2014/main" id="{5F1CCC0D-03AF-CAB9-2BCB-2567FC9EA78C}"/>
              </a:ext>
            </a:extLst>
          </p:cNvPr>
          <p:cNvSpPr>
            <a:spLocks noGrp="1"/>
          </p:cNvSpPr>
          <p:nvPr>
            <p:ph type="body" idx="1"/>
          </p:nvPr>
        </p:nvSpPr>
        <p:spPr>
          <a:xfrm>
            <a:off x="367931" y="663575"/>
            <a:ext cx="4198085" cy="2418291"/>
          </a:xfrm>
        </p:spPr>
        <p:txBody>
          <a:bodyPr/>
          <a:lstStyle/>
          <a:p>
            <a:pPr marL="0" algn="l" rtl="0"/>
            <a:r>
              <a:rPr lang="en-JO" b="1" dirty="0"/>
              <a:t>Parametric methods</a:t>
            </a:r>
            <a:r>
              <a:rPr lang="en-JO" dirty="0"/>
              <a:t>: </a:t>
            </a:r>
            <a:r>
              <a:rPr lang="en-US" sz="1100" spc="70" dirty="0">
                <a:latin typeface="Calibri"/>
                <a:cs typeface="Calibri"/>
              </a:rPr>
              <a:t>The</a:t>
            </a:r>
            <a:r>
              <a:rPr lang="en-US" sz="1100" spc="120" dirty="0">
                <a:latin typeface="Calibri"/>
                <a:cs typeface="Calibri"/>
              </a:rPr>
              <a:t> </a:t>
            </a:r>
            <a:r>
              <a:rPr lang="en-US" sz="1100" i="1" spc="25" dirty="0">
                <a:solidFill>
                  <a:srgbClr val="009900"/>
                </a:solidFill>
                <a:latin typeface="Calibri"/>
                <a:cs typeface="Calibri"/>
              </a:rPr>
              <a:t>linear</a:t>
            </a:r>
            <a:r>
              <a:rPr lang="en-US" sz="1100" i="1" spc="114" dirty="0">
                <a:solidFill>
                  <a:srgbClr val="009900"/>
                </a:solidFill>
                <a:latin typeface="Calibri"/>
                <a:cs typeface="Calibri"/>
              </a:rPr>
              <a:t> </a:t>
            </a:r>
            <a:r>
              <a:rPr lang="en-US" sz="1100" spc="5" dirty="0">
                <a:latin typeface="Calibri"/>
                <a:cs typeface="Calibri"/>
              </a:rPr>
              <a:t>model</a:t>
            </a:r>
            <a:r>
              <a:rPr lang="en-US" sz="1100" spc="120" dirty="0">
                <a:latin typeface="Calibri"/>
                <a:cs typeface="Calibri"/>
              </a:rPr>
              <a:t> </a:t>
            </a:r>
            <a:r>
              <a:rPr lang="en-US" sz="1100" spc="20" dirty="0">
                <a:latin typeface="Calibri"/>
                <a:cs typeface="Calibri"/>
              </a:rPr>
              <a:t>is</a:t>
            </a:r>
            <a:r>
              <a:rPr lang="en-US" sz="1100" spc="120" dirty="0">
                <a:latin typeface="Calibri"/>
                <a:cs typeface="Calibri"/>
              </a:rPr>
              <a:t> </a:t>
            </a:r>
            <a:r>
              <a:rPr lang="en-US" sz="1100" spc="20" dirty="0">
                <a:latin typeface="Calibri"/>
                <a:cs typeface="Calibri"/>
              </a:rPr>
              <a:t>an</a:t>
            </a:r>
            <a:r>
              <a:rPr lang="en-US" sz="1100" spc="120" dirty="0">
                <a:latin typeface="Calibri"/>
                <a:cs typeface="Calibri"/>
              </a:rPr>
              <a:t> </a:t>
            </a:r>
            <a:r>
              <a:rPr lang="en-US" sz="1100" spc="25" dirty="0">
                <a:latin typeface="Calibri"/>
                <a:cs typeface="Calibri"/>
              </a:rPr>
              <a:t>important</a:t>
            </a:r>
            <a:r>
              <a:rPr lang="en-US" sz="1100" spc="125" dirty="0">
                <a:latin typeface="Calibri"/>
                <a:cs typeface="Calibri"/>
              </a:rPr>
              <a:t> </a:t>
            </a:r>
            <a:r>
              <a:rPr lang="en-US" sz="1100" spc="10" dirty="0">
                <a:latin typeface="Calibri"/>
                <a:cs typeface="Calibri"/>
              </a:rPr>
              <a:t>example</a:t>
            </a:r>
            <a:r>
              <a:rPr lang="en-US" sz="1100" spc="120" dirty="0">
                <a:latin typeface="Calibri"/>
                <a:cs typeface="Calibri"/>
              </a:rPr>
              <a:t> </a:t>
            </a:r>
            <a:r>
              <a:rPr lang="en-US" sz="1100" spc="-20" dirty="0">
                <a:latin typeface="Calibri"/>
                <a:cs typeface="Calibri"/>
              </a:rPr>
              <a:t>of</a:t>
            </a:r>
            <a:r>
              <a:rPr lang="en-US" sz="1100" spc="120" dirty="0">
                <a:latin typeface="Calibri"/>
                <a:cs typeface="Calibri"/>
              </a:rPr>
              <a:t> </a:t>
            </a:r>
            <a:r>
              <a:rPr lang="en-US" sz="1100" spc="15" dirty="0">
                <a:latin typeface="Calibri"/>
                <a:cs typeface="Calibri"/>
              </a:rPr>
              <a:t>a</a:t>
            </a:r>
            <a:r>
              <a:rPr lang="en-US" sz="1100" spc="114" dirty="0">
                <a:latin typeface="Calibri"/>
                <a:cs typeface="Calibri"/>
              </a:rPr>
              <a:t> </a:t>
            </a:r>
            <a:r>
              <a:rPr lang="en-US" sz="1100" spc="20" dirty="0">
                <a:latin typeface="Calibri"/>
                <a:cs typeface="Calibri"/>
              </a:rPr>
              <a:t>parametric </a:t>
            </a:r>
            <a:r>
              <a:rPr lang="en-US" sz="1100" spc="-235" dirty="0">
                <a:latin typeface="Calibri"/>
                <a:cs typeface="Calibri"/>
              </a:rPr>
              <a:t> </a:t>
            </a:r>
            <a:r>
              <a:rPr lang="en-US" sz="1100" spc="5" dirty="0">
                <a:latin typeface="Calibri"/>
                <a:cs typeface="Calibri"/>
              </a:rPr>
              <a:t>model :</a:t>
            </a:r>
            <a:endParaRPr lang="en-US" sz="1100" dirty="0">
              <a:latin typeface="Calibri"/>
              <a:cs typeface="Calibri"/>
            </a:endParaRPr>
          </a:p>
          <a:p>
            <a:pPr marL="869950">
              <a:lnSpc>
                <a:spcPct val="100000"/>
              </a:lnSpc>
              <a:spcBef>
                <a:spcPts val="35"/>
              </a:spcBef>
            </a:pPr>
            <a:r>
              <a:rPr lang="en-US" sz="1100" i="1" spc="195" dirty="0" err="1">
                <a:latin typeface="Calibri"/>
                <a:cs typeface="Calibri"/>
              </a:rPr>
              <a:t>f</a:t>
            </a:r>
            <a:r>
              <a:rPr lang="en-US" sz="1200" i="1" spc="427" baseline="-10416" dirty="0" err="1">
                <a:latin typeface="Calibri"/>
                <a:cs typeface="Calibri"/>
              </a:rPr>
              <a:t>L</a:t>
            </a:r>
            <a:r>
              <a:rPr lang="en-US" sz="1100" spc="85" dirty="0">
                <a:latin typeface="Calibri"/>
                <a:cs typeface="Calibri"/>
              </a:rPr>
              <a:t>(</a:t>
            </a:r>
            <a:r>
              <a:rPr lang="en-US" sz="1100" i="1" spc="415" dirty="0">
                <a:latin typeface="Calibri"/>
                <a:cs typeface="Calibri"/>
              </a:rPr>
              <a:t>X</a:t>
            </a:r>
            <a:r>
              <a:rPr lang="en-US" sz="1100" spc="85" dirty="0">
                <a:latin typeface="Calibri"/>
                <a:cs typeface="Calibri"/>
              </a:rPr>
              <a:t>)</a:t>
            </a:r>
            <a:r>
              <a:rPr lang="en-US" sz="1100" spc="55" dirty="0">
                <a:latin typeface="Calibri"/>
                <a:cs typeface="Calibri"/>
              </a:rPr>
              <a:t> </a:t>
            </a:r>
            <a:r>
              <a:rPr lang="en-US" sz="1100" spc="295" dirty="0">
                <a:latin typeface="Calibri"/>
                <a:cs typeface="Calibri"/>
              </a:rPr>
              <a:t>=</a:t>
            </a:r>
            <a:r>
              <a:rPr lang="en-US" sz="1100" spc="50" dirty="0">
                <a:latin typeface="Calibri"/>
                <a:cs typeface="Calibri"/>
              </a:rPr>
              <a:t> </a:t>
            </a:r>
            <a:r>
              <a:rPr lang="el-GR" sz="1100" i="1" spc="35" dirty="0">
                <a:latin typeface="Calibri"/>
                <a:cs typeface="Calibri"/>
              </a:rPr>
              <a:t>β</a:t>
            </a:r>
            <a:r>
              <a:rPr lang="el-GR" sz="1200" baseline="-10416" dirty="0">
                <a:latin typeface="Trebuchet MS"/>
                <a:cs typeface="Trebuchet MS"/>
              </a:rPr>
              <a:t>0</a:t>
            </a:r>
            <a:r>
              <a:rPr lang="el-GR" sz="1200" spc="75" baseline="-10416" dirty="0">
                <a:latin typeface="Trebuchet MS"/>
                <a:cs typeface="Trebuchet MS"/>
              </a:rPr>
              <a:t> </a:t>
            </a:r>
            <a:r>
              <a:rPr lang="el-GR" sz="1100" spc="295" dirty="0">
                <a:latin typeface="Calibri"/>
                <a:cs typeface="Calibri"/>
              </a:rPr>
              <a:t>+</a:t>
            </a:r>
            <a:r>
              <a:rPr lang="el-GR" sz="1100" spc="-10" dirty="0">
                <a:latin typeface="Calibri"/>
                <a:cs typeface="Calibri"/>
              </a:rPr>
              <a:t> </a:t>
            </a:r>
            <a:r>
              <a:rPr lang="el-GR" sz="1100" i="1" spc="35" dirty="0">
                <a:latin typeface="Calibri"/>
                <a:cs typeface="Calibri"/>
              </a:rPr>
              <a:t>β</a:t>
            </a:r>
            <a:r>
              <a:rPr lang="el-GR" sz="1200" spc="75" baseline="-10416" dirty="0">
                <a:latin typeface="Trebuchet MS"/>
                <a:cs typeface="Trebuchet MS"/>
              </a:rPr>
              <a:t>1</a:t>
            </a:r>
            <a:r>
              <a:rPr lang="en-US" sz="1100" i="1" spc="330" dirty="0">
                <a:latin typeface="Calibri"/>
                <a:cs typeface="Calibri"/>
              </a:rPr>
              <a:t>X</a:t>
            </a:r>
            <a:r>
              <a:rPr lang="en-US" sz="1200" baseline="-10416" dirty="0">
                <a:latin typeface="Trebuchet MS"/>
                <a:cs typeface="Trebuchet MS"/>
              </a:rPr>
              <a:t>1</a:t>
            </a:r>
            <a:r>
              <a:rPr lang="en-US" sz="1200" spc="75" baseline="-10416" dirty="0">
                <a:latin typeface="Trebuchet MS"/>
                <a:cs typeface="Trebuchet MS"/>
              </a:rPr>
              <a:t> </a:t>
            </a:r>
            <a:r>
              <a:rPr lang="en-US" sz="1100" spc="295" dirty="0">
                <a:latin typeface="Calibri"/>
                <a:cs typeface="Calibri"/>
              </a:rPr>
              <a:t>+</a:t>
            </a:r>
            <a:r>
              <a:rPr lang="en-US" sz="1100" spc="-10" dirty="0">
                <a:latin typeface="Calibri"/>
                <a:cs typeface="Calibri"/>
              </a:rPr>
              <a:t> </a:t>
            </a:r>
            <a:r>
              <a:rPr lang="el-GR" sz="1100" i="1" spc="35" dirty="0">
                <a:latin typeface="Calibri"/>
                <a:cs typeface="Calibri"/>
              </a:rPr>
              <a:t>β</a:t>
            </a:r>
            <a:r>
              <a:rPr lang="el-GR" sz="1200" spc="75" baseline="-10416" dirty="0">
                <a:latin typeface="Trebuchet MS"/>
                <a:cs typeface="Trebuchet MS"/>
              </a:rPr>
              <a:t>2</a:t>
            </a:r>
            <a:r>
              <a:rPr lang="en-US" sz="1100" i="1" spc="330" dirty="0">
                <a:latin typeface="Calibri"/>
                <a:cs typeface="Calibri"/>
              </a:rPr>
              <a:t>X</a:t>
            </a:r>
            <a:r>
              <a:rPr lang="en-US" sz="1200" baseline="-10416" dirty="0">
                <a:latin typeface="Trebuchet MS"/>
                <a:cs typeface="Trebuchet MS"/>
              </a:rPr>
              <a:t>2</a:t>
            </a:r>
            <a:r>
              <a:rPr lang="en-US" sz="1200" spc="75" baseline="-10416" dirty="0">
                <a:latin typeface="Trebuchet MS"/>
                <a:cs typeface="Trebuchet MS"/>
              </a:rPr>
              <a:t> </a:t>
            </a:r>
            <a:r>
              <a:rPr lang="en-US" sz="1100" spc="295" dirty="0">
                <a:latin typeface="Calibri"/>
                <a:cs typeface="Calibri"/>
              </a:rPr>
              <a:t>+</a:t>
            </a:r>
            <a:r>
              <a:rPr lang="en-US" sz="1100" spc="-10" dirty="0">
                <a:latin typeface="Calibri"/>
                <a:cs typeface="Calibri"/>
              </a:rPr>
              <a:t> </a:t>
            </a:r>
            <a:r>
              <a:rPr lang="en-US" sz="1100" i="1" spc="20" dirty="0">
                <a:latin typeface="Calibri"/>
                <a:cs typeface="Calibri"/>
              </a:rPr>
              <a:t>.</a:t>
            </a:r>
            <a:r>
              <a:rPr lang="en-US" sz="1100" i="1" spc="-70" dirty="0">
                <a:latin typeface="Calibri"/>
                <a:cs typeface="Calibri"/>
              </a:rPr>
              <a:t> </a:t>
            </a:r>
            <a:r>
              <a:rPr lang="en-US" sz="1100" i="1" spc="20" dirty="0">
                <a:latin typeface="Calibri"/>
                <a:cs typeface="Calibri"/>
              </a:rPr>
              <a:t>.</a:t>
            </a:r>
            <a:r>
              <a:rPr lang="en-US" sz="1100" i="1" spc="-70" dirty="0">
                <a:latin typeface="Calibri"/>
                <a:cs typeface="Calibri"/>
              </a:rPr>
              <a:t> </a:t>
            </a:r>
            <a:r>
              <a:rPr lang="en-US" sz="1100" i="1" spc="20" dirty="0">
                <a:latin typeface="Calibri"/>
                <a:cs typeface="Calibri"/>
              </a:rPr>
              <a:t>.</a:t>
            </a:r>
            <a:r>
              <a:rPr lang="en-US" sz="1100" i="1" spc="-70" dirty="0">
                <a:latin typeface="Calibri"/>
                <a:cs typeface="Calibri"/>
              </a:rPr>
              <a:t> </a:t>
            </a:r>
            <a:r>
              <a:rPr lang="el-GR" sz="1100" i="1" spc="35" dirty="0">
                <a:latin typeface="Calibri"/>
                <a:cs typeface="Calibri"/>
              </a:rPr>
              <a:t>β</a:t>
            </a:r>
            <a:r>
              <a:rPr lang="en-US" sz="1200" i="1" spc="89" baseline="-10416" dirty="0" err="1">
                <a:latin typeface="Calibri"/>
                <a:cs typeface="Calibri"/>
              </a:rPr>
              <a:t>p</a:t>
            </a:r>
            <a:r>
              <a:rPr lang="en-US" sz="1100" i="1" spc="330" dirty="0" err="1">
                <a:latin typeface="Calibri"/>
                <a:cs typeface="Calibri"/>
              </a:rPr>
              <a:t>X</a:t>
            </a:r>
            <a:r>
              <a:rPr lang="en-US" sz="1200" i="1" spc="89" baseline="-10416" dirty="0" err="1">
                <a:latin typeface="Calibri"/>
                <a:cs typeface="Calibri"/>
              </a:rPr>
              <a:t>p</a:t>
            </a:r>
            <a:r>
              <a:rPr lang="en-US" sz="1100" i="1" spc="20" dirty="0">
                <a:latin typeface="Calibri"/>
                <a:cs typeface="Calibri"/>
              </a:rPr>
              <a:t>.</a:t>
            </a:r>
            <a:endParaRPr lang="en-US" sz="1200" dirty="0">
              <a:latin typeface="Calibri"/>
              <a:cs typeface="Calibri"/>
            </a:endParaRPr>
          </a:p>
          <a:p>
            <a:pPr marL="391160" indent="-133350">
              <a:lnSpc>
                <a:spcPct val="100000"/>
              </a:lnSpc>
              <a:spcBef>
                <a:spcPts val="869"/>
              </a:spcBef>
              <a:buClr>
                <a:srgbClr val="3333B2"/>
              </a:buClr>
              <a:buSzPct val="90909"/>
              <a:buFont typeface="Lucida Sans Unicode"/>
              <a:buChar char="•"/>
              <a:tabLst>
                <a:tab pos="391795" algn="l"/>
              </a:tabLst>
            </a:pPr>
            <a:r>
              <a:rPr lang="en-US" sz="1100" spc="180" dirty="0">
                <a:latin typeface="Calibri"/>
                <a:cs typeface="Calibri"/>
              </a:rPr>
              <a:t>A</a:t>
            </a:r>
            <a:r>
              <a:rPr lang="en-US" sz="1100" spc="105" dirty="0">
                <a:latin typeface="Calibri"/>
                <a:cs typeface="Calibri"/>
              </a:rPr>
              <a:t> </a:t>
            </a:r>
            <a:r>
              <a:rPr lang="en-US" sz="1100" spc="20" dirty="0">
                <a:latin typeface="Calibri"/>
                <a:cs typeface="Calibri"/>
              </a:rPr>
              <a:t>linear</a:t>
            </a:r>
            <a:r>
              <a:rPr lang="en-US" sz="1100" spc="110" dirty="0">
                <a:latin typeface="Calibri"/>
                <a:cs typeface="Calibri"/>
              </a:rPr>
              <a:t> </a:t>
            </a:r>
            <a:r>
              <a:rPr lang="en-US" sz="1100" spc="5" dirty="0">
                <a:latin typeface="Calibri"/>
                <a:cs typeface="Calibri"/>
              </a:rPr>
              <a:t>model</a:t>
            </a:r>
            <a:r>
              <a:rPr lang="en-US" sz="1100" spc="114" dirty="0">
                <a:latin typeface="Calibri"/>
                <a:cs typeface="Calibri"/>
              </a:rPr>
              <a:t> </a:t>
            </a:r>
            <a:r>
              <a:rPr lang="en-US" sz="1100" spc="20" dirty="0">
                <a:latin typeface="Calibri"/>
                <a:cs typeface="Calibri"/>
              </a:rPr>
              <a:t>is</a:t>
            </a:r>
            <a:r>
              <a:rPr lang="en-US" sz="1100" spc="110" dirty="0">
                <a:latin typeface="Calibri"/>
                <a:cs typeface="Calibri"/>
              </a:rPr>
              <a:t> </a:t>
            </a:r>
            <a:r>
              <a:rPr lang="en-US" sz="1100" spc="5" dirty="0">
                <a:latin typeface="Calibri"/>
                <a:cs typeface="Calibri"/>
              </a:rPr>
              <a:t>specified</a:t>
            </a:r>
            <a:r>
              <a:rPr lang="en-US" sz="1100" spc="110" dirty="0">
                <a:latin typeface="Calibri"/>
                <a:cs typeface="Calibri"/>
              </a:rPr>
              <a:t> </a:t>
            </a:r>
            <a:r>
              <a:rPr lang="en-US" sz="1100" spc="35" dirty="0">
                <a:latin typeface="Calibri"/>
                <a:cs typeface="Calibri"/>
              </a:rPr>
              <a:t>in</a:t>
            </a:r>
            <a:r>
              <a:rPr lang="en-US" sz="1100" spc="114" dirty="0">
                <a:latin typeface="Calibri"/>
                <a:cs typeface="Calibri"/>
              </a:rPr>
              <a:t> </a:t>
            </a:r>
            <a:r>
              <a:rPr lang="en-US" sz="1100" spc="10" dirty="0">
                <a:latin typeface="Calibri"/>
                <a:cs typeface="Calibri"/>
              </a:rPr>
              <a:t>terms</a:t>
            </a:r>
            <a:r>
              <a:rPr lang="en-US" sz="1100" spc="110" dirty="0">
                <a:latin typeface="Calibri"/>
                <a:cs typeface="Calibri"/>
              </a:rPr>
              <a:t> </a:t>
            </a:r>
            <a:r>
              <a:rPr lang="en-US" sz="1100" spc="-20" dirty="0">
                <a:latin typeface="Calibri"/>
                <a:cs typeface="Calibri"/>
              </a:rPr>
              <a:t>of</a:t>
            </a:r>
            <a:r>
              <a:rPr lang="en-US" sz="1100" spc="110" dirty="0">
                <a:latin typeface="Calibri"/>
                <a:cs typeface="Calibri"/>
              </a:rPr>
              <a:t> </a:t>
            </a:r>
            <a:r>
              <a:rPr lang="en-US" sz="1100" i="1" spc="-20" dirty="0">
                <a:latin typeface="Calibri"/>
                <a:cs typeface="Calibri"/>
              </a:rPr>
              <a:t>p</a:t>
            </a:r>
            <a:r>
              <a:rPr lang="en-US" sz="1100" i="1" spc="-15" dirty="0">
                <a:latin typeface="Calibri"/>
                <a:cs typeface="Calibri"/>
              </a:rPr>
              <a:t> </a:t>
            </a:r>
            <a:r>
              <a:rPr lang="en-US" sz="1100" spc="295" dirty="0">
                <a:latin typeface="Calibri"/>
                <a:cs typeface="Calibri"/>
              </a:rPr>
              <a:t>+</a:t>
            </a:r>
            <a:r>
              <a:rPr lang="en-US" sz="1100" spc="-10" dirty="0">
                <a:latin typeface="Calibri"/>
                <a:cs typeface="Calibri"/>
              </a:rPr>
              <a:t> </a:t>
            </a:r>
            <a:r>
              <a:rPr lang="en-US" sz="1100" spc="-15" dirty="0">
                <a:latin typeface="Calibri"/>
                <a:cs typeface="Calibri"/>
              </a:rPr>
              <a:t>1</a:t>
            </a:r>
            <a:r>
              <a:rPr lang="en-US" sz="1100" spc="105" dirty="0">
                <a:latin typeface="Calibri"/>
                <a:cs typeface="Calibri"/>
              </a:rPr>
              <a:t> </a:t>
            </a:r>
            <a:r>
              <a:rPr lang="en-US" sz="1100" spc="10" dirty="0">
                <a:latin typeface="Calibri"/>
                <a:cs typeface="Calibri"/>
              </a:rPr>
              <a:t>parameters</a:t>
            </a:r>
            <a:endParaRPr lang="en-US" sz="1100" dirty="0">
              <a:latin typeface="Calibri"/>
              <a:cs typeface="Calibri"/>
            </a:endParaRPr>
          </a:p>
          <a:p>
            <a:pPr marL="391160" algn="just">
              <a:lnSpc>
                <a:spcPct val="100000"/>
              </a:lnSpc>
              <a:spcBef>
                <a:spcPts val="35"/>
              </a:spcBef>
            </a:pPr>
            <a:r>
              <a:rPr lang="el-GR" sz="1100" i="1" spc="35" dirty="0">
                <a:latin typeface="Calibri"/>
                <a:cs typeface="Calibri"/>
              </a:rPr>
              <a:t>β</a:t>
            </a:r>
            <a:r>
              <a:rPr lang="el-GR" sz="1200" spc="75" baseline="-10416" dirty="0">
                <a:latin typeface="Trebuchet MS"/>
                <a:cs typeface="Trebuchet MS"/>
              </a:rPr>
              <a:t>0</a:t>
            </a:r>
            <a:r>
              <a:rPr lang="el-GR" sz="1100" i="1" spc="25" dirty="0">
                <a:latin typeface="Calibri"/>
                <a:cs typeface="Calibri"/>
              </a:rPr>
              <a:t>,</a:t>
            </a:r>
            <a:r>
              <a:rPr lang="el-GR" sz="1100" i="1" spc="-70" dirty="0">
                <a:latin typeface="Calibri"/>
                <a:cs typeface="Calibri"/>
              </a:rPr>
              <a:t> </a:t>
            </a:r>
            <a:r>
              <a:rPr lang="el-GR" sz="1100" i="1" spc="35" dirty="0">
                <a:latin typeface="Calibri"/>
                <a:cs typeface="Calibri"/>
              </a:rPr>
              <a:t>β</a:t>
            </a:r>
            <a:r>
              <a:rPr lang="el-GR" sz="1200" spc="75" baseline="-10416" dirty="0">
                <a:latin typeface="Trebuchet MS"/>
                <a:cs typeface="Trebuchet MS"/>
              </a:rPr>
              <a:t>1</a:t>
            </a:r>
            <a:r>
              <a:rPr lang="el-GR" sz="1100" i="1" spc="25" dirty="0">
                <a:latin typeface="Calibri"/>
                <a:cs typeface="Calibri"/>
              </a:rPr>
              <a:t>,</a:t>
            </a:r>
            <a:r>
              <a:rPr lang="el-GR" sz="1100" i="1" spc="-70" dirty="0">
                <a:latin typeface="Calibri"/>
                <a:cs typeface="Calibri"/>
              </a:rPr>
              <a:t> </a:t>
            </a:r>
            <a:r>
              <a:rPr lang="el-GR" sz="1100" i="1" spc="20" dirty="0">
                <a:latin typeface="Calibri"/>
                <a:cs typeface="Calibri"/>
              </a:rPr>
              <a:t>.</a:t>
            </a:r>
            <a:r>
              <a:rPr lang="el-GR" sz="1100" i="1" spc="-70" dirty="0">
                <a:latin typeface="Calibri"/>
                <a:cs typeface="Calibri"/>
              </a:rPr>
              <a:t> </a:t>
            </a:r>
            <a:r>
              <a:rPr lang="el-GR" sz="1100" i="1" spc="20" dirty="0">
                <a:latin typeface="Calibri"/>
                <a:cs typeface="Calibri"/>
              </a:rPr>
              <a:t>.</a:t>
            </a:r>
            <a:r>
              <a:rPr lang="el-GR" sz="1100" i="1" spc="-70" dirty="0">
                <a:latin typeface="Calibri"/>
                <a:cs typeface="Calibri"/>
              </a:rPr>
              <a:t> </a:t>
            </a:r>
            <a:r>
              <a:rPr lang="el-GR" sz="1100" i="1" spc="20" dirty="0">
                <a:latin typeface="Calibri"/>
                <a:cs typeface="Calibri"/>
              </a:rPr>
              <a:t>.</a:t>
            </a:r>
            <a:r>
              <a:rPr lang="el-GR" sz="1100" i="1" spc="-70" dirty="0">
                <a:latin typeface="Calibri"/>
                <a:cs typeface="Calibri"/>
              </a:rPr>
              <a:t> </a:t>
            </a:r>
            <a:r>
              <a:rPr lang="el-GR" sz="1100" i="1" spc="25" dirty="0">
                <a:latin typeface="Calibri"/>
                <a:cs typeface="Calibri"/>
              </a:rPr>
              <a:t>,</a:t>
            </a:r>
            <a:r>
              <a:rPr lang="el-GR" sz="1100" i="1" spc="-70" dirty="0">
                <a:latin typeface="Calibri"/>
                <a:cs typeface="Calibri"/>
              </a:rPr>
              <a:t> </a:t>
            </a:r>
            <a:r>
              <a:rPr lang="el-GR" sz="1100" i="1" spc="35" dirty="0">
                <a:latin typeface="Calibri"/>
                <a:cs typeface="Calibri"/>
              </a:rPr>
              <a:t>β</a:t>
            </a:r>
            <a:r>
              <a:rPr lang="en-US" sz="1200" i="1" spc="89" baseline="-10416" dirty="0">
                <a:latin typeface="Calibri"/>
                <a:cs typeface="Calibri"/>
              </a:rPr>
              <a:t>p</a:t>
            </a:r>
            <a:r>
              <a:rPr lang="en-US" sz="1100" spc="20" dirty="0">
                <a:latin typeface="Calibri"/>
                <a:cs typeface="Calibri"/>
              </a:rPr>
              <a:t>.</a:t>
            </a:r>
            <a:endParaRPr lang="en-US" sz="1100" dirty="0">
              <a:latin typeface="Calibri"/>
              <a:cs typeface="Calibri"/>
            </a:endParaRPr>
          </a:p>
          <a:p>
            <a:pPr marL="391160" marR="325755" indent="-132715" algn="just">
              <a:lnSpc>
                <a:spcPct val="102600"/>
              </a:lnSpc>
              <a:spcBef>
                <a:spcPts val="300"/>
              </a:spcBef>
              <a:buClr>
                <a:srgbClr val="3333B2"/>
              </a:buClr>
              <a:buSzPct val="90909"/>
              <a:buFont typeface="Lucida Sans Unicode"/>
              <a:buChar char="•"/>
              <a:tabLst>
                <a:tab pos="391795" algn="l"/>
              </a:tabLst>
            </a:pPr>
            <a:r>
              <a:rPr lang="en-US" sz="1100" spc="-10" dirty="0">
                <a:latin typeface="Calibri"/>
                <a:cs typeface="Calibri"/>
              </a:rPr>
              <a:t>We </a:t>
            </a:r>
            <a:r>
              <a:rPr lang="en-US" sz="1100" spc="10" dirty="0">
                <a:latin typeface="Calibri"/>
                <a:cs typeface="Calibri"/>
              </a:rPr>
              <a:t>estimate </a:t>
            </a:r>
            <a:r>
              <a:rPr lang="en-US" sz="1100" spc="5" dirty="0">
                <a:latin typeface="Calibri"/>
                <a:cs typeface="Calibri"/>
              </a:rPr>
              <a:t>the </a:t>
            </a:r>
            <a:r>
              <a:rPr lang="en-US" sz="1100" spc="10" dirty="0">
                <a:latin typeface="Calibri"/>
                <a:cs typeface="Calibri"/>
              </a:rPr>
              <a:t>parameters </a:t>
            </a:r>
            <a:r>
              <a:rPr lang="en-US" sz="1100" spc="35" dirty="0">
                <a:latin typeface="Calibri"/>
                <a:cs typeface="Calibri"/>
              </a:rPr>
              <a:t>by </a:t>
            </a:r>
            <a:r>
              <a:rPr lang="en-US" sz="1100" spc="30" dirty="0">
                <a:latin typeface="Calibri"/>
                <a:cs typeface="Calibri"/>
              </a:rPr>
              <a:t>fitting </a:t>
            </a:r>
            <a:r>
              <a:rPr lang="en-US" sz="1100" spc="5" dirty="0">
                <a:latin typeface="Calibri"/>
                <a:cs typeface="Calibri"/>
              </a:rPr>
              <a:t>the model </a:t>
            </a:r>
            <a:r>
              <a:rPr lang="en-US" sz="1100" spc="10" dirty="0">
                <a:latin typeface="Calibri"/>
                <a:cs typeface="Calibri"/>
              </a:rPr>
              <a:t>to </a:t>
            </a:r>
            <a:r>
              <a:rPr lang="en-US" sz="1100" spc="35" dirty="0">
                <a:latin typeface="Calibri"/>
                <a:cs typeface="Calibri"/>
              </a:rPr>
              <a:t>training</a:t>
            </a:r>
            <a:r>
              <a:rPr lang="en-US" sz="1100" spc="110" dirty="0">
                <a:latin typeface="Calibri"/>
                <a:cs typeface="Calibri"/>
              </a:rPr>
              <a:t> </a:t>
            </a:r>
            <a:r>
              <a:rPr lang="en-US" sz="1100" spc="25" dirty="0">
                <a:latin typeface="Calibri"/>
                <a:cs typeface="Calibri"/>
              </a:rPr>
              <a:t>data.</a:t>
            </a:r>
            <a:endParaRPr lang="en-US" sz="1100" dirty="0">
              <a:latin typeface="Calibri"/>
              <a:cs typeface="Calibri"/>
            </a:endParaRPr>
          </a:p>
          <a:p>
            <a:pPr marL="391160" marR="43180" indent="-132715" algn="just">
              <a:lnSpc>
                <a:spcPct val="102600"/>
              </a:lnSpc>
              <a:spcBef>
                <a:spcPts val="300"/>
              </a:spcBef>
              <a:buClr>
                <a:srgbClr val="3333B2"/>
              </a:buClr>
              <a:buSzPct val="90909"/>
              <a:buFont typeface="Lucida Sans Unicode"/>
              <a:buChar char="•"/>
              <a:tabLst>
                <a:tab pos="391795" algn="l"/>
              </a:tabLst>
            </a:pPr>
            <a:r>
              <a:rPr lang="en-US" sz="1100" spc="45" dirty="0">
                <a:latin typeface="Calibri"/>
                <a:cs typeface="Calibri"/>
              </a:rPr>
              <a:t>Although </a:t>
            </a:r>
            <a:r>
              <a:rPr lang="en-US" sz="1100" spc="50" dirty="0">
                <a:latin typeface="Calibri"/>
                <a:cs typeface="Calibri"/>
              </a:rPr>
              <a:t>it </a:t>
            </a:r>
            <a:r>
              <a:rPr lang="en-US" sz="1100" spc="20" dirty="0">
                <a:latin typeface="Calibri"/>
                <a:cs typeface="Calibri"/>
              </a:rPr>
              <a:t>is </a:t>
            </a:r>
            <a:r>
              <a:rPr lang="en-US" sz="1100" i="1" spc="5" dirty="0">
                <a:solidFill>
                  <a:srgbClr val="009900"/>
                </a:solidFill>
                <a:latin typeface="Calibri"/>
                <a:cs typeface="Calibri"/>
              </a:rPr>
              <a:t>almost </a:t>
            </a:r>
            <a:r>
              <a:rPr lang="en-US" sz="1100" i="1" spc="15" dirty="0">
                <a:solidFill>
                  <a:srgbClr val="009900"/>
                </a:solidFill>
                <a:latin typeface="Calibri"/>
                <a:cs typeface="Calibri"/>
              </a:rPr>
              <a:t>never </a:t>
            </a:r>
            <a:r>
              <a:rPr lang="en-US" sz="1100" i="1" spc="5" dirty="0">
                <a:solidFill>
                  <a:srgbClr val="009900"/>
                </a:solidFill>
                <a:latin typeface="Calibri"/>
                <a:cs typeface="Calibri"/>
              </a:rPr>
              <a:t>correct</a:t>
            </a:r>
            <a:r>
              <a:rPr lang="en-US" sz="1100" spc="5" dirty="0">
                <a:latin typeface="Calibri"/>
                <a:cs typeface="Calibri"/>
              </a:rPr>
              <a:t>, </a:t>
            </a:r>
            <a:r>
              <a:rPr lang="en-US" sz="1100" spc="15" dirty="0">
                <a:latin typeface="Calibri"/>
                <a:cs typeface="Calibri"/>
              </a:rPr>
              <a:t>a </a:t>
            </a:r>
            <a:r>
              <a:rPr lang="en-US" sz="1100" spc="20" dirty="0">
                <a:latin typeface="Calibri"/>
                <a:cs typeface="Calibri"/>
              </a:rPr>
              <a:t>linear </a:t>
            </a:r>
            <a:r>
              <a:rPr lang="en-US" sz="1100" spc="5" dirty="0">
                <a:latin typeface="Calibri"/>
                <a:cs typeface="Calibri"/>
              </a:rPr>
              <a:t>model </a:t>
            </a:r>
            <a:r>
              <a:rPr lang="en-US" sz="1100" spc="-5" dirty="0">
                <a:latin typeface="Calibri"/>
                <a:cs typeface="Calibri"/>
              </a:rPr>
              <a:t>often </a:t>
            </a:r>
            <a:r>
              <a:rPr lang="en-US" sz="1100" spc="-10" dirty="0">
                <a:latin typeface="Calibri"/>
                <a:cs typeface="Calibri"/>
              </a:rPr>
              <a:t>serves </a:t>
            </a:r>
            <a:r>
              <a:rPr lang="en-US" sz="1100" spc="5" dirty="0">
                <a:latin typeface="Calibri"/>
                <a:cs typeface="Calibri"/>
              </a:rPr>
              <a:t>as </a:t>
            </a:r>
            <a:r>
              <a:rPr lang="en-US" sz="1100" spc="15" dirty="0">
                <a:latin typeface="Calibri"/>
                <a:cs typeface="Calibri"/>
              </a:rPr>
              <a:t>a </a:t>
            </a:r>
            <a:r>
              <a:rPr lang="en-US" sz="1100" spc="10" dirty="0">
                <a:latin typeface="Calibri"/>
                <a:cs typeface="Calibri"/>
              </a:rPr>
              <a:t>good </a:t>
            </a:r>
            <a:r>
              <a:rPr lang="en-US" sz="1100" spc="20" dirty="0">
                <a:latin typeface="Calibri"/>
                <a:cs typeface="Calibri"/>
              </a:rPr>
              <a:t>and </a:t>
            </a:r>
            <a:r>
              <a:rPr lang="en-US" sz="1100" spc="10" dirty="0">
                <a:latin typeface="Calibri"/>
                <a:cs typeface="Calibri"/>
              </a:rPr>
              <a:t>interpretable </a:t>
            </a:r>
            <a:r>
              <a:rPr lang="en-US" sz="1100" spc="25" dirty="0">
                <a:latin typeface="Calibri"/>
                <a:cs typeface="Calibri"/>
              </a:rPr>
              <a:t>approximation </a:t>
            </a:r>
            <a:r>
              <a:rPr lang="en-US" sz="1100" spc="10" dirty="0">
                <a:latin typeface="Calibri"/>
                <a:cs typeface="Calibri"/>
              </a:rPr>
              <a:t>to </a:t>
            </a:r>
            <a:r>
              <a:rPr lang="en-US" sz="1100" spc="5" dirty="0">
                <a:latin typeface="Calibri"/>
                <a:cs typeface="Calibri"/>
              </a:rPr>
              <a:t>the </a:t>
            </a:r>
            <a:r>
              <a:rPr lang="en-US" sz="1100" spc="15" dirty="0">
                <a:latin typeface="Calibri"/>
                <a:cs typeface="Calibri"/>
              </a:rPr>
              <a:t>unknown</a:t>
            </a:r>
            <a:r>
              <a:rPr lang="en-US" sz="1100" spc="105" dirty="0">
                <a:latin typeface="Calibri"/>
                <a:cs typeface="Calibri"/>
              </a:rPr>
              <a:t> </a:t>
            </a:r>
            <a:r>
              <a:rPr lang="en-US" sz="1100" spc="15" dirty="0">
                <a:latin typeface="Calibri"/>
                <a:cs typeface="Calibri"/>
              </a:rPr>
              <a:t>true</a:t>
            </a:r>
            <a:r>
              <a:rPr lang="en-US" sz="1100" spc="114" dirty="0">
                <a:latin typeface="Calibri"/>
                <a:cs typeface="Calibri"/>
              </a:rPr>
              <a:t> </a:t>
            </a:r>
            <a:r>
              <a:rPr lang="en-US" sz="1100" spc="20" dirty="0">
                <a:latin typeface="Calibri"/>
                <a:cs typeface="Calibri"/>
              </a:rPr>
              <a:t>function</a:t>
            </a:r>
            <a:r>
              <a:rPr lang="en-US" sz="1100" spc="105" dirty="0">
                <a:latin typeface="Calibri"/>
                <a:cs typeface="Calibri"/>
              </a:rPr>
              <a:t> </a:t>
            </a:r>
            <a:r>
              <a:rPr lang="en-US" sz="1100" i="1" spc="195" dirty="0">
                <a:latin typeface="Calibri"/>
                <a:cs typeface="Calibri"/>
              </a:rPr>
              <a:t>f</a:t>
            </a:r>
            <a:r>
              <a:rPr lang="en-US" sz="1100" i="1" spc="-135" dirty="0">
                <a:latin typeface="Calibri"/>
                <a:cs typeface="Calibri"/>
              </a:rPr>
              <a:t> </a:t>
            </a:r>
            <a:r>
              <a:rPr lang="en-US" sz="1100" spc="155" dirty="0">
                <a:latin typeface="Calibri"/>
                <a:cs typeface="Calibri"/>
              </a:rPr>
              <a:t>(</a:t>
            </a:r>
            <a:r>
              <a:rPr lang="en-US" sz="1100" i="1" spc="155" dirty="0">
                <a:latin typeface="Calibri"/>
                <a:cs typeface="Calibri"/>
              </a:rPr>
              <a:t>X</a:t>
            </a:r>
            <a:r>
              <a:rPr lang="en-US" sz="1100" spc="155" dirty="0">
                <a:latin typeface="Calibri"/>
                <a:cs typeface="Calibri"/>
              </a:rPr>
              <a:t>).</a:t>
            </a:r>
          </a:p>
          <a:p>
            <a:pPr algn="l" fontAlgn="base"/>
            <a:endParaRPr lang="en-US" spc="5" dirty="0"/>
          </a:p>
          <a:p>
            <a:pPr algn="l" fontAlgn="base"/>
            <a:r>
              <a:rPr lang="en-US" spc="5" dirty="0"/>
              <a:t>Some more examples of parametric machine learning algorithms include </a:t>
            </a:r>
            <a:r>
              <a:rPr lang="en-US" b="1" spc="5" dirty="0"/>
              <a:t>Logistic Regression, Naive Bayes, and Simple Neural Networks.</a:t>
            </a:r>
            <a:endParaRPr lang="en-US" sz="1100" b="1" dirty="0">
              <a:latin typeface="Calibri"/>
              <a:cs typeface="Calibri"/>
            </a:endParaRPr>
          </a:p>
        </p:txBody>
      </p:sp>
      <p:sp>
        <p:nvSpPr>
          <p:cNvPr id="4" name="Footer Placeholder 3">
            <a:extLst>
              <a:ext uri="{FF2B5EF4-FFF2-40B4-BE49-F238E27FC236}">
                <a16:creationId xmlns:a16="http://schemas.microsoft.com/office/drawing/2014/main" id="{7FBC4000-49B3-EA9E-238F-7C8656517DBC}"/>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2580983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894" y="230389"/>
            <a:ext cx="3771900" cy="191770"/>
          </a:xfrm>
          <a:prstGeom prst="rect">
            <a:avLst/>
          </a:prstGeom>
        </p:spPr>
        <p:txBody>
          <a:bodyPr vert="horz" wrap="square" lIns="0" tIns="11430" rIns="0" bIns="0" rtlCol="0">
            <a:spAutoFit/>
          </a:bodyPr>
          <a:lstStyle/>
          <a:p>
            <a:pPr marL="38100">
              <a:lnSpc>
                <a:spcPct val="100000"/>
              </a:lnSpc>
              <a:spcBef>
                <a:spcPts val="90"/>
              </a:spcBef>
            </a:pPr>
            <a:r>
              <a:rPr sz="1100" spc="180" dirty="0">
                <a:solidFill>
                  <a:srgbClr val="000000"/>
                </a:solidFill>
              </a:rPr>
              <a:t>A</a:t>
            </a:r>
            <a:r>
              <a:rPr sz="1100" spc="110" dirty="0">
                <a:solidFill>
                  <a:srgbClr val="000000"/>
                </a:solidFill>
              </a:rPr>
              <a:t> </a:t>
            </a:r>
            <a:r>
              <a:rPr sz="1100" spc="20" dirty="0">
                <a:solidFill>
                  <a:srgbClr val="000000"/>
                </a:solidFill>
              </a:rPr>
              <a:t>linear</a:t>
            </a:r>
            <a:r>
              <a:rPr sz="1100" spc="114" dirty="0">
                <a:solidFill>
                  <a:srgbClr val="000000"/>
                </a:solidFill>
              </a:rPr>
              <a:t> </a:t>
            </a:r>
            <a:r>
              <a:rPr sz="1100" spc="5" dirty="0">
                <a:solidFill>
                  <a:srgbClr val="000000"/>
                </a:solidFill>
              </a:rPr>
              <a:t>model</a:t>
            </a:r>
            <a:r>
              <a:rPr sz="1100" spc="110" dirty="0">
                <a:solidFill>
                  <a:srgbClr val="000000"/>
                </a:solidFill>
              </a:rPr>
              <a:t> </a:t>
            </a:r>
            <a:r>
              <a:rPr sz="1100" i="1" spc="105" dirty="0">
                <a:solidFill>
                  <a:srgbClr val="000000"/>
                </a:solidFill>
                <a:latin typeface="Calibri"/>
                <a:cs typeface="Calibri"/>
              </a:rPr>
              <a:t>f</a:t>
            </a:r>
            <a:r>
              <a:rPr sz="1650" spc="157" baseline="15151" dirty="0">
                <a:solidFill>
                  <a:srgbClr val="000000"/>
                </a:solidFill>
              </a:rPr>
              <a:t>ˆ</a:t>
            </a:r>
            <a:r>
              <a:rPr sz="1200" i="1" spc="157" baseline="-10416" dirty="0">
                <a:solidFill>
                  <a:srgbClr val="000000"/>
                </a:solidFill>
                <a:latin typeface="Calibri"/>
                <a:cs typeface="Calibri"/>
              </a:rPr>
              <a:t>L</a:t>
            </a:r>
            <a:r>
              <a:rPr sz="1100" spc="105" dirty="0">
                <a:solidFill>
                  <a:srgbClr val="000000"/>
                </a:solidFill>
              </a:rPr>
              <a:t>(</a:t>
            </a:r>
            <a:r>
              <a:rPr sz="1100" i="1" spc="105" dirty="0">
                <a:solidFill>
                  <a:srgbClr val="000000"/>
                </a:solidFill>
                <a:latin typeface="Calibri"/>
                <a:cs typeface="Calibri"/>
              </a:rPr>
              <a:t>X</a:t>
            </a:r>
            <a:r>
              <a:rPr sz="1100" spc="105" dirty="0">
                <a:solidFill>
                  <a:srgbClr val="000000"/>
                </a:solidFill>
              </a:rPr>
              <a:t>)</a:t>
            </a:r>
            <a:r>
              <a:rPr sz="1100" spc="55" dirty="0">
                <a:solidFill>
                  <a:srgbClr val="000000"/>
                </a:solidFill>
              </a:rPr>
              <a:t> </a:t>
            </a:r>
            <a:r>
              <a:rPr sz="1100" spc="295" dirty="0">
                <a:solidFill>
                  <a:srgbClr val="000000"/>
                </a:solidFill>
              </a:rPr>
              <a:t>=</a:t>
            </a:r>
            <a:r>
              <a:rPr sz="1100" spc="55" dirty="0">
                <a:solidFill>
                  <a:srgbClr val="000000"/>
                </a:solidFill>
              </a:rPr>
              <a:t> </a:t>
            </a:r>
            <a:r>
              <a:rPr sz="1100" i="1" spc="-135" dirty="0">
                <a:solidFill>
                  <a:srgbClr val="000000"/>
                </a:solidFill>
                <a:latin typeface="Calibri"/>
                <a:cs typeface="Calibri"/>
              </a:rPr>
              <a:t>β</a:t>
            </a:r>
            <a:r>
              <a:rPr sz="1650" spc="-202" baseline="15151" dirty="0">
                <a:solidFill>
                  <a:srgbClr val="000000"/>
                </a:solidFill>
              </a:rPr>
              <a:t>ˆ</a:t>
            </a:r>
            <a:r>
              <a:rPr sz="1200" spc="-202" baseline="-10416" dirty="0">
                <a:solidFill>
                  <a:srgbClr val="000000"/>
                </a:solidFill>
                <a:latin typeface="Trebuchet MS"/>
                <a:cs typeface="Trebuchet MS"/>
              </a:rPr>
              <a:t>0</a:t>
            </a:r>
            <a:r>
              <a:rPr sz="1200" spc="-75" baseline="-10416" dirty="0">
                <a:solidFill>
                  <a:srgbClr val="000000"/>
                </a:solidFill>
                <a:latin typeface="Trebuchet MS"/>
                <a:cs typeface="Trebuchet MS"/>
              </a:rPr>
              <a:t> </a:t>
            </a:r>
            <a:r>
              <a:rPr sz="1100" spc="295" dirty="0">
                <a:solidFill>
                  <a:srgbClr val="000000"/>
                </a:solidFill>
              </a:rPr>
              <a:t>+</a:t>
            </a:r>
            <a:r>
              <a:rPr sz="1100" spc="-10" dirty="0">
                <a:solidFill>
                  <a:srgbClr val="000000"/>
                </a:solidFill>
              </a:rPr>
              <a:t> </a:t>
            </a:r>
            <a:r>
              <a:rPr sz="1100" i="1" spc="-5" dirty="0">
                <a:solidFill>
                  <a:srgbClr val="000000"/>
                </a:solidFill>
                <a:latin typeface="Calibri"/>
                <a:cs typeface="Calibri"/>
              </a:rPr>
              <a:t>β</a:t>
            </a:r>
            <a:r>
              <a:rPr sz="1650" spc="-7" baseline="15151" dirty="0">
                <a:solidFill>
                  <a:srgbClr val="000000"/>
                </a:solidFill>
              </a:rPr>
              <a:t>ˆ</a:t>
            </a:r>
            <a:r>
              <a:rPr sz="1200" spc="-7" baseline="-10416" dirty="0">
                <a:solidFill>
                  <a:srgbClr val="000000"/>
                </a:solidFill>
                <a:latin typeface="Trebuchet MS"/>
                <a:cs typeface="Trebuchet MS"/>
              </a:rPr>
              <a:t>1</a:t>
            </a:r>
            <a:r>
              <a:rPr sz="1100" i="1" spc="-5" dirty="0">
                <a:solidFill>
                  <a:srgbClr val="000000"/>
                </a:solidFill>
                <a:latin typeface="Calibri"/>
                <a:cs typeface="Calibri"/>
              </a:rPr>
              <a:t>X</a:t>
            </a:r>
            <a:r>
              <a:rPr sz="1100" i="1" spc="200" dirty="0">
                <a:solidFill>
                  <a:srgbClr val="000000"/>
                </a:solidFill>
                <a:latin typeface="Calibri"/>
                <a:cs typeface="Calibri"/>
              </a:rPr>
              <a:t> </a:t>
            </a:r>
            <a:r>
              <a:rPr sz="1100" spc="10" dirty="0">
                <a:solidFill>
                  <a:srgbClr val="000000"/>
                </a:solidFill>
              </a:rPr>
              <a:t>gives</a:t>
            </a:r>
            <a:r>
              <a:rPr sz="1100" spc="120" dirty="0">
                <a:solidFill>
                  <a:srgbClr val="000000"/>
                </a:solidFill>
              </a:rPr>
              <a:t> </a:t>
            </a:r>
            <a:r>
              <a:rPr sz="1100" spc="15" dirty="0">
                <a:solidFill>
                  <a:srgbClr val="000000"/>
                </a:solidFill>
              </a:rPr>
              <a:t>a</a:t>
            </a:r>
            <a:r>
              <a:rPr sz="1100" spc="110" dirty="0">
                <a:solidFill>
                  <a:srgbClr val="000000"/>
                </a:solidFill>
              </a:rPr>
              <a:t> </a:t>
            </a:r>
            <a:r>
              <a:rPr sz="1100" dirty="0">
                <a:solidFill>
                  <a:srgbClr val="000000"/>
                </a:solidFill>
              </a:rPr>
              <a:t>reasonable</a:t>
            </a:r>
            <a:r>
              <a:rPr sz="1100" spc="114" dirty="0">
                <a:solidFill>
                  <a:srgbClr val="000000"/>
                </a:solidFill>
              </a:rPr>
              <a:t> </a:t>
            </a:r>
            <a:r>
              <a:rPr sz="1100" spc="20" dirty="0">
                <a:solidFill>
                  <a:srgbClr val="000000"/>
                </a:solidFill>
              </a:rPr>
              <a:t>fit</a:t>
            </a:r>
            <a:r>
              <a:rPr sz="1100" spc="114" dirty="0">
                <a:solidFill>
                  <a:srgbClr val="000000"/>
                </a:solidFill>
              </a:rPr>
              <a:t> </a:t>
            </a:r>
            <a:r>
              <a:rPr sz="1100" spc="-20" dirty="0">
                <a:solidFill>
                  <a:srgbClr val="000000"/>
                </a:solidFill>
              </a:rPr>
              <a:t>here</a:t>
            </a:r>
            <a:endParaRPr sz="1100">
              <a:latin typeface="Calibri"/>
              <a:cs typeface="Calibri"/>
            </a:endParaRPr>
          </a:p>
        </p:txBody>
      </p:sp>
      <p:sp>
        <p:nvSpPr>
          <p:cNvPr id="3" name="object 3"/>
          <p:cNvSpPr txBox="1"/>
          <p:nvPr/>
        </p:nvSpPr>
        <p:spPr>
          <a:xfrm>
            <a:off x="2778336" y="769890"/>
            <a:ext cx="120650" cy="67310"/>
          </a:xfrm>
          <a:prstGeom prst="rect">
            <a:avLst/>
          </a:prstGeom>
        </p:spPr>
        <p:txBody>
          <a:bodyPr vert="horz" wrap="square" lIns="0" tIns="15240" rIns="0" bIns="0" rtlCol="0">
            <a:spAutoFit/>
          </a:bodyPr>
          <a:lstStyle/>
          <a:p>
            <a:pPr marL="38100">
              <a:lnSpc>
                <a:spcPct val="100000"/>
              </a:lnSpc>
              <a:spcBef>
                <a:spcPts val="120"/>
              </a:spcBef>
            </a:pPr>
            <a:r>
              <a:rPr sz="250" spc="-80" dirty="0">
                <a:latin typeface="MS UI Gothic"/>
                <a:cs typeface="MS UI Gothic"/>
              </a:rPr>
              <a:t>●</a:t>
            </a:r>
            <a:r>
              <a:rPr sz="375" spc="-120" baseline="-22222" dirty="0">
                <a:latin typeface="MS UI Gothic"/>
                <a:cs typeface="MS UI Gothic"/>
              </a:rPr>
              <a:t>●</a:t>
            </a:r>
            <a:endParaRPr sz="375" baseline="-22222">
              <a:latin typeface="MS UI Gothic"/>
              <a:cs typeface="MS UI Gothic"/>
            </a:endParaRPr>
          </a:p>
        </p:txBody>
      </p:sp>
      <p:sp>
        <p:nvSpPr>
          <p:cNvPr id="4" name="object 4"/>
          <p:cNvSpPr txBox="1"/>
          <p:nvPr/>
        </p:nvSpPr>
        <p:spPr>
          <a:xfrm>
            <a:off x="2319042" y="1010163"/>
            <a:ext cx="80010" cy="67310"/>
          </a:xfrm>
          <a:prstGeom prst="rect">
            <a:avLst/>
          </a:prstGeom>
        </p:spPr>
        <p:txBody>
          <a:bodyPr vert="horz" wrap="square" lIns="0" tIns="15240" rIns="0" bIns="0" rtlCol="0">
            <a:spAutoFit/>
          </a:bodyPr>
          <a:lstStyle/>
          <a:p>
            <a:pPr>
              <a:lnSpc>
                <a:spcPct val="100000"/>
              </a:lnSpc>
              <a:spcBef>
                <a:spcPts val="120"/>
              </a:spcBef>
            </a:pPr>
            <a:r>
              <a:rPr sz="375" spc="30" baseline="-22222" dirty="0">
                <a:latin typeface="MS UI Gothic"/>
                <a:cs typeface="MS UI Gothic"/>
              </a:rPr>
              <a:t>●</a:t>
            </a:r>
            <a:r>
              <a:rPr sz="375" spc="30" baseline="-22222" dirty="0">
                <a:latin typeface="Times New Roman"/>
                <a:cs typeface="Times New Roman"/>
              </a:rPr>
              <a:t> </a:t>
            </a:r>
            <a:r>
              <a:rPr sz="250" spc="20" dirty="0">
                <a:latin typeface="MS UI Gothic"/>
                <a:cs typeface="MS UI Gothic"/>
              </a:rPr>
              <a:t>●</a:t>
            </a:r>
            <a:endParaRPr sz="250">
              <a:latin typeface="MS UI Gothic"/>
              <a:cs typeface="MS UI Gothic"/>
            </a:endParaRPr>
          </a:p>
        </p:txBody>
      </p:sp>
      <p:sp>
        <p:nvSpPr>
          <p:cNvPr id="5" name="object 5"/>
          <p:cNvSpPr txBox="1"/>
          <p:nvPr/>
        </p:nvSpPr>
        <p:spPr>
          <a:xfrm>
            <a:off x="2545475" y="1007756"/>
            <a:ext cx="34925" cy="67310"/>
          </a:xfrm>
          <a:prstGeom prst="rect">
            <a:avLst/>
          </a:prstGeom>
        </p:spPr>
        <p:txBody>
          <a:bodyPr vert="horz" wrap="square" lIns="0" tIns="15240" rIns="0" bIns="0" rtlCol="0">
            <a:spAutoFit/>
          </a:bodyPr>
          <a:lstStyle/>
          <a:p>
            <a:pPr>
              <a:lnSpc>
                <a:spcPct val="100000"/>
              </a:lnSpc>
              <a:spcBef>
                <a:spcPts val="120"/>
              </a:spcBef>
            </a:pPr>
            <a:r>
              <a:rPr sz="250" spc="20" dirty="0">
                <a:latin typeface="MS UI Gothic"/>
                <a:cs typeface="MS UI Gothic"/>
              </a:rPr>
              <a:t>●</a:t>
            </a:r>
            <a:endParaRPr sz="250">
              <a:latin typeface="MS UI Gothic"/>
              <a:cs typeface="MS UI Gothic"/>
            </a:endParaRPr>
          </a:p>
        </p:txBody>
      </p:sp>
      <p:sp>
        <p:nvSpPr>
          <p:cNvPr id="6" name="object 6"/>
          <p:cNvSpPr txBox="1"/>
          <p:nvPr/>
        </p:nvSpPr>
        <p:spPr>
          <a:xfrm>
            <a:off x="2310433" y="1057237"/>
            <a:ext cx="34925" cy="67310"/>
          </a:xfrm>
          <a:prstGeom prst="rect">
            <a:avLst/>
          </a:prstGeom>
        </p:spPr>
        <p:txBody>
          <a:bodyPr vert="horz" wrap="square" lIns="0" tIns="15240" rIns="0" bIns="0" rtlCol="0">
            <a:spAutoFit/>
          </a:bodyPr>
          <a:lstStyle/>
          <a:p>
            <a:pPr>
              <a:lnSpc>
                <a:spcPct val="100000"/>
              </a:lnSpc>
              <a:spcBef>
                <a:spcPts val="120"/>
              </a:spcBef>
            </a:pPr>
            <a:r>
              <a:rPr sz="250" spc="20" dirty="0">
                <a:latin typeface="MS UI Gothic"/>
                <a:cs typeface="MS UI Gothic"/>
              </a:rPr>
              <a:t>●</a:t>
            </a:r>
            <a:endParaRPr sz="250">
              <a:latin typeface="MS UI Gothic"/>
              <a:cs typeface="MS UI Gothic"/>
            </a:endParaRPr>
          </a:p>
        </p:txBody>
      </p:sp>
      <p:sp>
        <p:nvSpPr>
          <p:cNvPr id="7" name="object 7"/>
          <p:cNvSpPr txBox="1"/>
          <p:nvPr/>
        </p:nvSpPr>
        <p:spPr>
          <a:xfrm>
            <a:off x="2074586" y="1210306"/>
            <a:ext cx="60325" cy="67310"/>
          </a:xfrm>
          <a:prstGeom prst="rect">
            <a:avLst/>
          </a:prstGeom>
        </p:spPr>
        <p:txBody>
          <a:bodyPr vert="horz" wrap="square" lIns="0" tIns="15240" rIns="0" bIns="0" rtlCol="0">
            <a:spAutoFit/>
          </a:bodyPr>
          <a:lstStyle/>
          <a:p>
            <a:pPr marL="12700">
              <a:lnSpc>
                <a:spcPct val="100000"/>
              </a:lnSpc>
              <a:spcBef>
                <a:spcPts val="120"/>
              </a:spcBef>
            </a:pPr>
            <a:r>
              <a:rPr sz="250" spc="20" dirty="0">
                <a:latin typeface="MS UI Gothic"/>
                <a:cs typeface="MS UI Gothic"/>
              </a:rPr>
              <a:t>●</a:t>
            </a:r>
            <a:endParaRPr sz="250">
              <a:latin typeface="MS UI Gothic"/>
              <a:cs typeface="MS UI Gothic"/>
            </a:endParaRPr>
          </a:p>
        </p:txBody>
      </p:sp>
      <p:sp>
        <p:nvSpPr>
          <p:cNvPr id="8" name="object 8"/>
          <p:cNvSpPr txBox="1"/>
          <p:nvPr/>
        </p:nvSpPr>
        <p:spPr>
          <a:xfrm>
            <a:off x="2917056" y="817565"/>
            <a:ext cx="119380" cy="67310"/>
          </a:xfrm>
          <a:prstGeom prst="rect">
            <a:avLst/>
          </a:prstGeom>
        </p:spPr>
        <p:txBody>
          <a:bodyPr vert="horz" wrap="square" lIns="0" tIns="15240" rIns="0" bIns="0" rtlCol="0">
            <a:spAutoFit/>
          </a:bodyPr>
          <a:lstStyle/>
          <a:p>
            <a:pPr marL="38100">
              <a:lnSpc>
                <a:spcPct val="100000"/>
              </a:lnSpc>
              <a:spcBef>
                <a:spcPts val="120"/>
              </a:spcBef>
            </a:pPr>
            <a:r>
              <a:rPr sz="375" spc="-127" baseline="11111" dirty="0">
                <a:latin typeface="MS UI Gothic"/>
                <a:cs typeface="MS UI Gothic"/>
              </a:rPr>
              <a:t>●</a:t>
            </a:r>
            <a:r>
              <a:rPr sz="250" spc="-85" dirty="0">
                <a:latin typeface="MS UI Gothic"/>
                <a:cs typeface="MS UI Gothic"/>
              </a:rPr>
              <a:t>●</a:t>
            </a:r>
            <a:endParaRPr sz="250">
              <a:latin typeface="MS UI Gothic"/>
              <a:cs typeface="MS UI Gothic"/>
            </a:endParaRPr>
          </a:p>
        </p:txBody>
      </p:sp>
      <p:sp>
        <p:nvSpPr>
          <p:cNvPr id="9" name="object 9"/>
          <p:cNvSpPr txBox="1"/>
          <p:nvPr/>
        </p:nvSpPr>
        <p:spPr>
          <a:xfrm>
            <a:off x="1825102" y="1018402"/>
            <a:ext cx="69215" cy="96520"/>
          </a:xfrm>
          <a:prstGeom prst="rect">
            <a:avLst/>
          </a:prstGeom>
        </p:spPr>
        <p:txBody>
          <a:bodyPr vert="horz" wrap="square" lIns="0" tIns="15240" rIns="0" bIns="0" rtlCol="0">
            <a:spAutoFit/>
          </a:bodyPr>
          <a:lstStyle/>
          <a:p>
            <a:pPr marL="20955">
              <a:lnSpc>
                <a:spcPts val="265"/>
              </a:lnSpc>
              <a:spcBef>
                <a:spcPts val="120"/>
              </a:spcBef>
            </a:pPr>
            <a:r>
              <a:rPr sz="250" spc="20" dirty="0">
                <a:latin typeface="MS UI Gothic"/>
                <a:cs typeface="MS UI Gothic"/>
              </a:rPr>
              <a:t>●</a:t>
            </a:r>
            <a:endParaRPr sz="250">
              <a:latin typeface="MS UI Gothic"/>
              <a:cs typeface="MS UI Gothic"/>
            </a:endParaRPr>
          </a:p>
          <a:p>
            <a:pPr marL="12700">
              <a:lnSpc>
                <a:spcPts val="265"/>
              </a:lnSpc>
            </a:pPr>
            <a:r>
              <a:rPr sz="250" spc="20" dirty="0">
                <a:latin typeface="MS UI Gothic"/>
                <a:cs typeface="MS UI Gothic"/>
              </a:rPr>
              <a:t>●</a:t>
            </a:r>
            <a:endParaRPr sz="250">
              <a:latin typeface="MS UI Gothic"/>
              <a:cs typeface="MS UI Gothic"/>
            </a:endParaRPr>
          </a:p>
        </p:txBody>
      </p:sp>
      <p:sp>
        <p:nvSpPr>
          <p:cNvPr id="10" name="object 10"/>
          <p:cNvSpPr txBox="1"/>
          <p:nvPr/>
        </p:nvSpPr>
        <p:spPr>
          <a:xfrm>
            <a:off x="2952037" y="1003081"/>
            <a:ext cx="60325" cy="67310"/>
          </a:xfrm>
          <a:prstGeom prst="rect">
            <a:avLst/>
          </a:prstGeom>
        </p:spPr>
        <p:txBody>
          <a:bodyPr vert="horz" wrap="square" lIns="0" tIns="15240" rIns="0" bIns="0" rtlCol="0">
            <a:spAutoFit/>
          </a:bodyPr>
          <a:lstStyle/>
          <a:p>
            <a:pPr marL="12700">
              <a:lnSpc>
                <a:spcPct val="100000"/>
              </a:lnSpc>
              <a:spcBef>
                <a:spcPts val="120"/>
              </a:spcBef>
            </a:pPr>
            <a:r>
              <a:rPr sz="250" spc="20" dirty="0">
                <a:latin typeface="MS UI Gothic"/>
                <a:cs typeface="MS UI Gothic"/>
              </a:rPr>
              <a:t>●</a:t>
            </a:r>
            <a:endParaRPr sz="250">
              <a:latin typeface="MS UI Gothic"/>
              <a:cs typeface="MS UI Gothic"/>
            </a:endParaRPr>
          </a:p>
        </p:txBody>
      </p:sp>
      <p:sp>
        <p:nvSpPr>
          <p:cNvPr id="11" name="object 11"/>
          <p:cNvSpPr txBox="1"/>
          <p:nvPr/>
        </p:nvSpPr>
        <p:spPr>
          <a:xfrm>
            <a:off x="2774390" y="799421"/>
            <a:ext cx="60325" cy="67310"/>
          </a:xfrm>
          <a:prstGeom prst="rect">
            <a:avLst/>
          </a:prstGeom>
        </p:spPr>
        <p:txBody>
          <a:bodyPr vert="horz" wrap="square" lIns="0" tIns="15240" rIns="0" bIns="0" rtlCol="0">
            <a:spAutoFit/>
          </a:bodyPr>
          <a:lstStyle/>
          <a:p>
            <a:pPr marL="12700">
              <a:lnSpc>
                <a:spcPct val="100000"/>
              </a:lnSpc>
              <a:spcBef>
                <a:spcPts val="120"/>
              </a:spcBef>
            </a:pPr>
            <a:r>
              <a:rPr sz="250" spc="20" dirty="0">
                <a:latin typeface="MS UI Gothic"/>
                <a:cs typeface="MS UI Gothic"/>
              </a:rPr>
              <a:t>●</a:t>
            </a:r>
            <a:endParaRPr sz="250">
              <a:latin typeface="MS UI Gothic"/>
              <a:cs typeface="MS UI Gothic"/>
            </a:endParaRPr>
          </a:p>
        </p:txBody>
      </p:sp>
      <p:sp>
        <p:nvSpPr>
          <p:cNvPr id="12" name="object 12"/>
          <p:cNvSpPr txBox="1"/>
          <p:nvPr/>
        </p:nvSpPr>
        <p:spPr>
          <a:xfrm>
            <a:off x="2756072" y="874313"/>
            <a:ext cx="220345" cy="67310"/>
          </a:xfrm>
          <a:prstGeom prst="rect">
            <a:avLst/>
          </a:prstGeom>
        </p:spPr>
        <p:txBody>
          <a:bodyPr vert="horz" wrap="square" lIns="0" tIns="15240" rIns="0" bIns="0" rtlCol="0">
            <a:spAutoFit/>
          </a:bodyPr>
          <a:lstStyle/>
          <a:p>
            <a:pPr marL="38100">
              <a:lnSpc>
                <a:spcPct val="100000"/>
              </a:lnSpc>
              <a:spcBef>
                <a:spcPts val="120"/>
              </a:spcBef>
            </a:pPr>
            <a:r>
              <a:rPr sz="375" spc="30" baseline="-33333" dirty="0">
                <a:latin typeface="MS UI Gothic"/>
                <a:cs typeface="MS UI Gothic"/>
              </a:rPr>
              <a:t>●</a:t>
            </a:r>
            <a:r>
              <a:rPr sz="375" spc="30" baseline="-33333" dirty="0">
                <a:latin typeface="Times New Roman"/>
                <a:cs typeface="Times New Roman"/>
              </a:rPr>
              <a:t>  </a:t>
            </a:r>
            <a:r>
              <a:rPr sz="375" spc="-22" baseline="-33333" dirty="0">
                <a:latin typeface="Times New Roman"/>
                <a:cs typeface="Times New Roman"/>
              </a:rPr>
              <a:t> </a:t>
            </a:r>
            <a:r>
              <a:rPr sz="250" spc="10" dirty="0">
                <a:latin typeface="MS UI Gothic"/>
                <a:cs typeface="MS UI Gothic"/>
              </a:rPr>
              <a:t>●</a:t>
            </a:r>
            <a:r>
              <a:rPr sz="375" spc="-165" baseline="-11111" dirty="0">
                <a:latin typeface="MS UI Gothic"/>
                <a:cs typeface="MS UI Gothic"/>
              </a:rPr>
              <a:t>●</a:t>
            </a:r>
            <a:r>
              <a:rPr sz="375" spc="30" baseline="11111" dirty="0">
                <a:latin typeface="MS UI Gothic"/>
                <a:cs typeface="MS UI Gothic"/>
              </a:rPr>
              <a:t>●</a:t>
            </a:r>
            <a:endParaRPr sz="375" baseline="11111">
              <a:latin typeface="MS UI Gothic"/>
              <a:cs typeface="MS UI Gothic"/>
            </a:endParaRPr>
          </a:p>
        </p:txBody>
      </p:sp>
      <p:sp>
        <p:nvSpPr>
          <p:cNvPr id="13" name="object 13"/>
          <p:cNvSpPr txBox="1"/>
          <p:nvPr/>
        </p:nvSpPr>
        <p:spPr>
          <a:xfrm>
            <a:off x="1732437" y="1142126"/>
            <a:ext cx="60325" cy="67310"/>
          </a:xfrm>
          <a:prstGeom prst="rect">
            <a:avLst/>
          </a:prstGeom>
        </p:spPr>
        <p:txBody>
          <a:bodyPr vert="horz" wrap="square" lIns="0" tIns="15240" rIns="0" bIns="0" rtlCol="0">
            <a:spAutoFit/>
          </a:bodyPr>
          <a:lstStyle/>
          <a:p>
            <a:pPr marL="12700">
              <a:lnSpc>
                <a:spcPct val="100000"/>
              </a:lnSpc>
              <a:spcBef>
                <a:spcPts val="120"/>
              </a:spcBef>
            </a:pPr>
            <a:r>
              <a:rPr sz="250" spc="20" dirty="0">
                <a:latin typeface="MS UI Gothic"/>
                <a:cs typeface="MS UI Gothic"/>
              </a:rPr>
              <a:t>●</a:t>
            </a:r>
            <a:endParaRPr sz="250">
              <a:latin typeface="MS UI Gothic"/>
              <a:cs typeface="MS UI Gothic"/>
            </a:endParaRPr>
          </a:p>
        </p:txBody>
      </p:sp>
      <p:sp>
        <p:nvSpPr>
          <p:cNvPr id="14" name="object 14"/>
          <p:cNvSpPr txBox="1"/>
          <p:nvPr/>
        </p:nvSpPr>
        <p:spPr>
          <a:xfrm>
            <a:off x="2419865" y="934948"/>
            <a:ext cx="213995" cy="67310"/>
          </a:xfrm>
          <a:prstGeom prst="rect">
            <a:avLst/>
          </a:prstGeom>
        </p:spPr>
        <p:txBody>
          <a:bodyPr vert="horz" wrap="square" lIns="0" tIns="15240" rIns="0" bIns="0" rtlCol="0">
            <a:spAutoFit/>
          </a:bodyPr>
          <a:lstStyle/>
          <a:p>
            <a:pPr marL="25400">
              <a:lnSpc>
                <a:spcPct val="100000"/>
              </a:lnSpc>
              <a:spcBef>
                <a:spcPts val="120"/>
              </a:spcBef>
            </a:pPr>
            <a:r>
              <a:rPr sz="375" spc="30" baseline="-33333" dirty="0">
                <a:latin typeface="MS UI Gothic"/>
                <a:cs typeface="MS UI Gothic"/>
              </a:rPr>
              <a:t>●</a:t>
            </a:r>
            <a:r>
              <a:rPr sz="375" spc="22" baseline="-33333" dirty="0">
                <a:latin typeface="MS UI Gothic"/>
                <a:cs typeface="MS UI Gothic"/>
              </a:rPr>
              <a:t> </a:t>
            </a:r>
            <a:r>
              <a:rPr sz="375" spc="30" baseline="-11111" dirty="0">
                <a:latin typeface="MS UI Gothic"/>
                <a:cs typeface="MS UI Gothic"/>
              </a:rPr>
              <a:t>●</a:t>
            </a:r>
            <a:r>
              <a:rPr sz="375" spc="120" baseline="-11111" dirty="0">
                <a:latin typeface="MS UI Gothic"/>
                <a:cs typeface="MS UI Gothic"/>
              </a:rPr>
              <a:t> </a:t>
            </a:r>
            <a:r>
              <a:rPr sz="250" spc="-50" dirty="0">
                <a:latin typeface="MS UI Gothic"/>
                <a:cs typeface="MS UI Gothic"/>
              </a:rPr>
              <a:t>●</a:t>
            </a:r>
            <a:r>
              <a:rPr sz="375" spc="-75" baseline="22222" dirty="0">
                <a:latin typeface="MS UI Gothic"/>
                <a:cs typeface="MS UI Gothic"/>
              </a:rPr>
              <a:t>●</a:t>
            </a:r>
            <a:endParaRPr sz="375" baseline="22222">
              <a:latin typeface="MS UI Gothic"/>
              <a:cs typeface="MS UI Gothic"/>
            </a:endParaRPr>
          </a:p>
        </p:txBody>
      </p:sp>
      <p:sp>
        <p:nvSpPr>
          <p:cNvPr id="15" name="object 15"/>
          <p:cNvSpPr txBox="1"/>
          <p:nvPr/>
        </p:nvSpPr>
        <p:spPr>
          <a:xfrm>
            <a:off x="2189422" y="1073205"/>
            <a:ext cx="60325" cy="67310"/>
          </a:xfrm>
          <a:prstGeom prst="rect">
            <a:avLst/>
          </a:prstGeom>
        </p:spPr>
        <p:txBody>
          <a:bodyPr vert="horz" wrap="square" lIns="0" tIns="15240" rIns="0" bIns="0" rtlCol="0">
            <a:spAutoFit/>
          </a:bodyPr>
          <a:lstStyle/>
          <a:p>
            <a:pPr marL="12700">
              <a:lnSpc>
                <a:spcPct val="100000"/>
              </a:lnSpc>
              <a:spcBef>
                <a:spcPts val="120"/>
              </a:spcBef>
            </a:pPr>
            <a:r>
              <a:rPr sz="250" spc="20" dirty="0">
                <a:latin typeface="MS UI Gothic"/>
                <a:cs typeface="MS UI Gothic"/>
              </a:rPr>
              <a:t>●</a:t>
            </a:r>
            <a:endParaRPr sz="250">
              <a:latin typeface="MS UI Gothic"/>
              <a:cs typeface="MS UI Gothic"/>
            </a:endParaRPr>
          </a:p>
        </p:txBody>
      </p:sp>
      <p:sp>
        <p:nvSpPr>
          <p:cNvPr id="16" name="object 16"/>
          <p:cNvSpPr txBox="1"/>
          <p:nvPr/>
        </p:nvSpPr>
        <p:spPr>
          <a:xfrm>
            <a:off x="2685254" y="1015301"/>
            <a:ext cx="193675" cy="67310"/>
          </a:xfrm>
          <a:prstGeom prst="rect">
            <a:avLst/>
          </a:prstGeom>
        </p:spPr>
        <p:txBody>
          <a:bodyPr vert="horz" wrap="square" lIns="0" tIns="15240" rIns="0" bIns="0" rtlCol="0">
            <a:spAutoFit/>
          </a:bodyPr>
          <a:lstStyle/>
          <a:p>
            <a:pPr marL="38100">
              <a:lnSpc>
                <a:spcPct val="100000"/>
              </a:lnSpc>
              <a:spcBef>
                <a:spcPts val="120"/>
              </a:spcBef>
            </a:pPr>
            <a:r>
              <a:rPr sz="250" spc="20" dirty="0">
                <a:latin typeface="MS UI Gothic"/>
                <a:cs typeface="MS UI Gothic"/>
              </a:rPr>
              <a:t>●</a:t>
            </a:r>
            <a:r>
              <a:rPr sz="250" spc="20" dirty="0">
                <a:latin typeface="Times New Roman"/>
                <a:cs typeface="Times New Roman"/>
              </a:rPr>
              <a:t> </a:t>
            </a:r>
            <a:r>
              <a:rPr sz="250" spc="-35" dirty="0">
                <a:latin typeface="Times New Roman"/>
                <a:cs typeface="Times New Roman"/>
              </a:rPr>
              <a:t> </a:t>
            </a:r>
            <a:r>
              <a:rPr sz="375" spc="37" baseline="22222" dirty="0">
                <a:latin typeface="MS UI Gothic"/>
                <a:cs typeface="MS UI Gothic"/>
              </a:rPr>
              <a:t>●</a:t>
            </a:r>
            <a:r>
              <a:rPr sz="375" spc="30" baseline="44444" dirty="0">
                <a:latin typeface="MS UI Gothic"/>
                <a:cs typeface="MS UI Gothic"/>
              </a:rPr>
              <a:t>●</a:t>
            </a:r>
            <a:endParaRPr sz="375" baseline="44444">
              <a:latin typeface="MS UI Gothic"/>
              <a:cs typeface="MS UI Gothic"/>
            </a:endParaRPr>
          </a:p>
        </p:txBody>
      </p:sp>
      <p:sp>
        <p:nvSpPr>
          <p:cNvPr id="17" name="object 17"/>
          <p:cNvSpPr txBox="1"/>
          <p:nvPr/>
        </p:nvSpPr>
        <p:spPr>
          <a:xfrm>
            <a:off x="2823130" y="1069456"/>
            <a:ext cx="60325" cy="67310"/>
          </a:xfrm>
          <a:prstGeom prst="rect">
            <a:avLst/>
          </a:prstGeom>
        </p:spPr>
        <p:txBody>
          <a:bodyPr vert="horz" wrap="square" lIns="0" tIns="15240" rIns="0" bIns="0" rtlCol="0">
            <a:spAutoFit/>
          </a:bodyPr>
          <a:lstStyle/>
          <a:p>
            <a:pPr marL="12700">
              <a:lnSpc>
                <a:spcPct val="100000"/>
              </a:lnSpc>
              <a:spcBef>
                <a:spcPts val="120"/>
              </a:spcBef>
            </a:pPr>
            <a:r>
              <a:rPr sz="250" spc="20" dirty="0">
                <a:latin typeface="MS UI Gothic"/>
                <a:cs typeface="MS UI Gothic"/>
              </a:rPr>
              <a:t>●</a:t>
            </a:r>
            <a:endParaRPr sz="250">
              <a:latin typeface="MS UI Gothic"/>
              <a:cs typeface="MS UI Gothic"/>
            </a:endParaRPr>
          </a:p>
        </p:txBody>
      </p:sp>
      <p:sp>
        <p:nvSpPr>
          <p:cNvPr id="18" name="object 18"/>
          <p:cNvSpPr txBox="1"/>
          <p:nvPr/>
        </p:nvSpPr>
        <p:spPr>
          <a:xfrm>
            <a:off x="2887560" y="834229"/>
            <a:ext cx="60325" cy="67310"/>
          </a:xfrm>
          <a:prstGeom prst="rect">
            <a:avLst/>
          </a:prstGeom>
        </p:spPr>
        <p:txBody>
          <a:bodyPr vert="horz" wrap="square" lIns="0" tIns="15240" rIns="0" bIns="0" rtlCol="0">
            <a:spAutoFit/>
          </a:bodyPr>
          <a:lstStyle/>
          <a:p>
            <a:pPr marL="12700">
              <a:lnSpc>
                <a:spcPct val="100000"/>
              </a:lnSpc>
              <a:spcBef>
                <a:spcPts val="120"/>
              </a:spcBef>
            </a:pPr>
            <a:r>
              <a:rPr sz="250" spc="20" dirty="0">
                <a:latin typeface="MS UI Gothic"/>
                <a:cs typeface="MS UI Gothic"/>
              </a:rPr>
              <a:t>●</a:t>
            </a:r>
            <a:endParaRPr sz="250">
              <a:latin typeface="MS UI Gothic"/>
              <a:cs typeface="MS UI Gothic"/>
            </a:endParaRPr>
          </a:p>
        </p:txBody>
      </p:sp>
      <p:sp>
        <p:nvSpPr>
          <p:cNvPr id="19" name="object 19"/>
          <p:cNvSpPr txBox="1"/>
          <p:nvPr/>
        </p:nvSpPr>
        <p:spPr>
          <a:xfrm>
            <a:off x="1950873" y="1190264"/>
            <a:ext cx="344805" cy="67310"/>
          </a:xfrm>
          <a:prstGeom prst="rect">
            <a:avLst/>
          </a:prstGeom>
        </p:spPr>
        <p:txBody>
          <a:bodyPr vert="horz" wrap="square" lIns="0" tIns="15240" rIns="0" bIns="0" rtlCol="0">
            <a:spAutoFit/>
          </a:bodyPr>
          <a:lstStyle/>
          <a:p>
            <a:pPr marL="38100">
              <a:lnSpc>
                <a:spcPct val="100000"/>
              </a:lnSpc>
              <a:spcBef>
                <a:spcPts val="120"/>
              </a:spcBef>
            </a:pPr>
            <a:r>
              <a:rPr sz="250" spc="20" dirty="0">
                <a:latin typeface="MS UI Gothic"/>
                <a:cs typeface="MS UI Gothic"/>
              </a:rPr>
              <a:t>●  </a:t>
            </a:r>
            <a:r>
              <a:rPr sz="250" spc="75" dirty="0">
                <a:latin typeface="MS UI Gothic"/>
                <a:cs typeface="MS UI Gothic"/>
              </a:rPr>
              <a:t> </a:t>
            </a:r>
            <a:r>
              <a:rPr sz="375" spc="-22" baseline="-22222" dirty="0">
                <a:latin typeface="MS UI Gothic"/>
                <a:cs typeface="MS UI Gothic"/>
              </a:rPr>
              <a:t>●</a:t>
            </a:r>
            <a:r>
              <a:rPr sz="250" spc="-15" dirty="0">
                <a:latin typeface="MS UI Gothic"/>
                <a:cs typeface="MS UI Gothic"/>
              </a:rPr>
              <a:t>●</a:t>
            </a:r>
            <a:r>
              <a:rPr sz="250" spc="75" dirty="0">
                <a:latin typeface="MS UI Gothic"/>
                <a:cs typeface="MS UI Gothic"/>
              </a:rPr>
              <a:t>   </a:t>
            </a:r>
            <a:r>
              <a:rPr sz="250" spc="30" dirty="0">
                <a:latin typeface="MS UI Gothic"/>
                <a:cs typeface="MS UI Gothic"/>
              </a:rPr>
              <a:t>●</a:t>
            </a:r>
            <a:r>
              <a:rPr sz="375" spc="44" baseline="-11111" dirty="0">
                <a:latin typeface="MS UI Gothic"/>
                <a:cs typeface="MS UI Gothic"/>
              </a:rPr>
              <a:t>●</a:t>
            </a:r>
            <a:endParaRPr sz="375" baseline="-11111">
              <a:latin typeface="MS UI Gothic"/>
              <a:cs typeface="MS UI Gothic"/>
            </a:endParaRPr>
          </a:p>
        </p:txBody>
      </p:sp>
      <p:sp>
        <p:nvSpPr>
          <p:cNvPr id="20" name="object 20"/>
          <p:cNvSpPr txBox="1"/>
          <p:nvPr/>
        </p:nvSpPr>
        <p:spPr>
          <a:xfrm>
            <a:off x="3030909" y="791951"/>
            <a:ext cx="76835" cy="120014"/>
          </a:xfrm>
          <a:prstGeom prst="rect">
            <a:avLst/>
          </a:prstGeom>
        </p:spPr>
        <p:txBody>
          <a:bodyPr vert="horz" wrap="square" lIns="0" tIns="20955" rIns="0" bIns="0" rtlCol="0">
            <a:spAutoFit/>
          </a:bodyPr>
          <a:lstStyle/>
          <a:p>
            <a:pPr marL="12700">
              <a:lnSpc>
                <a:spcPct val="100000"/>
              </a:lnSpc>
              <a:spcBef>
                <a:spcPts val="165"/>
              </a:spcBef>
            </a:pPr>
            <a:r>
              <a:rPr sz="250" spc="20" dirty="0">
                <a:latin typeface="MS UI Gothic"/>
                <a:cs typeface="MS UI Gothic"/>
              </a:rPr>
              <a:t>●</a:t>
            </a:r>
            <a:endParaRPr sz="250">
              <a:latin typeface="MS UI Gothic"/>
              <a:cs typeface="MS UI Gothic"/>
            </a:endParaRPr>
          </a:p>
          <a:p>
            <a:pPr marL="29209">
              <a:lnSpc>
                <a:spcPct val="100000"/>
              </a:lnSpc>
              <a:spcBef>
                <a:spcPts val="70"/>
              </a:spcBef>
            </a:pPr>
            <a:r>
              <a:rPr sz="250" spc="20" dirty="0">
                <a:latin typeface="MS UI Gothic"/>
                <a:cs typeface="MS UI Gothic"/>
              </a:rPr>
              <a:t>●</a:t>
            </a:r>
            <a:endParaRPr sz="250">
              <a:latin typeface="MS UI Gothic"/>
              <a:cs typeface="MS UI Gothic"/>
            </a:endParaRPr>
          </a:p>
        </p:txBody>
      </p:sp>
      <p:sp>
        <p:nvSpPr>
          <p:cNvPr id="21" name="object 21"/>
          <p:cNvSpPr txBox="1"/>
          <p:nvPr/>
        </p:nvSpPr>
        <p:spPr>
          <a:xfrm>
            <a:off x="2946893" y="613239"/>
            <a:ext cx="269240" cy="184150"/>
          </a:xfrm>
          <a:prstGeom prst="rect">
            <a:avLst/>
          </a:prstGeom>
        </p:spPr>
        <p:txBody>
          <a:bodyPr vert="horz" wrap="square" lIns="0" tIns="0" rIns="0" bIns="0" rtlCol="0">
            <a:spAutoFit/>
          </a:bodyPr>
          <a:lstStyle/>
          <a:p>
            <a:pPr>
              <a:lnSpc>
                <a:spcPct val="100000"/>
              </a:lnSpc>
            </a:pPr>
            <a:endParaRPr sz="250">
              <a:latin typeface="Times New Roman"/>
              <a:cs typeface="Times New Roman"/>
            </a:endParaRPr>
          </a:p>
          <a:p>
            <a:pPr marL="50800">
              <a:lnSpc>
                <a:spcPct val="100000"/>
              </a:lnSpc>
            </a:pPr>
            <a:r>
              <a:rPr sz="250" spc="20" dirty="0">
                <a:latin typeface="MS UI Gothic"/>
                <a:cs typeface="MS UI Gothic"/>
              </a:rPr>
              <a:t>●</a:t>
            </a:r>
            <a:r>
              <a:rPr sz="250" spc="70" dirty="0">
                <a:latin typeface="MS UI Gothic"/>
                <a:cs typeface="MS UI Gothic"/>
              </a:rPr>
              <a:t> </a:t>
            </a:r>
            <a:r>
              <a:rPr sz="375" spc="30" baseline="11111" dirty="0">
                <a:latin typeface="MS UI Gothic"/>
                <a:cs typeface="MS UI Gothic"/>
              </a:rPr>
              <a:t>●</a:t>
            </a:r>
            <a:endParaRPr sz="375" baseline="11111">
              <a:latin typeface="MS UI Gothic"/>
              <a:cs typeface="MS UI Gothic"/>
            </a:endParaRPr>
          </a:p>
          <a:p>
            <a:pPr marL="3810" algn="ctr">
              <a:lnSpc>
                <a:spcPts val="280"/>
              </a:lnSpc>
              <a:spcBef>
                <a:spcPts val="195"/>
              </a:spcBef>
            </a:pPr>
            <a:r>
              <a:rPr sz="250" spc="20" dirty="0">
                <a:latin typeface="MS UI Gothic"/>
                <a:cs typeface="MS UI Gothic"/>
              </a:rPr>
              <a:t>●</a:t>
            </a:r>
            <a:endParaRPr sz="250">
              <a:latin typeface="MS UI Gothic"/>
              <a:cs typeface="MS UI Gothic"/>
            </a:endParaRPr>
          </a:p>
          <a:p>
            <a:pPr marL="182880" algn="ctr">
              <a:lnSpc>
                <a:spcPts val="280"/>
              </a:lnSpc>
            </a:pPr>
            <a:r>
              <a:rPr sz="250" spc="20" dirty="0">
                <a:latin typeface="MS UI Gothic"/>
                <a:cs typeface="MS UI Gothic"/>
              </a:rPr>
              <a:t>●</a:t>
            </a:r>
            <a:endParaRPr sz="250">
              <a:latin typeface="MS UI Gothic"/>
              <a:cs typeface="MS UI Gothic"/>
            </a:endParaRPr>
          </a:p>
        </p:txBody>
      </p:sp>
      <p:sp>
        <p:nvSpPr>
          <p:cNvPr id="22" name="object 22"/>
          <p:cNvSpPr txBox="1"/>
          <p:nvPr/>
        </p:nvSpPr>
        <p:spPr>
          <a:xfrm>
            <a:off x="2314361" y="1176007"/>
            <a:ext cx="287655" cy="67310"/>
          </a:xfrm>
          <a:prstGeom prst="rect">
            <a:avLst/>
          </a:prstGeom>
        </p:spPr>
        <p:txBody>
          <a:bodyPr vert="horz" wrap="square" lIns="0" tIns="15240" rIns="0" bIns="0" rtlCol="0">
            <a:spAutoFit/>
          </a:bodyPr>
          <a:lstStyle/>
          <a:p>
            <a:pPr marL="38100">
              <a:lnSpc>
                <a:spcPct val="100000"/>
              </a:lnSpc>
              <a:spcBef>
                <a:spcPts val="120"/>
              </a:spcBef>
            </a:pPr>
            <a:r>
              <a:rPr sz="375" spc="30" baseline="11111" dirty="0">
                <a:latin typeface="MS UI Gothic"/>
                <a:cs typeface="MS UI Gothic"/>
              </a:rPr>
              <a:t>●    </a:t>
            </a:r>
            <a:r>
              <a:rPr sz="375" spc="127" baseline="11111" dirty="0">
                <a:latin typeface="MS UI Gothic"/>
                <a:cs typeface="MS UI Gothic"/>
              </a:rPr>
              <a:t> </a:t>
            </a:r>
            <a:r>
              <a:rPr sz="250" spc="20" dirty="0">
                <a:latin typeface="MS UI Gothic"/>
                <a:cs typeface="MS UI Gothic"/>
              </a:rPr>
              <a:t>●  </a:t>
            </a:r>
            <a:r>
              <a:rPr sz="250" spc="30" dirty="0">
                <a:latin typeface="MS UI Gothic"/>
                <a:cs typeface="MS UI Gothic"/>
              </a:rPr>
              <a:t> </a:t>
            </a:r>
            <a:r>
              <a:rPr sz="375" spc="30" baseline="-22222" dirty="0">
                <a:latin typeface="MS UI Gothic"/>
                <a:cs typeface="MS UI Gothic"/>
              </a:rPr>
              <a:t>●</a:t>
            </a:r>
            <a:endParaRPr sz="375" baseline="-22222">
              <a:latin typeface="MS UI Gothic"/>
              <a:cs typeface="MS UI Gothic"/>
            </a:endParaRPr>
          </a:p>
        </p:txBody>
      </p:sp>
      <p:sp>
        <p:nvSpPr>
          <p:cNvPr id="23" name="object 23"/>
          <p:cNvSpPr txBox="1"/>
          <p:nvPr/>
        </p:nvSpPr>
        <p:spPr>
          <a:xfrm>
            <a:off x="2046953" y="1053700"/>
            <a:ext cx="87630" cy="140970"/>
          </a:xfrm>
          <a:prstGeom prst="rect">
            <a:avLst/>
          </a:prstGeom>
        </p:spPr>
        <p:txBody>
          <a:bodyPr vert="horz" wrap="square" lIns="0" tIns="1905" rIns="0" bIns="0" rtlCol="0">
            <a:spAutoFit/>
          </a:bodyPr>
          <a:lstStyle/>
          <a:p>
            <a:pPr>
              <a:lnSpc>
                <a:spcPct val="100000"/>
              </a:lnSpc>
              <a:spcBef>
                <a:spcPts val="15"/>
              </a:spcBef>
            </a:pPr>
            <a:endParaRPr sz="200">
              <a:latin typeface="Times New Roman"/>
              <a:cs typeface="Times New Roman"/>
            </a:endParaRPr>
          </a:p>
          <a:p>
            <a:pPr marL="12700">
              <a:lnSpc>
                <a:spcPct val="100000"/>
              </a:lnSpc>
            </a:pPr>
            <a:r>
              <a:rPr sz="250" spc="20" dirty="0">
                <a:latin typeface="MS UI Gothic"/>
                <a:cs typeface="MS UI Gothic"/>
              </a:rPr>
              <a:t>●</a:t>
            </a:r>
            <a:endParaRPr sz="250">
              <a:latin typeface="MS UI Gothic"/>
              <a:cs typeface="MS UI Gothic"/>
            </a:endParaRPr>
          </a:p>
          <a:p>
            <a:pPr marL="40005">
              <a:lnSpc>
                <a:spcPct val="100000"/>
              </a:lnSpc>
              <a:spcBef>
                <a:spcPts val="155"/>
              </a:spcBef>
            </a:pPr>
            <a:r>
              <a:rPr sz="250" spc="20" dirty="0">
                <a:latin typeface="MS UI Gothic"/>
                <a:cs typeface="MS UI Gothic"/>
              </a:rPr>
              <a:t>●</a:t>
            </a:r>
            <a:endParaRPr sz="250">
              <a:latin typeface="MS UI Gothic"/>
              <a:cs typeface="MS UI Gothic"/>
            </a:endParaRPr>
          </a:p>
        </p:txBody>
      </p:sp>
      <p:sp>
        <p:nvSpPr>
          <p:cNvPr id="24" name="object 24"/>
          <p:cNvSpPr txBox="1"/>
          <p:nvPr/>
        </p:nvSpPr>
        <p:spPr>
          <a:xfrm>
            <a:off x="2272952" y="1125787"/>
            <a:ext cx="164465" cy="67310"/>
          </a:xfrm>
          <a:prstGeom prst="rect">
            <a:avLst/>
          </a:prstGeom>
        </p:spPr>
        <p:txBody>
          <a:bodyPr vert="horz" wrap="square" lIns="0" tIns="15240" rIns="0" bIns="0" rtlCol="0">
            <a:spAutoFit/>
          </a:bodyPr>
          <a:lstStyle/>
          <a:p>
            <a:pPr marL="25400">
              <a:lnSpc>
                <a:spcPct val="100000"/>
              </a:lnSpc>
              <a:spcBef>
                <a:spcPts val="120"/>
              </a:spcBef>
            </a:pPr>
            <a:r>
              <a:rPr sz="375" spc="30" baseline="11111" dirty="0">
                <a:latin typeface="MS UI Gothic"/>
                <a:cs typeface="MS UI Gothic"/>
              </a:rPr>
              <a:t>●</a:t>
            </a:r>
            <a:r>
              <a:rPr sz="375" spc="30" baseline="11111" dirty="0">
                <a:latin typeface="Times New Roman"/>
                <a:cs typeface="Times New Roman"/>
              </a:rPr>
              <a:t> </a:t>
            </a:r>
            <a:r>
              <a:rPr sz="375" spc="-44" baseline="11111" dirty="0">
                <a:latin typeface="Times New Roman"/>
                <a:cs typeface="Times New Roman"/>
              </a:rPr>
              <a:t> </a:t>
            </a:r>
            <a:r>
              <a:rPr sz="250" spc="-10" dirty="0">
                <a:latin typeface="MS UI Gothic"/>
                <a:cs typeface="MS UI Gothic"/>
              </a:rPr>
              <a:t>●</a:t>
            </a:r>
            <a:r>
              <a:rPr sz="375" spc="30" baseline="22222" dirty="0">
                <a:latin typeface="MS UI Gothic"/>
                <a:cs typeface="MS UI Gothic"/>
              </a:rPr>
              <a:t>●</a:t>
            </a:r>
            <a:endParaRPr sz="375" baseline="22222">
              <a:latin typeface="MS UI Gothic"/>
              <a:cs typeface="MS UI Gothic"/>
            </a:endParaRPr>
          </a:p>
        </p:txBody>
      </p:sp>
      <p:sp>
        <p:nvSpPr>
          <p:cNvPr id="25" name="object 25"/>
          <p:cNvSpPr txBox="1"/>
          <p:nvPr/>
        </p:nvSpPr>
        <p:spPr>
          <a:xfrm>
            <a:off x="2476826" y="1118705"/>
            <a:ext cx="331470" cy="67310"/>
          </a:xfrm>
          <a:prstGeom prst="rect">
            <a:avLst/>
          </a:prstGeom>
        </p:spPr>
        <p:txBody>
          <a:bodyPr vert="horz" wrap="square" lIns="0" tIns="15240" rIns="0" bIns="0" rtlCol="0">
            <a:spAutoFit/>
          </a:bodyPr>
          <a:lstStyle/>
          <a:p>
            <a:pPr marL="38100">
              <a:lnSpc>
                <a:spcPct val="100000"/>
              </a:lnSpc>
              <a:spcBef>
                <a:spcPts val="120"/>
              </a:spcBef>
            </a:pPr>
            <a:r>
              <a:rPr sz="250" spc="20" dirty="0">
                <a:latin typeface="MS UI Gothic"/>
                <a:cs typeface="MS UI Gothic"/>
              </a:rPr>
              <a:t>● </a:t>
            </a:r>
            <a:r>
              <a:rPr sz="250" spc="35" dirty="0">
                <a:latin typeface="MS UI Gothic"/>
                <a:cs typeface="MS UI Gothic"/>
              </a:rPr>
              <a:t> </a:t>
            </a:r>
            <a:r>
              <a:rPr sz="375" spc="30" baseline="-33333" dirty="0">
                <a:latin typeface="MS UI Gothic"/>
                <a:cs typeface="MS UI Gothic"/>
              </a:rPr>
              <a:t>●   </a:t>
            </a:r>
            <a:r>
              <a:rPr sz="375" spc="37" baseline="-33333" dirty="0">
                <a:latin typeface="MS UI Gothic"/>
                <a:cs typeface="MS UI Gothic"/>
              </a:rPr>
              <a:t> </a:t>
            </a:r>
            <a:r>
              <a:rPr sz="375" spc="30" baseline="-11111" dirty="0">
                <a:latin typeface="MS UI Gothic"/>
                <a:cs typeface="MS UI Gothic"/>
              </a:rPr>
              <a:t>●  </a:t>
            </a:r>
            <a:r>
              <a:rPr sz="375" spc="67" baseline="-11111" dirty="0">
                <a:latin typeface="MS UI Gothic"/>
                <a:cs typeface="MS UI Gothic"/>
              </a:rPr>
              <a:t> </a:t>
            </a:r>
            <a:r>
              <a:rPr sz="375" spc="30" baseline="22222" dirty="0">
                <a:latin typeface="MS UI Gothic"/>
                <a:cs typeface="MS UI Gothic"/>
              </a:rPr>
              <a:t>●</a:t>
            </a:r>
            <a:endParaRPr sz="375" baseline="22222">
              <a:latin typeface="MS UI Gothic"/>
              <a:cs typeface="MS UI Gothic"/>
            </a:endParaRPr>
          </a:p>
        </p:txBody>
      </p:sp>
      <p:sp>
        <p:nvSpPr>
          <p:cNvPr id="26" name="object 26"/>
          <p:cNvSpPr txBox="1"/>
          <p:nvPr/>
        </p:nvSpPr>
        <p:spPr>
          <a:xfrm>
            <a:off x="2764670" y="863574"/>
            <a:ext cx="60325" cy="67310"/>
          </a:xfrm>
          <a:prstGeom prst="rect">
            <a:avLst/>
          </a:prstGeom>
        </p:spPr>
        <p:txBody>
          <a:bodyPr vert="horz" wrap="square" lIns="0" tIns="15240" rIns="0" bIns="0" rtlCol="0">
            <a:spAutoFit/>
          </a:bodyPr>
          <a:lstStyle/>
          <a:p>
            <a:pPr marL="12700">
              <a:lnSpc>
                <a:spcPct val="100000"/>
              </a:lnSpc>
              <a:spcBef>
                <a:spcPts val="120"/>
              </a:spcBef>
            </a:pPr>
            <a:r>
              <a:rPr sz="250" spc="20" dirty="0">
                <a:latin typeface="MS UI Gothic"/>
                <a:cs typeface="MS UI Gothic"/>
              </a:rPr>
              <a:t>●</a:t>
            </a:r>
            <a:endParaRPr sz="250">
              <a:latin typeface="MS UI Gothic"/>
              <a:cs typeface="MS UI Gothic"/>
            </a:endParaRPr>
          </a:p>
        </p:txBody>
      </p:sp>
      <p:sp>
        <p:nvSpPr>
          <p:cNvPr id="27" name="object 27"/>
          <p:cNvSpPr txBox="1"/>
          <p:nvPr/>
        </p:nvSpPr>
        <p:spPr>
          <a:xfrm>
            <a:off x="2504679" y="1092970"/>
            <a:ext cx="306705" cy="67310"/>
          </a:xfrm>
          <a:prstGeom prst="rect">
            <a:avLst/>
          </a:prstGeom>
        </p:spPr>
        <p:txBody>
          <a:bodyPr vert="horz" wrap="square" lIns="0" tIns="15240" rIns="0" bIns="0" rtlCol="0">
            <a:spAutoFit/>
          </a:bodyPr>
          <a:lstStyle/>
          <a:p>
            <a:pPr marL="12700">
              <a:lnSpc>
                <a:spcPct val="100000"/>
              </a:lnSpc>
              <a:spcBef>
                <a:spcPts val="120"/>
              </a:spcBef>
              <a:tabLst>
                <a:tab pos="259079" algn="l"/>
              </a:tabLst>
            </a:pPr>
            <a:r>
              <a:rPr sz="375" spc="30" baseline="11111" dirty="0">
                <a:latin typeface="MS UI Gothic"/>
                <a:cs typeface="MS UI Gothic"/>
              </a:rPr>
              <a:t>●</a:t>
            </a:r>
            <a:r>
              <a:rPr sz="375" spc="30" baseline="11111" dirty="0">
                <a:latin typeface="Times New Roman"/>
                <a:cs typeface="Times New Roman"/>
              </a:rPr>
              <a:t>	</a:t>
            </a:r>
            <a:r>
              <a:rPr sz="250" spc="20" dirty="0">
                <a:latin typeface="MS UI Gothic"/>
                <a:cs typeface="MS UI Gothic"/>
              </a:rPr>
              <a:t>●</a:t>
            </a:r>
            <a:endParaRPr sz="250">
              <a:latin typeface="MS UI Gothic"/>
              <a:cs typeface="MS UI Gothic"/>
            </a:endParaRPr>
          </a:p>
        </p:txBody>
      </p:sp>
      <p:sp>
        <p:nvSpPr>
          <p:cNvPr id="28" name="object 28"/>
          <p:cNvSpPr txBox="1"/>
          <p:nvPr/>
        </p:nvSpPr>
        <p:spPr>
          <a:xfrm>
            <a:off x="2359311" y="960822"/>
            <a:ext cx="34925" cy="67310"/>
          </a:xfrm>
          <a:prstGeom prst="rect">
            <a:avLst/>
          </a:prstGeom>
        </p:spPr>
        <p:txBody>
          <a:bodyPr vert="horz" wrap="square" lIns="0" tIns="15240" rIns="0" bIns="0" rtlCol="0">
            <a:spAutoFit/>
          </a:bodyPr>
          <a:lstStyle/>
          <a:p>
            <a:pPr>
              <a:lnSpc>
                <a:spcPct val="100000"/>
              </a:lnSpc>
              <a:spcBef>
                <a:spcPts val="120"/>
              </a:spcBef>
            </a:pPr>
            <a:r>
              <a:rPr sz="250" spc="20" dirty="0">
                <a:latin typeface="MS UI Gothic"/>
                <a:cs typeface="MS UI Gothic"/>
              </a:rPr>
              <a:t>●</a:t>
            </a:r>
            <a:endParaRPr sz="250">
              <a:latin typeface="MS UI Gothic"/>
              <a:cs typeface="MS UI Gothic"/>
            </a:endParaRPr>
          </a:p>
        </p:txBody>
      </p:sp>
      <p:sp>
        <p:nvSpPr>
          <p:cNvPr id="29" name="object 29"/>
          <p:cNvSpPr txBox="1"/>
          <p:nvPr/>
        </p:nvSpPr>
        <p:spPr>
          <a:xfrm>
            <a:off x="2558475" y="815696"/>
            <a:ext cx="188595" cy="157480"/>
          </a:xfrm>
          <a:prstGeom prst="rect">
            <a:avLst/>
          </a:prstGeom>
        </p:spPr>
        <p:txBody>
          <a:bodyPr vert="horz" wrap="square" lIns="0" tIns="3175" rIns="0" bIns="0" rtlCol="0">
            <a:spAutoFit/>
          </a:bodyPr>
          <a:lstStyle/>
          <a:p>
            <a:pPr>
              <a:lnSpc>
                <a:spcPct val="100000"/>
              </a:lnSpc>
              <a:spcBef>
                <a:spcPts val="25"/>
              </a:spcBef>
            </a:pPr>
            <a:endParaRPr sz="250">
              <a:latin typeface="Times New Roman"/>
              <a:cs typeface="Times New Roman"/>
            </a:endParaRPr>
          </a:p>
          <a:p>
            <a:pPr marL="115570">
              <a:lnSpc>
                <a:spcPct val="100000"/>
              </a:lnSpc>
            </a:pPr>
            <a:r>
              <a:rPr sz="250" spc="20" dirty="0">
                <a:latin typeface="MS UI Gothic"/>
                <a:cs typeface="MS UI Gothic"/>
              </a:rPr>
              <a:t>●</a:t>
            </a:r>
            <a:endParaRPr sz="250">
              <a:latin typeface="MS UI Gothic"/>
              <a:cs typeface="MS UI Gothic"/>
            </a:endParaRPr>
          </a:p>
          <a:p>
            <a:pPr>
              <a:lnSpc>
                <a:spcPct val="100000"/>
              </a:lnSpc>
              <a:spcBef>
                <a:spcPts val="25"/>
              </a:spcBef>
            </a:pPr>
            <a:endParaRPr sz="150">
              <a:latin typeface="MS UI Gothic"/>
              <a:cs typeface="MS UI Gothic"/>
            </a:endParaRPr>
          </a:p>
          <a:p>
            <a:pPr marL="38100">
              <a:lnSpc>
                <a:spcPct val="100000"/>
              </a:lnSpc>
            </a:pPr>
            <a:r>
              <a:rPr sz="250" spc="20" dirty="0">
                <a:latin typeface="MS UI Gothic"/>
                <a:cs typeface="MS UI Gothic"/>
              </a:rPr>
              <a:t>●</a:t>
            </a:r>
            <a:r>
              <a:rPr sz="250" spc="5" dirty="0">
                <a:latin typeface="Times New Roman"/>
                <a:cs typeface="Times New Roman"/>
              </a:rPr>
              <a:t> </a:t>
            </a:r>
            <a:r>
              <a:rPr sz="375" spc="30" baseline="11111" dirty="0">
                <a:latin typeface="MS UI Gothic"/>
                <a:cs typeface="MS UI Gothic"/>
              </a:rPr>
              <a:t>●</a:t>
            </a:r>
            <a:endParaRPr sz="375" baseline="11111">
              <a:latin typeface="MS UI Gothic"/>
              <a:cs typeface="MS UI Gothic"/>
            </a:endParaRPr>
          </a:p>
        </p:txBody>
      </p:sp>
      <p:sp>
        <p:nvSpPr>
          <p:cNvPr id="30" name="object 30"/>
          <p:cNvSpPr txBox="1"/>
          <p:nvPr/>
        </p:nvSpPr>
        <p:spPr>
          <a:xfrm>
            <a:off x="2496127" y="1058579"/>
            <a:ext cx="257175" cy="67310"/>
          </a:xfrm>
          <a:prstGeom prst="rect">
            <a:avLst/>
          </a:prstGeom>
        </p:spPr>
        <p:txBody>
          <a:bodyPr vert="horz" wrap="square" lIns="0" tIns="15240" rIns="0" bIns="0" rtlCol="0">
            <a:spAutoFit/>
          </a:bodyPr>
          <a:lstStyle/>
          <a:p>
            <a:pPr marL="38100">
              <a:lnSpc>
                <a:spcPct val="100000"/>
              </a:lnSpc>
              <a:spcBef>
                <a:spcPts val="120"/>
              </a:spcBef>
            </a:pPr>
            <a:r>
              <a:rPr sz="375" spc="30" baseline="11111" dirty="0">
                <a:latin typeface="MS UI Gothic"/>
                <a:cs typeface="MS UI Gothic"/>
              </a:rPr>
              <a:t>●</a:t>
            </a:r>
            <a:r>
              <a:rPr sz="375" spc="135" baseline="11111" dirty="0">
                <a:latin typeface="MS UI Gothic"/>
                <a:cs typeface="MS UI Gothic"/>
              </a:rPr>
              <a:t> </a:t>
            </a:r>
            <a:r>
              <a:rPr sz="250" spc="20" dirty="0">
                <a:latin typeface="MS UI Gothic"/>
                <a:cs typeface="MS UI Gothic"/>
              </a:rPr>
              <a:t>●   </a:t>
            </a:r>
            <a:r>
              <a:rPr sz="250" spc="70" dirty="0">
                <a:latin typeface="MS UI Gothic"/>
                <a:cs typeface="MS UI Gothic"/>
              </a:rPr>
              <a:t> </a:t>
            </a:r>
            <a:r>
              <a:rPr sz="375" spc="30" baseline="22222" dirty="0">
                <a:latin typeface="MS UI Gothic"/>
                <a:cs typeface="MS UI Gothic"/>
              </a:rPr>
              <a:t>●</a:t>
            </a:r>
            <a:endParaRPr sz="375" baseline="22222">
              <a:latin typeface="MS UI Gothic"/>
              <a:cs typeface="MS UI Gothic"/>
            </a:endParaRPr>
          </a:p>
        </p:txBody>
      </p:sp>
      <p:grpSp>
        <p:nvGrpSpPr>
          <p:cNvPr id="31" name="object 31"/>
          <p:cNvGrpSpPr/>
          <p:nvPr/>
        </p:nvGrpSpPr>
        <p:grpSpPr>
          <a:xfrm>
            <a:off x="1393961" y="536416"/>
            <a:ext cx="2068195" cy="901700"/>
            <a:chOff x="1393961" y="536416"/>
            <a:chExt cx="2068195" cy="901700"/>
          </a:xfrm>
        </p:grpSpPr>
        <p:sp>
          <p:nvSpPr>
            <p:cNvPr id="32" name="object 32"/>
            <p:cNvSpPr/>
            <p:nvPr/>
          </p:nvSpPr>
          <p:spPr>
            <a:xfrm>
              <a:off x="1393961" y="538152"/>
              <a:ext cx="2066289" cy="900430"/>
            </a:xfrm>
            <a:custGeom>
              <a:avLst/>
              <a:gdLst/>
              <a:ahLst/>
              <a:cxnLst/>
              <a:rect l="l" t="t" r="r" b="b"/>
              <a:pathLst>
                <a:path w="2066289" h="900430">
                  <a:moveTo>
                    <a:pt x="108634" y="866481"/>
                  </a:moveTo>
                  <a:lnTo>
                    <a:pt x="1990917" y="866481"/>
                  </a:lnTo>
                </a:path>
                <a:path w="2066289" h="900430">
                  <a:moveTo>
                    <a:pt x="108634" y="866481"/>
                  </a:moveTo>
                  <a:lnTo>
                    <a:pt x="108634" y="899807"/>
                  </a:lnTo>
                </a:path>
                <a:path w="2066289" h="900430">
                  <a:moveTo>
                    <a:pt x="485081" y="866481"/>
                  </a:moveTo>
                  <a:lnTo>
                    <a:pt x="485081" y="899807"/>
                  </a:lnTo>
                </a:path>
                <a:path w="2066289" h="900430">
                  <a:moveTo>
                    <a:pt x="861529" y="866481"/>
                  </a:moveTo>
                  <a:lnTo>
                    <a:pt x="861529" y="899807"/>
                  </a:lnTo>
                </a:path>
                <a:path w="2066289" h="900430">
                  <a:moveTo>
                    <a:pt x="1238022" y="866481"/>
                  </a:moveTo>
                  <a:lnTo>
                    <a:pt x="1238022" y="899807"/>
                  </a:lnTo>
                </a:path>
                <a:path w="2066289" h="900430">
                  <a:moveTo>
                    <a:pt x="1614470" y="866481"/>
                  </a:moveTo>
                  <a:lnTo>
                    <a:pt x="1614470" y="899807"/>
                  </a:lnTo>
                </a:path>
                <a:path w="2066289" h="900430">
                  <a:moveTo>
                    <a:pt x="1990917" y="866481"/>
                  </a:moveTo>
                  <a:lnTo>
                    <a:pt x="1990917" y="899807"/>
                  </a:lnTo>
                </a:path>
                <a:path w="2066289" h="900430">
                  <a:moveTo>
                    <a:pt x="33326" y="834405"/>
                  </a:moveTo>
                  <a:lnTo>
                    <a:pt x="33326" y="32076"/>
                  </a:lnTo>
                </a:path>
                <a:path w="2066289" h="900430">
                  <a:moveTo>
                    <a:pt x="33326" y="834405"/>
                  </a:moveTo>
                  <a:lnTo>
                    <a:pt x="0" y="834405"/>
                  </a:lnTo>
                </a:path>
                <a:path w="2066289" h="900430">
                  <a:moveTo>
                    <a:pt x="33326" y="673930"/>
                  </a:moveTo>
                  <a:lnTo>
                    <a:pt x="0" y="673930"/>
                  </a:lnTo>
                </a:path>
                <a:path w="2066289" h="900430">
                  <a:moveTo>
                    <a:pt x="33326" y="513455"/>
                  </a:moveTo>
                  <a:lnTo>
                    <a:pt x="0" y="513455"/>
                  </a:lnTo>
                </a:path>
                <a:path w="2066289" h="900430">
                  <a:moveTo>
                    <a:pt x="33326" y="353026"/>
                  </a:moveTo>
                  <a:lnTo>
                    <a:pt x="0" y="353026"/>
                  </a:lnTo>
                </a:path>
                <a:path w="2066289" h="900430">
                  <a:moveTo>
                    <a:pt x="33326" y="192551"/>
                  </a:moveTo>
                  <a:lnTo>
                    <a:pt x="0" y="192551"/>
                  </a:lnTo>
                </a:path>
                <a:path w="2066289" h="900430">
                  <a:moveTo>
                    <a:pt x="33326" y="32076"/>
                  </a:moveTo>
                  <a:lnTo>
                    <a:pt x="0" y="32076"/>
                  </a:lnTo>
                </a:path>
                <a:path w="2066289" h="900430">
                  <a:moveTo>
                    <a:pt x="33326" y="866481"/>
                  </a:moveTo>
                  <a:lnTo>
                    <a:pt x="2066225" y="866481"/>
                  </a:lnTo>
                  <a:lnTo>
                    <a:pt x="2066225" y="0"/>
                  </a:lnTo>
                  <a:lnTo>
                    <a:pt x="33326" y="0"/>
                  </a:lnTo>
                  <a:lnTo>
                    <a:pt x="33326" y="866481"/>
                  </a:lnTo>
                </a:path>
              </a:pathLst>
            </a:custGeom>
            <a:ln w="3471">
              <a:solidFill>
                <a:srgbClr val="000000"/>
              </a:solidFill>
            </a:ln>
          </p:spPr>
          <p:txBody>
            <a:bodyPr wrap="square" lIns="0" tIns="0" rIns="0" bIns="0" rtlCol="0"/>
            <a:lstStyle/>
            <a:p>
              <a:endParaRPr/>
            </a:p>
          </p:txBody>
        </p:sp>
        <p:sp>
          <p:nvSpPr>
            <p:cNvPr id="33" name="object 33"/>
            <p:cNvSpPr/>
            <p:nvPr/>
          </p:nvSpPr>
          <p:spPr>
            <a:xfrm>
              <a:off x="2631984" y="538152"/>
              <a:ext cx="0" cy="866775"/>
            </a:xfrm>
            <a:custGeom>
              <a:avLst/>
              <a:gdLst/>
              <a:ahLst/>
              <a:cxnLst/>
              <a:rect l="l" t="t" r="r" b="b"/>
              <a:pathLst>
                <a:path h="866775">
                  <a:moveTo>
                    <a:pt x="0" y="866481"/>
                  </a:moveTo>
                  <a:lnTo>
                    <a:pt x="0" y="0"/>
                  </a:lnTo>
                </a:path>
              </a:pathLst>
            </a:custGeom>
            <a:ln w="3471">
              <a:solidFill>
                <a:srgbClr val="FF0000"/>
              </a:solidFill>
            </a:ln>
          </p:spPr>
          <p:txBody>
            <a:bodyPr wrap="square" lIns="0" tIns="0" rIns="0" bIns="0" rtlCol="0"/>
            <a:lstStyle/>
            <a:p>
              <a:endParaRPr/>
            </a:p>
          </p:txBody>
        </p:sp>
        <p:sp>
          <p:nvSpPr>
            <p:cNvPr id="34" name="object 34"/>
            <p:cNvSpPr/>
            <p:nvPr/>
          </p:nvSpPr>
          <p:spPr>
            <a:xfrm>
              <a:off x="1758837" y="844985"/>
              <a:ext cx="1393190" cy="453390"/>
            </a:xfrm>
            <a:custGeom>
              <a:avLst/>
              <a:gdLst/>
              <a:ahLst/>
              <a:cxnLst/>
              <a:rect l="l" t="t" r="r" b="b"/>
              <a:pathLst>
                <a:path w="1393189" h="453390">
                  <a:moveTo>
                    <a:pt x="0" y="452820"/>
                  </a:moveTo>
                  <a:lnTo>
                    <a:pt x="18792" y="446710"/>
                  </a:lnTo>
                  <a:lnTo>
                    <a:pt x="37630" y="440554"/>
                  </a:lnTo>
                  <a:lnTo>
                    <a:pt x="56469" y="434444"/>
                  </a:lnTo>
                  <a:lnTo>
                    <a:pt x="75261" y="428334"/>
                  </a:lnTo>
                  <a:lnTo>
                    <a:pt x="94100" y="422224"/>
                  </a:lnTo>
                  <a:lnTo>
                    <a:pt x="112938" y="416114"/>
                  </a:lnTo>
                  <a:lnTo>
                    <a:pt x="131731" y="409958"/>
                  </a:lnTo>
                  <a:lnTo>
                    <a:pt x="150569" y="403849"/>
                  </a:lnTo>
                  <a:lnTo>
                    <a:pt x="169408" y="397739"/>
                  </a:lnTo>
                  <a:lnTo>
                    <a:pt x="188200" y="391629"/>
                  </a:lnTo>
                  <a:lnTo>
                    <a:pt x="207039" y="385519"/>
                  </a:lnTo>
                  <a:lnTo>
                    <a:pt x="225877" y="379409"/>
                  </a:lnTo>
                  <a:lnTo>
                    <a:pt x="244670" y="373253"/>
                  </a:lnTo>
                  <a:lnTo>
                    <a:pt x="263508" y="367143"/>
                  </a:lnTo>
                  <a:lnTo>
                    <a:pt x="282347" y="361034"/>
                  </a:lnTo>
                  <a:lnTo>
                    <a:pt x="301139" y="354924"/>
                  </a:lnTo>
                  <a:lnTo>
                    <a:pt x="319978" y="348814"/>
                  </a:lnTo>
                  <a:lnTo>
                    <a:pt x="338816" y="342658"/>
                  </a:lnTo>
                  <a:lnTo>
                    <a:pt x="357608" y="336548"/>
                  </a:lnTo>
                  <a:lnTo>
                    <a:pt x="376447" y="330438"/>
                  </a:lnTo>
                  <a:lnTo>
                    <a:pt x="395286" y="324328"/>
                  </a:lnTo>
                  <a:lnTo>
                    <a:pt x="414078" y="318219"/>
                  </a:lnTo>
                  <a:lnTo>
                    <a:pt x="432916" y="312063"/>
                  </a:lnTo>
                  <a:lnTo>
                    <a:pt x="451755" y="305953"/>
                  </a:lnTo>
                  <a:lnTo>
                    <a:pt x="470547" y="299843"/>
                  </a:lnTo>
                  <a:lnTo>
                    <a:pt x="489386" y="293733"/>
                  </a:lnTo>
                  <a:lnTo>
                    <a:pt x="508224" y="287623"/>
                  </a:lnTo>
                  <a:lnTo>
                    <a:pt x="527017" y="281467"/>
                  </a:lnTo>
                  <a:lnTo>
                    <a:pt x="545855" y="275357"/>
                  </a:lnTo>
                  <a:lnTo>
                    <a:pt x="564694" y="269248"/>
                  </a:lnTo>
                  <a:lnTo>
                    <a:pt x="583486" y="263138"/>
                  </a:lnTo>
                  <a:lnTo>
                    <a:pt x="602325" y="257028"/>
                  </a:lnTo>
                  <a:lnTo>
                    <a:pt x="621163" y="250872"/>
                  </a:lnTo>
                  <a:lnTo>
                    <a:pt x="639956" y="244762"/>
                  </a:lnTo>
                  <a:lnTo>
                    <a:pt x="658794" y="238652"/>
                  </a:lnTo>
                  <a:lnTo>
                    <a:pt x="677633" y="232542"/>
                  </a:lnTo>
                  <a:lnTo>
                    <a:pt x="696425" y="226433"/>
                  </a:lnTo>
                  <a:lnTo>
                    <a:pt x="715264" y="220277"/>
                  </a:lnTo>
                  <a:lnTo>
                    <a:pt x="734102" y="214167"/>
                  </a:lnTo>
                  <a:lnTo>
                    <a:pt x="752894" y="208057"/>
                  </a:lnTo>
                  <a:lnTo>
                    <a:pt x="771733" y="201947"/>
                  </a:lnTo>
                  <a:lnTo>
                    <a:pt x="790572" y="195837"/>
                  </a:lnTo>
                  <a:lnTo>
                    <a:pt x="809364" y="189681"/>
                  </a:lnTo>
                  <a:lnTo>
                    <a:pt x="828202" y="183571"/>
                  </a:lnTo>
                  <a:lnTo>
                    <a:pt x="847041" y="177462"/>
                  </a:lnTo>
                  <a:lnTo>
                    <a:pt x="865833" y="171352"/>
                  </a:lnTo>
                  <a:lnTo>
                    <a:pt x="884672" y="165242"/>
                  </a:lnTo>
                  <a:lnTo>
                    <a:pt x="903510" y="159132"/>
                  </a:lnTo>
                  <a:lnTo>
                    <a:pt x="922303" y="152976"/>
                  </a:lnTo>
                  <a:lnTo>
                    <a:pt x="941141" y="146866"/>
                  </a:lnTo>
                  <a:lnTo>
                    <a:pt x="959980" y="140756"/>
                  </a:lnTo>
                  <a:lnTo>
                    <a:pt x="978772" y="134647"/>
                  </a:lnTo>
                  <a:lnTo>
                    <a:pt x="997611" y="128537"/>
                  </a:lnTo>
                  <a:lnTo>
                    <a:pt x="1016449" y="122381"/>
                  </a:lnTo>
                  <a:lnTo>
                    <a:pt x="1035242" y="116271"/>
                  </a:lnTo>
                  <a:lnTo>
                    <a:pt x="1054080" y="110161"/>
                  </a:lnTo>
                  <a:lnTo>
                    <a:pt x="1072919" y="104051"/>
                  </a:lnTo>
                  <a:lnTo>
                    <a:pt x="1091711" y="97942"/>
                  </a:lnTo>
                  <a:lnTo>
                    <a:pt x="1110550" y="91785"/>
                  </a:lnTo>
                  <a:lnTo>
                    <a:pt x="1129388" y="85676"/>
                  </a:lnTo>
                  <a:lnTo>
                    <a:pt x="1148180" y="79566"/>
                  </a:lnTo>
                  <a:lnTo>
                    <a:pt x="1167019" y="73456"/>
                  </a:lnTo>
                  <a:lnTo>
                    <a:pt x="1185858" y="67346"/>
                  </a:lnTo>
                  <a:lnTo>
                    <a:pt x="1204650" y="61190"/>
                  </a:lnTo>
                  <a:lnTo>
                    <a:pt x="1223488" y="55080"/>
                  </a:lnTo>
                  <a:lnTo>
                    <a:pt x="1242327" y="48971"/>
                  </a:lnTo>
                  <a:lnTo>
                    <a:pt x="1261119" y="42861"/>
                  </a:lnTo>
                  <a:lnTo>
                    <a:pt x="1279958" y="36751"/>
                  </a:lnTo>
                  <a:lnTo>
                    <a:pt x="1298796" y="30595"/>
                  </a:lnTo>
                  <a:lnTo>
                    <a:pt x="1317589" y="24485"/>
                  </a:lnTo>
                  <a:lnTo>
                    <a:pt x="1336427" y="18375"/>
                  </a:lnTo>
                  <a:lnTo>
                    <a:pt x="1355266" y="12265"/>
                  </a:lnTo>
                  <a:lnTo>
                    <a:pt x="1374058" y="6156"/>
                  </a:lnTo>
                  <a:lnTo>
                    <a:pt x="1392897" y="0"/>
                  </a:lnTo>
                </a:path>
              </a:pathLst>
            </a:custGeom>
            <a:ln w="3471">
              <a:solidFill>
                <a:srgbClr val="0000FF"/>
              </a:solidFill>
            </a:ln>
          </p:spPr>
          <p:txBody>
            <a:bodyPr wrap="square" lIns="0" tIns="0" rIns="0" bIns="0" rtlCol="0"/>
            <a:lstStyle/>
            <a:p>
              <a:endParaRPr/>
            </a:p>
          </p:txBody>
        </p:sp>
      </p:grpSp>
      <p:sp>
        <p:nvSpPr>
          <p:cNvPr id="35" name="object 35"/>
          <p:cNvSpPr txBox="1"/>
          <p:nvPr/>
        </p:nvSpPr>
        <p:spPr>
          <a:xfrm>
            <a:off x="2575601" y="985909"/>
            <a:ext cx="330200" cy="67310"/>
          </a:xfrm>
          <a:prstGeom prst="rect">
            <a:avLst/>
          </a:prstGeom>
        </p:spPr>
        <p:txBody>
          <a:bodyPr vert="horz" wrap="square" lIns="0" tIns="15240" rIns="0" bIns="0" rtlCol="0">
            <a:spAutoFit/>
          </a:bodyPr>
          <a:lstStyle/>
          <a:p>
            <a:pPr marL="38100">
              <a:lnSpc>
                <a:spcPct val="100000"/>
              </a:lnSpc>
              <a:spcBef>
                <a:spcPts val="120"/>
              </a:spcBef>
            </a:pPr>
            <a:r>
              <a:rPr sz="350" spc="10" dirty="0">
                <a:solidFill>
                  <a:srgbClr val="0000FF"/>
                </a:solidFill>
                <a:latin typeface="MS UI Gothic"/>
                <a:cs typeface="MS UI Gothic"/>
              </a:rPr>
              <a:t>●</a:t>
            </a:r>
            <a:r>
              <a:rPr sz="350" spc="70" dirty="0">
                <a:solidFill>
                  <a:srgbClr val="0000FF"/>
                </a:solidFill>
                <a:latin typeface="MS UI Gothic"/>
                <a:cs typeface="MS UI Gothic"/>
              </a:rPr>
              <a:t> </a:t>
            </a:r>
            <a:r>
              <a:rPr sz="375" spc="-75" baseline="11111" dirty="0">
                <a:latin typeface="MS UI Gothic"/>
                <a:cs typeface="MS UI Gothic"/>
              </a:rPr>
              <a:t>●</a:t>
            </a:r>
            <a:r>
              <a:rPr sz="250" spc="-50" dirty="0">
                <a:latin typeface="MS UI Gothic"/>
                <a:cs typeface="MS UI Gothic"/>
              </a:rPr>
              <a:t>●</a:t>
            </a:r>
            <a:r>
              <a:rPr sz="250" spc="40" dirty="0">
                <a:latin typeface="MS UI Gothic"/>
                <a:cs typeface="MS UI Gothic"/>
              </a:rPr>
              <a:t>    </a:t>
            </a:r>
            <a:r>
              <a:rPr sz="375" spc="52" baseline="33333" dirty="0">
                <a:latin typeface="MS UI Gothic"/>
                <a:cs typeface="MS UI Gothic"/>
              </a:rPr>
              <a:t>●</a:t>
            </a:r>
            <a:r>
              <a:rPr sz="375" spc="52" baseline="44444" dirty="0">
                <a:latin typeface="MS UI Gothic"/>
                <a:cs typeface="MS UI Gothic"/>
              </a:rPr>
              <a:t>●</a:t>
            </a:r>
            <a:endParaRPr sz="375" baseline="44444">
              <a:latin typeface="MS UI Gothic"/>
              <a:cs typeface="MS UI Gothic"/>
            </a:endParaRPr>
          </a:p>
        </p:txBody>
      </p:sp>
      <p:sp>
        <p:nvSpPr>
          <p:cNvPr id="36" name="object 36"/>
          <p:cNvSpPr txBox="1"/>
          <p:nvPr/>
        </p:nvSpPr>
        <p:spPr>
          <a:xfrm>
            <a:off x="309194" y="1456364"/>
            <a:ext cx="3643629" cy="599440"/>
          </a:xfrm>
          <a:prstGeom prst="rect">
            <a:avLst/>
          </a:prstGeom>
        </p:spPr>
        <p:txBody>
          <a:bodyPr vert="horz" wrap="square" lIns="0" tIns="17145" rIns="0" bIns="0" rtlCol="0">
            <a:spAutoFit/>
          </a:bodyPr>
          <a:lstStyle/>
          <a:p>
            <a:pPr marL="625475" algn="ctr">
              <a:lnSpc>
                <a:spcPct val="100000"/>
              </a:lnSpc>
              <a:spcBef>
                <a:spcPts val="135"/>
              </a:spcBef>
              <a:tabLst>
                <a:tab pos="1002030" algn="l"/>
                <a:tab pos="1378585" algn="l"/>
                <a:tab pos="1755139" algn="l"/>
                <a:tab pos="2131695" algn="l"/>
                <a:tab pos="2507615" algn="l"/>
              </a:tabLst>
            </a:pPr>
            <a:r>
              <a:rPr sz="400" spc="20" dirty="0">
                <a:latin typeface="Microsoft Sans Serif"/>
                <a:cs typeface="Microsoft Sans Serif"/>
              </a:rPr>
              <a:t>1	2	3	4	5	6</a:t>
            </a:r>
            <a:endParaRPr sz="400">
              <a:latin typeface="Microsoft Sans Serif"/>
              <a:cs typeface="Microsoft Sans Serif"/>
            </a:endParaRPr>
          </a:p>
          <a:p>
            <a:pPr>
              <a:lnSpc>
                <a:spcPct val="100000"/>
              </a:lnSpc>
              <a:spcBef>
                <a:spcPts val="5"/>
              </a:spcBef>
            </a:pPr>
            <a:endParaRPr sz="500">
              <a:latin typeface="Microsoft Sans Serif"/>
              <a:cs typeface="Microsoft Sans Serif"/>
            </a:endParaRPr>
          </a:p>
          <a:p>
            <a:pPr marL="625475" algn="ctr">
              <a:lnSpc>
                <a:spcPct val="100000"/>
              </a:lnSpc>
            </a:pPr>
            <a:r>
              <a:rPr sz="400" spc="15" dirty="0">
                <a:latin typeface="Microsoft Sans Serif"/>
                <a:cs typeface="Microsoft Sans Serif"/>
              </a:rPr>
              <a:t>x</a:t>
            </a:r>
            <a:endParaRPr sz="400">
              <a:latin typeface="Microsoft Sans Serif"/>
              <a:cs typeface="Microsoft Sans Serif"/>
            </a:endParaRPr>
          </a:p>
          <a:p>
            <a:pPr marL="50800" marR="43180">
              <a:lnSpc>
                <a:spcPct val="102600"/>
              </a:lnSpc>
              <a:spcBef>
                <a:spcPts val="245"/>
              </a:spcBef>
            </a:pPr>
            <a:r>
              <a:rPr sz="1100" spc="180" dirty="0">
                <a:latin typeface="Calibri"/>
                <a:cs typeface="Calibri"/>
              </a:rPr>
              <a:t>A</a:t>
            </a:r>
            <a:r>
              <a:rPr sz="1100" spc="110" dirty="0">
                <a:latin typeface="Calibri"/>
                <a:cs typeface="Calibri"/>
              </a:rPr>
              <a:t> </a:t>
            </a:r>
            <a:r>
              <a:rPr sz="1100" spc="25" dirty="0">
                <a:latin typeface="Calibri"/>
                <a:cs typeface="Calibri"/>
              </a:rPr>
              <a:t>quadratic</a:t>
            </a:r>
            <a:r>
              <a:rPr sz="1100" spc="114" dirty="0">
                <a:latin typeface="Calibri"/>
                <a:cs typeface="Calibri"/>
              </a:rPr>
              <a:t> </a:t>
            </a:r>
            <a:r>
              <a:rPr sz="1100" spc="5" dirty="0">
                <a:latin typeface="Calibri"/>
                <a:cs typeface="Calibri"/>
              </a:rPr>
              <a:t>model</a:t>
            </a:r>
            <a:r>
              <a:rPr sz="1100" spc="114" dirty="0">
                <a:latin typeface="Calibri"/>
                <a:cs typeface="Calibri"/>
              </a:rPr>
              <a:t> </a:t>
            </a:r>
            <a:r>
              <a:rPr sz="1100" i="1" spc="90" dirty="0">
                <a:latin typeface="Calibri"/>
                <a:cs typeface="Calibri"/>
              </a:rPr>
              <a:t>f</a:t>
            </a:r>
            <a:r>
              <a:rPr sz="1650" spc="135" baseline="15151" dirty="0">
                <a:latin typeface="Calibri"/>
                <a:cs typeface="Calibri"/>
              </a:rPr>
              <a:t>ˆ</a:t>
            </a:r>
            <a:r>
              <a:rPr sz="1200" i="1" spc="135" baseline="-10416" dirty="0">
                <a:latin typeface="Calibri"/>
                <a:cs typeface="Calibri"/>
              </a:rPr>
              <a:t>Q</a:t>
            </a:r>
            <a:r>
              <a:rPr sz="1100" spc="90" dirty="0">
                <a:latin typeface="Calibri"/>
                <a:cs typeface="Calibri"/>
              </a:rPr>
              <a:t>(</a:t>
            </a:r>
            <a:r>
              <a:rPr sz="1100" i="1" spc="90" dirty="0">
                <a:latin typeface="Calibri"/>
                <a:cs typeface="Calibri"/>
              </a:rPr>
              <a:t>X</a:t>
            </a:r>
            <a:r>
              <a:rPr sz="1100" spc="90" dirty="0">
                <a:latin typeface="Calibri"/>
                <a:cs typeface="Calibri"/>
              </a:rPr>
              <a:t>)</a:t>
            </a:r>
            <a:r>
              <a:rPr sz="1100" spc="55" dirty="0">
                <a:latin typeface="Calibri"/>
                <a:cs typeface="Calibri"/>
              </a:rPr>
              <a:t> </a:t>
            </a:r>
            <a:r>
              <a:rPr sz="1100" spc="295" dirty="0">
                <a:latin typeface="Calibri"/>
                <a:cs typeface="Calibri"/>
              </a:rPr>
              <a:t>=</a:t>
            </a:r>
            <a:r>
              <a:rPr sz="1100" spc="60" dirty="0">
                <a:latin typeface="Calibri"/>
                <a:cs typeface="Calibri"/>
              </a:rPr>
              <a:t> </a:t>
            </a:r>
            <a:r>
              <a:rPr sz="1100" i="1" spc="-135" dirty="0">
                <a:latin typeface="Calibri"/>
                <a:cs typeface="Calibri"/>
              </a:rPr>
              <a:t>β</a:t>
            </a:r>
            <a:r>
              <a:rPr sz="1650" spc="-202" baseline="15151" dirty="0">
                <a:latin typeface="Calibri"/>
                <a:cs typeface="Calibri"/>
              </a:rPr>
              <a:t>ˆ</a:t>
            </a:r>
            <a:r>
              <a:rPr sz="1200" spc="-202" baseline="-10416" dirty="0">
                <a:latin typeface="Trebuchet MS"/>
                <a:cs typeface="Trebuchet MS"/>
              </a:rPr>
              <a:t>0</a:t>
            </a:r>
            <a:r>
              <a:rPr sz="1200" spc="-75" baseline="-10416" dirty="0">
                <a:latin typeface="Trebuchet MS"/>
                <a:cs typeface="Trebuchet MS"/>
              </a:rPr>
              <a:t> </a:t>
            </a:r>
            <a:r>
              <a:rPr sz="1100" spc="295" dirty="0">
                <a:latin typeface="Calibri"/>
                <a:cs typeface="Calibri"/>
              </a:rPr>
              <a:t>+</a:t>
            </a:r>
            <a:r>
              <a:rPr sz="1100" spc="-10" dirty="0">
                <a:latin typeface="Calibri"/>
                <a:cs typeface="Calibri"/>
              </a:rPr>
              <a:t> </a:t>
            </a:r>
            <a:r>
              <a:rPr sz="1100" i="1" spc="-5" dirty="0">
                <a:latin typeface="Calibri"/>
                <a:cs typeface="Calibri"/>
              </a:rPr>
              <a:t>β</a:t>
            </a:r>
            <a:r>
              <a:rPr sz="1650" spc="-7" baseline="15151" dirty="0">
                <a:latin typeface="Calibri"/>
                <a:cs typeface="Calibri"/>
              </a:rPr>
              <a:t>ˆ</a:t>
            </a:r>
            <a:r>
              <a:rPr sz="1200" spc="-7" baseline="-10416" dirty="0">
                <a:latin typeface="Trebuchet MS"/>
                <a:cs typeface="Trebuchet MS"/>
              </a:rPr>
              <a:t>1</a:t>
            </a:r>
            <a:r>
              <a:rPr sz="1100" i="1" spc="-5" dirty="0">
                <a:latin typeface="Calibri"/>
                <a:cs typeface="Calibri"/>
              </a:rPr>
              <a:t>X</a:t>
            </a:r>
            <a:r>
              <a:rPr sz="1100" i="1" spc="75" dirty="0">
                <a:latin typeface="Calibri"/>
                <a:cs typeface="Calibri"/>
              </a:rPr>
              <a:t> </a:t>
            </a:r>
            <a:r>
              <a:rPr sz="1100" spc="295" dirty="0">
                <a:latin typeface="Calibri"/>
                <a:cs typeface="Calibri"/>
              </a:rPr>
              <a:t>+</a:t>
            </a:r>
            <a:r>
              <a:rPr sz="1100" spc="-5" dirty="0">
                <a:latin typeface="Calibri"/>
                <a:cs typeface="Calibri"/>
              </a:rPr>
              <a:t> </a:t>
            </a:r>
            <a:r>
              <a:rPr sz="1100" i="1" spc="10" dirty="0">
                <a:latin typeface="Calibri"/>
                <a:cs typeface="Calibri"/>
              </a:rPr>
              <a:t>β</a:t>
            </a:r>
            <a:r>
              <a:rPr sz="1650" spc="15" baseline="15151" dirty="0">
                <a:latin typeface="Calibri"/>
                <a:cs typeface="Calibri"/>
              </a:rPr>
              <a:t>ˆ</a:t>
            </a:r>
            <a:r>
              <a:rPr sz="1200" spc="15" baseline="-10416" dirty="0">
                <a:latin typeface="Trebuchet MS"/>
                <a:cs typeface="Trebuchet MS"/>
              </a:rPr>
              <a:t>2</a:t>
            </a:r>
            <a:r>
              <a:rPr sz="1100" i="1" spc="10" dirty="0">
                <a:latin typeface="Calibri"/>
                <a:cs typeface="Calibri"/>
              </a:rPr>
              <a:t>X</a:t>
            </a:r>
            <a:r>
              <a:rPr sz="1200" spc="15" baseline="27777" dirty="0">
                <a:latin typeface="Trebuchet MS"/>
                <a:cs typeface="Trebuchet MS"/>
              </a:rPr>
              <a:t>2</a:t>
            </a:r>
            <a:r>
              <a:rPr sz="1200" spc="254" baseline="27777" dirty="0">
                <a:latin typeface="Trebuchet MS"/>
                <a:cs typeface="Trebuchet MS"/>
              </a:rPr>
              <a:t> </a:t>
            </a:r>
            <a:r>
              <a:rPr sz="1100" spc="15" dirty="0">
                <a:latin typeface="Calibri"/>
                <a:cs typeface="Calibri"/>
              </a:rPr>
              <a:t>fits</a:t>
            </a:r>
            <a:r>
              <a:rPr sz="1100" spc="120" dirty="0">
                <a:latin typeface="Calibri"/>
                <a:cs typeface="Calibri"/>
              </a:rPr>
              <a:t> </a:t>
            </a:r>
            <a:r>
              <a:rPr sz="1100" spc="35" dirty="0">
                <a:latin typeface="Calibri"/>
                <a:cs typeface="Calibri"/>
              </a:rPr>
              <a:t>slightly </a:t>
            </a:r>
            <a:r>
              <a:rPr sz="1100" spc="-235" dirty="0">
                <a:latin typeface="Calibri"/>
                <a:cs typeface="Calibri"/>
              </a:rPr>
              <a:t> </a:t>
            </a:r>
            <a:r>
              <a:rPr sz="1100" spc="15" dirty="0">
                <a:latin typeface="Calibri"/>
                <a:cs typeface="Calibri"/>
              </a:rPr>
              <a:t>better.</a:t>
            </a:r>
            <a:endParaRPr sz="1100">
              <a:latin typeface="Calibri"/>
              <a:cs typeface="Calibri"/>
            </a:endParaRPr>
          </a:p>
        </p:txBody>
      </p:sp>
      <p:sp>
        <p:nvSpPr>
          <p:cNvPr id="37" name="object 37"/>
          <p:cNvSpPr txBox="1"/>
          <p:nvPr/>
        </p:nvSpPr>
        <p:spPr>
          <a:xfrm>
            <a:off x="1284322" y="542097"/>
            <a:ext cx="87630" cy="875030"/>
          </a:xfrm>
          <a:prstGeom prst="rect">
            <a:avLst/>
          </a:prstGeom>
        </p:spPr>
        <p:txBody>
          <a:bodyPr vert="vert270" wrap="square" lIns="0" tIns="12065" rIns="0" bIns="0" rtlCol="0">
            <a:spAutoFit/>
          </a:bodyPr>
          <a:lstStyle/>
          <a:p>
            <a:pPr marL="12700">
              <a:lnSpc>
                <a:spcPct val="100000"/>
              </a:lnSpc>
              <a:spcBef>
                <a:spcPts val="95"/>
              </a:spcBef>
              <a:tabLst>
                <a:tab pos="509905" algn="l"/>
                <a:tab pos="670560" algn="l"/>
                <a:tab pos="830580" algn="l"/>
              </a:tabLst>
            </a:pPr>
            <a:r>
              <a:rPr sz="400" dirty="0">
                <a:latin typeface="Microsoft Sans Serif"/>
                <a:cs typeface="Microsoft Sans Serif"/>
              </a:rPr>
              <a:t>−2    </a:t>
            </a:r>
            <a:r>
              <a:rPr sz="400" spc="50" dirty="0">
                <a:latin typeface="Microsoft Sans Serif"/>
                <a:cs typeface="Microsoft Sans Serif"/>
              </a:rPr>
              <a:t> </a:t>
            </a:r>
            <a:r>
              <a:rPr sz="400" dirty="0">
                <a:latin typeface="Microsoft Sans Serif"/>
                <a:cs typeface="Microsoft Sans Serif"/>
              </a:rPr>
              <a:t>−1      </a:t>
            </a:r>
            <a:r>
              <a:rPr sz="400" spc="-35" dirty="0">
                <a:latin typeface="Microsoft Sans Serif"/>
                <a:cs typeface="Microsoft Sans Serif"/>
              </a:rPr>
              <a:t> </a:t>
            </a:r>
            <a:r>
              <a:rPr sz="400" dirty="0">
                <a:latin typeface="Microsoft Sans Serif"/>
                <a:cs typeface="Microsoft Sans Serif"/>
              </a:rPr>
              <a:t>0	1	2	3</a:t>
            </a:r>
            <a:endParaRPr sz="400">
              <a:latin typeface="Microsoft Sans Serif"/>
              <a:cs typeface="Microsoft Sans Serif"/>
            </a:endParaRPr>
          </a:p>
        </p:txBody>
      </p:sp>
      <p:sp>
        <p:nvSpPr>
          <p:cNvPr id="38" name="object 38"/>
          <p:cNvSpPr txBox="1"/>
          <p:nvPr/>
        </p:nvSpPr>
        <p:spPr>
          <a:xfrm>
            <a:off x="1151018" y="944807"/>
            <a:ext cx="87630" cy="53340"/>
          </a:xfrm>
          <a:prstGeom prst="rect">
            <a:avLst/>
          </a:prstGeom>
        </p:spPr>
        <p:txBody>
          <a:bodyPr vert="vert270" wrap="square" lIns="0" tIns="12065" rIns="0" bIns="0" rtlCol="0">
            <a:spAutoFit/>
          </a:bodyPr>
          <a:lstStyle/>
          <a:p>
            <a:pPr marL="12700">
              <a:lnSpc>
                <a:spcPct val="100000"/>
              </a:lnSpc>
              <a:spcBef>
                <a:spcPts val="95"/>
              </a:spcBef>
            </a:pPr>
            <a:r>
              <a:rPr sz="400" dirty="0">
                <a:latin typeface="Microsoft Sans Serif"/>
                <a:cs typeface="Microsoft Sans Serif"/>
              </a:rPr>
              <a:t>y</a:t>
            </a:r>
            <a:endParaRPr sz="400">
              <a:latin typeface="Microsoft Sans Serif"/>
              <a:cs typeface="Microsoft Sans Serif"/>
            </a:endParaRPr>
          </a:p>
        </p:txBody>
      </p:sp>
      <p:sp>
        <p:nvSpPr>
          <p:cNvPr id="39" name="object 39"/>
          <p:cNvSpPr txBox="1"/>
          <p:nvPr/>
        </p:nvSpPr>
        <p:spPr>
          <a:xfrm>
            <a:off x="2319042" y="2533363"/>
            <a:ext cx="80010" cy="67310"/>
          </a:xfrm>
          <a:prstGeom prst="rect">
            <a:avLst/>
          </a:prstGeom>
        </p:spPr>
        <p:txBody>
          <a:bodyPr vert="horz" wrap="square" lIns="0" tIns="15240" rIns="0" bIns="0" rtlCol="0">
            <a:spAutoFit/>
          </a:bodyPr>
          <a:lstStyle/>
          <a:p>
            <a:pPr>
              <a:lnSpc>
                <a:spcPct val="100000"/>
              </a:lnSpc>
              <a:spcBef>
                <a:spcPts val="120"/>
              </a:spcBef>
            </a:pPr>
            <a:r>
              <a:rPr sz="375" spc="30" baseline="-22222" dirty="0">
                <a:latin typeface="MS UI Gothic"/>
                <a:cs typeface="MS UI Gothic"/>
              </a:rPr>
              <a:t>●</a:t>
            </a:r>
            <a:r>
              <a:rPr sz="375" spc="30" baseline="-22222" dirty="0">
                <a:latin typeface="Times New Roman"/>
                <a:cs typeface="Times New Roman"/>
              </a:rPr>
              <a:t> </a:t>
            </a:r>
            <a:r>
              <a:rPr sz="250" spc="20" dirty="0">
                <a:latin typeface="MS UI Gothic"/>
                <a:cs typeface="MS UI Gothic"/>
              </a:rPr>
              <a:t>●</a:t>
            </a:r>
            <a:endParaRPr sz="250">
              <a:latin typeface="MS UI Gothic"/>
              <a:cs typeface="MS UI Gothic"/>
            </a:endParaRPr>
          </a:p>
        </p:txBody>
      </p:sp>
      <p:sp>
        <p:nvSpPr>
          <p:cNvPr id="40" name="object 40"/>
          <p:cNvSpPr txBox="1"/>
          <p:nvPr/>
        </p:nvSpPr>
        <p:spPr>
          <a:xfrm>
            <a:off x="2310433" y="2580436"/>
            <a:ext cx="34925" cy="67310"/>
          </a:xfrm>
          <a:prstGeom prst="rect">
            <a:avLst/>
          </a:prstGeom>
        </p:spPr>
        <p:txBody>
          <a:bodyPr vert="horz" wrap="square" lIns="0" tIns="15240" rIns="0" bIns="0" rtlCol="0">
            <a:spAutoFit/>
          </a:bodyPr>
          <a:lstStyle/>
          <a:p>
            <a:pPr>
              <a:lnSpc>
                <a:spcPct val="100000"/>
              </a:lnSpc>
              <a:spcBef>
                <a:spcPts val="120"/>
              </a:spcBef>
            </a:pPr>
            <a:r>
              <a:rPr sz="250" spc="20" dirty="0">
                <a:latin typeface="MS UI Gothic"/>
                <a:cs typeface="MS UI Gothic"/>
              </a:rPr>
              <a:t>●</a:t>
            </a:r>
            <a:endParaRPr sz="250">
              <a:latin typeface="MS UI Gothic"/>
              <a:cs typeface="MS UI Gothic"/>
            </a:endParaRPr>
          </a:p>
        </p:txBody>
      </p:sp>
      <p:sp>
        <p:nvSpPr>
          <p:cNvPr id="41" name="object 41"/>
          <p:cNvSpPr txBox="1"/>
          <p:nvPr/>
        </p:nvSpPr>
        <p:spPr>
          <a:xfrm>
            <a:off x="2074586" y="2733506"/>
            <a:ext cx="60325" cy="67310"/>
          </a:xfrm>
          <a:prstGeom prst="rect">
            <a:avLst/>
          </a:prstGeom>
        </p:spPr>
        <p:txBody>
          <a:bodyPr vert="horz" wrap="square" lIns="0" tIns="15240" rIns="0" bIns="0" rtlCol="0">
            <a:spAutoFit/>
          </a:bodyPr>
          <a:lstStyle/>
          <a:p>
            <a:pPr marL="12700">
              <a:lnSpc>
                <a:spcPct val="100000"/>
              </a:lnSpc>
              <a:spcBef>
                <a:spcPts val="120"/>
              </a:spcBef>
            </a:pPr>
            <a:r>
              <a:rPr sz="250" spc="20" dirty="0">
                <a:latin typeface="MS UI Gothic"/>
                <a:cs typeface="MS UI Gothic"/>
              </a:rPr>
              <a:t>●</a:t>
            </a:r>
            <a:endParaRPr sz="250">
              <a:latin typeface="MS UI Gothic"/>
              <a:cs typeface="MS UI Gothic"/>
            </a:endParaRPr>
          </a:p>
        </p:txBody>
      </p:sp>
      <p:sp>
        <p:nvSpPr>
          <p:cNvPr id="42" name="object 42"/>
          <p:cNvSpPr txBox="1"/>
          <p:nvPr/>
        </p:nvSpPr>
        <p:spPr>
          <a:xfrm>
            <a:off x="2917056" y="2340765"/>
            <a:ext cx="119380" cy="67310"/>
          </a:xfrm>
          <a:prstGeom prst="rect">
            <a:avLst/>
          </a:prstGeom>
        </p:spPr>
        <p:txBody>
          <a:bodyPr vert="horz" wrap="square" lIns="0" tIns="15240" rIns="0" bIns="0" rtlCol="0">
            <a:spAutoFit/>
          </a:bodyPr>
          <a:lstStyle/>
          <a:p>
            <a:pPr marL="38100">
              <a:lnSpc>
                <a:spcPct val="100000"/>
              </a:lnSpc>
              <a:spcBef>
                <a:spcPts val="120"/>
              </a:spcBef>
            </a:pPr>
            <a:r>
              <a:rPr sz="375" spc="-127" baseline="11111" dirty="0">
                <a:latin typeface="MS UI Gothic"/>
                <a:cs typeface="MS UI Gothic"/>
              </a:rPr>
              <a:t>●</a:t>
            </a:r>
            <a:r>
              <a:rPr sz="250" spc="-85" dirty="0">
                <a:latin typeface="MS UI Gothic"/>
                <a:cs typeface="MS UI Gothic"/>
              </a:rPr>
              <a:t>●</a:t>
            </a:r>
            <a:endParaRPr sz="250">
              <a:latin typeface="MS UI Gothic"/>
              <a:cs typeface="MS UI Gothic"/>
            </a:endParaRPr>
          </a:p>
        </p:txBody>
      </p:sp>
      <p:sp>
        <p:nvSpPr>
          <p:cNvPr id="43" name="object 43"/>
          <p:cNvSpPr txBox="1"/>
          <p:nvPr/>
        </p:nvSpPr>
        <p:spPr>
          <a:xfrm>
            <a:off x="1825102" y="2541602"/>
            <a:ext cx="69215" cy="96520"/>
          </a:xfrm>
          <a:prstGeom prst="rect">
            <a:avLst/>
          </a:prstGeom>
        </p:spPr>
        <p:txBody>
          <a:bodyPr vert="horz" wrap="square" lIns="0" tIns="15240" rIns="0" bIns="0" rtlCol="0">
            <a:spAutoFit/>
          </a:bodyPr>
          <a:lstStyle/>
          <a:p>
            <a:pPr marL="20955">
              <a:lnSpc>
                <a:spcPts val="265"/>
              </a:lnSpc>
              <a:spcBef>
                <a:spcPts val="120"/>
              </a:spcBef>
            </a:pPr>
            <a:r>
              <a:rPr sz="250" spc="20" dirty="0">
                <a:latin typeface="MS UI Gothic"/>
                <a:cs typeface="MS UI Gothic"/>
              </a:rPr>
              <a:t>●</a:t>
            </a:r>
            <a:endParaRPr sz="250">
              <a:latin typeface="MS UI Gothic"/>
              <a:cs typeface="MS UI Gothic"/>
            </a:endParaRPr>
          </a:p>
          <a:p>
            <a:pPr marL="12700">
              <a:lnSpc>
                <a:spcPts val="265"/>
              </a:lnSpc>
            </a:pPr>
            <a:r>
              <a:rPr sz="250" spc="20" dirty="0">
                <a:latin typeface="MS UI Gothic"/>
                <a:cs typeface="MS UI Gothic"/>
              </a:rPr>
              <a:t>●</a:t>
            </a:r>
            <a:endParaRPr sz="250">
              <a:latin typeface="MS UI Gothic"/>
              <a:cs typeface="MS UI Gothic"/>
            </a:endParaRPr>
          </a:p>
        </p:txBody>
      </p:sp>
      <p:sp>
        <p:nvSpPr>
          <p:cNvPr id="44" name="object 44"/>
          <p:cNvSpPr txBox="1"/>
          <p:nvPr/>
        </p:nvSpPr>
        <p:spPr>
          <a:xfrm>
            <a:off x="2952037" y="2526281"/>
            <a:ext cx="60325" cy="67310"/>
          </a:xfrm>
          <a:prstGeom prst="rect">
            <a:avLst/>
          </a:prstGeom>
        </p:spPr>
        <p:txBody>
          <a:bodyPr vert="horz" wrap="square" lIns="0" tIns="15240" rIns="0" bIns="0" rtlCol="0">
            <a:spAutoFit/>
          </a:bodyPr>
          <a:lstStyle/>
          <a:p>
            <a:pPr marL="12700">
              <a:lnSpc>
                <a:spcPct val="100000"/>
              </a:lnSpc>
              <a:spcBef>
                <a:spcPts val="120"/>
              </a:spcBef>
            </a:pPr>
            <a:r>
              <a:rPr sz="250" spc="20" dirty="0">
                <a:latin typeface="MS UI Gothic"/>
                <a:cs typeface="MS UI Gothic"/>
              </a:rPr>
              <a:t>●</a:t>
            </a:r>
            <a:endParaRPr sz="250">
              <a:latin typeface="MS UI Gothic"/>
              <a:cs typeface="MS UI Gothic"/>
            </a:endParaRPr>
          </a:p>
        </p:txBody>
      </p:sp>
      <p:sp>
        <p:nvSpPr>
          <p:cNvPr id="45" name="object 45"/>
          <p:cNvSpPr txBox="1"/>
          <p:nvPr/>
        </p:nvSpPr>
        <p:spPr>
          <a:xfrm>
            <a:off x="1732437" y="2665326"/>
            <a:ext cx="60325" cy="67310"/>
          </a:xfrm>
          <a:prstGeom prst="rect">
            <a:avLst/>
          </a:prstGeom>
        </p:spPr>
        <p:txBody>
          <a:bodyPr vert="horz" wrap="square" lIns="0" tIns="15240" rIns="0" bIns="0" rtlCol="0">
            <a:spAutoFit/>
          </a:bodyPr>
          <a:lstStyle/>
          <a:p>
            <a:pPr marL="12700">
              <a:lnSpc>
                <a:spcPct val="100000"/>
              </a:lnSpc>
              <a:spcBef>
                <a:spcPts val="120"/>
              </a:spcBef>
            </a:pPr>
            <a:r>
              <a:rPr sz="250" spc="20" dirty="0">
                <a:latin typeface="MS UI Gothic"/>
                <a:cs typeface="MS UI Gothic"/>
              </a:rPr>
              <a:t>●</a:t>
            </a:r>
            <a:endParaRPr sz="250">
              <a:latin typeface="MS UI Gothic"/>
              <a:cs typeface="MS UI Gothic"/>
            </a:endParaRPr>
          </a:p>
        </p:txBody>
      </p:sp>
      <p:sp>
        <p:nvSpPr>
          <p:cNvPr id="46" name="object 46"/>
          <p:cNvSpPr txBox="1"/>
          <p:nvPr/>
        </p:nvSpPr>
        <p:spPr>
          <a:xfrm>
            <a:off x="2407165" y="2458148"/>
            <a:ext cx="239395" cy="67310"/>
          </a:xfrm>
          <a:prstGeom prst="rect">
            <a:avLst/>
          </a:prstGeom>
        </p:spPr>
        <p:txBody>
          <a:bodyPr vert="horz" wrap="square" lIns="0" tIns="15240" rIns="0" bIns="0" rtlCol="0">
            <a:spAutoFit/>
          </a:bodyPr>
          <a:lstStyle/>
          <a:p>
            <a:pPr marL="38100">
              <a:lnSpc>
                <a:spcPct val="100000"/>
              </a:lnSpc>
              <a:spcBef>
                <a:spcPts val="120"/>
              </a:spcBef>
            </a:pPr>
            <a:r>
              <a:rPr sz="375" spc="30" baseline="-33333" dirty="0">
                <a:latin typeface="MS UI Gothic"/>
                <a:cs typeface="MS UI Gothic"/>
              </a:rPr>
              <a:t>●</a:t>
            </a:r>
            <a:r>
              <a:rPr sz="375" spc="22" baseline="-33333" dirty="0">
                <a:latin typeface="MS UI Gothic"/>
                <a:cs typeface="MS UI Gothic"/>
              </a:rPr>
              <a:t> </a:t>
            </a:r>
            <a:r>
              <a:rPr sz="375" spc="30" baseline="-11111" dirty="0">
                <a:latin typeface="MS UI Gothic"/>
                <a:cs typeface="MS UI Gothic"/>
              </a:rPr>
              <a:t>●</a:t>
            </a:r>
            <a:r>
              <a:rPr sz="375" spc="120" baseline="-11111" dirty="0">
                <a:latin typeface="MS UI Gothic"/>
                <a:cs typeface="MS UI Gothic"/>
              </a:rPr>
              <a:t> </a:t>
            </a:r>
            <a:r>
              <a:rPr sz="250" spc="-50" dirty="0">
                <a:latin typeface="MS UI Gothic"/>
                <a:cs typeface="MS UI Gothic"/>
              </a:rPr>
              <a:t>●</a:t>
            </a:r>
            <a:r>
              <a:rPr sz="375" spc="-75" baseline="22222" dirty="0">
                <a:latin typeface="MS UI Gothic"/>
                <a:cs typeface="MS UI Gothic"/>
              </a:rPr>
              <a:t>●</a:t>
            </a:r>
            <a:endParaRPr sz="375" baseline="22222">
              <a:latin typeface="MS UI Gothic"/>
              <a:cs typeface="MS UI Gothic"/>
            </a:endParaRPr>
          </a:p>
        </p:txBody>
      </p:sp>
      <p:sp>
        <p:nvSpPr>
          <p:cNvPr id="47" name="object 47"/>
          <p:cNvSpPr txBox="1"/>
          <p:nvPr/>
        </p:nvSpPr>
        <p:spPr>
          <a:xfrm>
            <a:off x="2685254" y="2538501"/>
            <a:ext cx="193675" cy="67310"/>
          </a:xfrm>
          <a:prstGeom prst="rect">
            <a:avLst/>
          </a:prstGeom>
        </p:spPr>
        <p:txBody>
          <a:bodyPr vert="horz" wrap="square" lIns="0" tIns="15240" rIns="0" bIns="0" rtlCol="0">
            <a:spAutoFit/>
          </a:bodyPr>
          <a:lstStyle/>
          <a:p>
            <a:pPr marL="38100">
              <a:lnSpc>
                <a:spcPct val="100000"/>
              </a:lnSpc>
              <a:spcBef>
                <a:spcPts val="120"/>
              </a:spcBef>
            </a:pPr>
            <a:r>
              <a:rPr sz="250" spc="20" dirty="0">
                <a:latin typeface="MS UI Gothic"/>
                <a:cs typeface="MS UI Gothic"/>
              </a:rPr>
              <a:t>●</a:t>
            </a:r>
            <a:r>
              <a:rPr sz="250" spc="20" dirty="0">
                <a:latin typeface="Times New Roman"/>
                <a:cs typeface="Times New Roman"/>
              </a:rPr>
              <a:t> </a:t>
            </a:r>
            <a:r>
              <a:rPr sz="250" spc="-35" dirty="0">
                <a:latin typeface="Times New Roman"/>
                <a:cs typeface="Times New Roman"/>
              </a:rPr>
              <a:t> </a:t>
            </a:r>
            <a:r>
              <a:rPr sz="375" spc="37" baseline="22222" dirty="0">
                <a:latin typeface="MS UI Gothic"/>
                <a:cs typeface="MS UI Gothic"/>
              </a:rPr>
              <a:t>●</a:t>
            </a:r>
            <a:r>
              <a:rPr sz="375" spc="30" baseline="44444" dirty="0">
                <a:latin typeface="MS UI Gothic"/>
                <a:cs typeface="MS UI Gothic"/>
              </a:rPr>
              <a:t>●</a:t>
            </a:r>
            <a:endParaRPr sz="375" baseline="44444">
              <a:latin typeface="MS UI Gothic"/>
              <a:cs typeface="MS UI Gothic"/>
            </a:endParaRPr>
          </a:p>
        </p:txBody>
      </p:sp>
      <p:sp>
        <p:nvSpPr>
          <p:cNvPr id="48" name="object 48"/>
          <p:cNvSpPr txBox="1"/>
          <p:nvPr/>
        </p:nvSpPr>
        <p:spPr>
          <a:xfrm>
            <a:off x="2643411" y="2489761"/>
            <a:ext cx="262255" cy="67310"/>
          </a:xfrm>
          <a:prstGeom prst="rect">
            <a:avLst/>
          </a:prstGeom>
        </p:spPr>
        <p:txBody>
          <a:bodyPr vert="horz" wrap="square" lIns="0" tIns="15240" rIns="0" bIns="0" rtlCol="0">
            <a:spAutoFit/>
          </a:bodyPr>
          <a:lstStyle/>
          <a:p>
            <a:pPr marL="38100">
              <a:lnSpc>
                <a:spcPct val="100000"/>
              </a:lnSpc>
              <a:spcBef>
                <a:spcPts val="120"/>
              </a:spcBef>
            </a:pPr>
            <a:r>
              <a:rPr sz="375" spc="-75" baseline="-22222" dirty="0">
                <a:latin typeface="MS UI Gothic"/>
                <a:cs typeface="MS UI Gothic"/>
              </a:rPr>
              <a:t>●</a:t>
            </a:r>
            <a:r>
              <a:rPr sz="375" spc="-75" baseline="-33333" dirty="0">
                <a:latin typeface="MS UI Gothic"/>
                <a:cs typeface="MS UI Gothic"/>
              </a:rPr>
              <a:t>●</a:t>
            </a:r>
            <a:r>
              <a:rPr sz="375" spc="60" baseline="-33333" dirty="0">
                <a:latin typeface="MS UI Gothic"/>
                <a:cs typeface="MS UI Gothic"/>
              </a:rPr>
              <a:t>    </a:t>
            </a:r>
            <a:r>
              <a:rPr sz="250" spc="35" dirty="0">
                <a:latin typeface="MS UI Gothic"/>
                <a:cs typeface="MS UI Gothic"/>
              </a:rPr>
              <a:t>●</a:t>
            </a:r>
            <a:r>
              <a:rPr sz="375" spc="52" baseline="11111" dirty="0">
                <a:latin typeface="MS UI Gothic"/>
                <a:cs typeface="MS UI Gothic"/>
              </a:rPr>
              <a:t>●</a:t>
            </a:r>
            <a:endParaRPr sz="375" baseline="11111">
              <a:latin typeface="MS UI Gothic"/>
              <a:cs typeface="MS UI Gothic"/>
            </a:endParaRPr>
          </a:p>
        </p:txBody>
      </p:sp>
      <p:sp>
        <p:nvSpPr>
          <p:cNvPr id="49" name="object 49"/>
          <p:cNvSpPr txBox="1"/>
          <p:nvPr/>
        </p:nvSpPr>
        <p:spPr>
          <a:xfrm>
            <a:off x="2059653" y="2596405"/>
            <a:ext cx="177165" cy="67310"/>
          </a:xfrm>
          <a:prstGeom prst="rect">
            <a:avLst/>
          </a:prstGeom>
        </p:spPr>
        <p:txBody>
          <a:bodyPr vert="horz" wrap="square" lIns="0" tIns="15240" rIns="0" bIns="0" rtlCol="0">
            <a:spAutoFit/>
          </a:bodyPr>
          <a:lstStyle/>
          <a:p>
            <a:pPr>
              <a:lnSpc>
                <a:spcPct val="100000"/>
              </a:lnSpc>
              <a:spcBef>
                <a:spcPts val="120"/>
              </a:spcBef>
            </a:pPr>
            <a:r>
              <a:rPr sz="375" spc="30" baseline="11111" dirty="0">
                <a:latin typeface="MS UI Gothic"/>
                <a:cs typeface="MS UI Gothic"/>
              </a:rPr>
              <a:t>●</a:t>
            </a:r>
            <a:r>
              <a:rPr sz="375" spc="30" baseline="11111" dirty="0">
                <a:latin typeface="Times New Roman"/>
                <a:cs typeface="Times New Roman"/>
              </a:rPr>
              <a:t>             </a:t>
            </a:r>
            <a:r>
              <a:rPr sz="375" spc="-44" baseline="11111" dirty="0">
                <a:latin typeface="Times New Roman"/>
                <a:cs typeface="Times New Roman"/>
              </a:rPr>
              <a:t> </a:t>
            </a:r>
            <a:r>
              <a:rPr sz="250" spc="20" dirty="0">
                <a:latin typeface="MS UI Gothic"/>
                <a:cs typeface="MS UI Gothic"/>
              </a:rPr>
              <a:t>●</a:t>
            </a:r>
            <a:endParaRPr sz="250">
              <a:latin typeface="MS UI Gothic"/>
              <a:cs typeface="MS UI Gothic"/>
            </a:endParaRPr>
          </a:p>
        </p:txBody>
      </p:sp>
      <p:sp>
        <p:nvSpPr>
          <p:cNvPr id="50" name="object 50"/>
          <p:cNvSpPr txBox="1"/>
          <p:nvPr/>
        </p:nvSpPr>
        <p:spPr>
          <a:xfrm>
            <a:off x="2823130" y="2592656"/>
            <a:ext cx="60325" cy="67310"/>
          </a:xfrm>
          <a:prstGeom prst="rect">
            <a:avLst/>
          </a:prstGeom>
        </p:spPr>
        <p:txBody>
          <a:bodyPr vert="horz" wrap="square" lIns="0" tIns="15240" rIns="0" bIns="0" rtlCol="0">
            <a:spAutoFit/>
          </a:bodyPr>
          <a:lstStyle/>
          <a:p>
            <a:pPr marL="12700">
              <a:lnSpc>
                <a:spcPct val="100000"/>
              </a:lnSpc>
              <a:spcBef>
                <a:spcPts val="120"/>
              </a:spcBef>
            </a:pPr>
            <a:r>
              <a:rPr sz="250" spc="20" dirty="0">
                <a:latin typeface="MS UI Gothic"/>
                <a:cs typeface="MS UI Gothic"/>
              </a:rPr>
              <a:t>●</a:t>
            </a:r>
            <a:endParaRPr sz="250">
              <a:latin typeface="MS UI Gothic"/>
              <a:cs typeface="MS UI Gothic"/>
            </a:endParaRPr>
          </a:p>
        </p:txBody>
      </p:sp>
      <p:sp>
        <p:nvSpPr>
          <p:cNvPr id="51" name="object 51"/>
          <p:cNvSpPr txBox="1"/>
          <p:nvPr/>
        </p:nvSpPr>
        <p:spPr>
          <a:xfrm>
            <a:off x="2887560" y="2368028"/>
            <a:ext cx="220345" cy="67310"/>
          </a:xfrm>
          <a:prstGeom prst="rect">
            <a:avLst/>
          </a:prstGeom>
        </p:spPr>
        <p:txBody>
          <a:bodyPr vert="horz" wrap="square" lIns="0" tIns="15240" rIns="0" bIns="0" rtlCol="0">
            <a:spAutoFit/>
          </a:bodyPr>
          <a:lstStyle/>
          <a:p>
            <a:pPr marL="12700">
              <a:lnSpc>
                <a:spcPct val="100000"/>
              </a:lnSpc>
              <a:spcBef>
                <a:spcPts val="120"/>
              </a:spcBef>
            </a:pPr>
            <a:r>
              <a:rPr sz="375" spc="30" baseline="22222" dirty="0">
                <a:latin typeface="MS UI Gothic"/>
                <a:cs typeface="MS UI Gothic"/>
              </a:rPr>
              <a:t>●</a:t>
            </a:r>
            <a:r>
              <a:rPr sz="375" spc="30" baseline="22222" dirty="0">
                <a:latin typeface="Times New Roman"/>
                <a:cs typeface="Times New Roman"/>
              </a:rPr>
              <a:t>               </a:t>
            </a:r>
            <a:r>
              <a:rPr sz="375" spc="-22" baseline="22222" dirty="0">
                <a:latin typeface="Times New Roman"/>
                <a:cs typeface="Times New Roman"/>
              </a:rPr>
              <a:t> </a:t>
            </a:r>
            <a:r>
              <a:rPr sz="250" spc="20" dirty="0">
                <a:latin typeface="MS UI Gothic"/>
                <a:cs typeface="MS UI Gothic"/>
              </a:rPr>
              <a:t>●</a:t>
            </a:r>
            <a:endParaRPr sz="250">
              <a:latin typeface="MS UI Gothic"/>
              <a:cs typeface="MS UI Gothic"/>
            </a:endParaRPr>
          </a:p>
        </p:txBody>
      </p:sp>
      <p:sp>
        <p:nvSpPr>
          <p:cNvPr id="52" name="object 52"/>
          <p:cNvSpPr txBox="1"/>
          <p:nvPr/>
        </p:nvSpPr>
        <p:spPr>
          <a:xfrm>
            <a:off x="1950873" y="2713464"/>
            <a:ext cx="344805" cy="67310"/>
          </a:xfrm>
          <a:prstGeom prst="rect">
            <a:avLst/>
          </a:prstGeom>
        </p:spPr>
        <p:txBody>
          <a:bodyPr vert="horz" wrap="square" lIns="0" tIns="15240" rIns="0" bIns="0" rtlCol="0">
            <a:spAutoFit/>
          </a:bodyPr>
          <a:lstStyle/>
          <a:p>
            <a:pPr marL="38100">
              <a:lnSpc>
                <a:spcPct val="100000"/>
              </a:lnSpc>
              <a:spcBef>
                <a:spcPts val="120"/>
              </a:spcBef>
            </a:pPr>
            <a:r>
              <a:rPr sz="250" spc="20" dirty="0">
                <a:latin typeface="MS UI Gothic"/>
                <a:cs typeface="MS UI Gothic"/>
              </a:rPr>
              <a:t>●  </a:t>
            </a:r>
            <a:r>
              <a:rPr sz="250" spc="75" dirty="0">
                <a:latin typeface="MS UI Gothic"/>
                <a:cs typeface="MS UI Gothic"/>
              </a:rPr>
              <a:t> </a:t>
            </a:r>
            <a:r>
              <a:rPr sz="375" spc="-22" baseline="-22222" dirty="0">
                <a:latin typeface="MS UI Gothic"/>
                <a:cs typeface="MS UI Gothic"/>
              </a:rPr>
              <a:t>●</a:t>
            </a:r>
            <a:r>
              <a:rPr sz="250" spc="-15" dirty="0">
                <a:latin typeface="MS UI Gothic"/>
                <a:cs typeface="MS UI Gothic"/>
              </a:rPr>
              <a:t>●</a:t>
            </a:r>
            <a:r>
              <a:rPr sz="250" spc="75" dirty="0">
                <a:latin typeface="MS UI Gothic"/>
                <a:cs typeface="MS UI Gothic"/>
              </a:rPr>
              <a:t>   </a:t>
            </a:r>
            <a:r>
              <a:rPr sz="250" spc="30" dirty="0">
                <a:latin typeface="MS UI Gothic"/>
                <a:cs typeface="MS UI Gothic"/>
              </a:rPr>
              <a:t>●</a:t>
            </a:r>
            <a:r>
              <a:rPr sz="375" spc="44" baseline="-11111" dirty="0">
                <a:latin typeface="MS UI Gothic"/>
                <a:cs typeface="MS UI Gothic"/>
              </a:rPr>
              <a:t>●</a:t>
            </a:r>
            <a:endParaRPr sz="375" baseline="-11111">
              <a:latin typeface="MS UI Gothic"/>
              <a:cs typeface="MS UI Gothic"/>
            </a:endParaRPr>
          </a:p>
        </p:txBody>
      </p:sp>
      <p:sp>
        <p:nvSpPr>
          <p:cNvPr id="53" name="object 53"/>
          <p:cNvSpPr txBox="1"/>
          <p:nvPr/>
        </p:nvSpPr>
        <p:spPr>
          <a:xfrm>
            <a:off x="2774390" y="2322621"/>
            <a:ext cx="316865" cy="67310"/>
          </a:xfrm>
          <a:prstGeom prst="rect">
            <a:avLst/>
          </a:prstGeom>
        </p:spPr>
        <p:txBody>
          <a:bodyPr vert="horz" wrap="square" lIns="0" tIns="15240" rIns="0" bIns="0" rtlCol="0">
            <a:spAutoFit/>
          </a:bodyPr>
          <a:lstStyle/>
          <a:p>
            <a:pPr marL="12700">
              <a:lnSpc>
                <a:spcPct val="100000"/>
              </a:lnSpc>
              <a:spcBef>
                <a:spcPts val="120"/>
              </a:spcBef>
              <a:tabLst>
                <a:tab pos="268605" algn="l"/>
              </a:tabLst>
            </a:pPr>
            <a:r>
              <a:rPr sz="250" spc="20" dirty="0">
                <a:latin typeface="MS UI Gothic"/>
                <a:cs typeface="MS UI Gothic"/>
              </a:rPr>
              <a:t>●</a:t>
            </a:r>
            <a:r>
              <a:rPr sz="250" spc="20" dirty="0">
                <a:latin typeface="Times New Roman"/>
                <a:cs typeface="Times New Roman"/>
              </a:rPr>
              <a:t>	</a:t>
            </a:r>
            <a:r>
              <a:rPr sz="250" spc="20" dirty="0">
                <a:latin typeface="MS UI Gothic"/>
                <a:cs typeface="MS UI Gothic"/>
              </a:rPr>
              <a:t>●</a:t>
            </a:r>
            <a:endParaRPr sz="250">
              <a:latin typeface="MS UI Gothic"/>
              <a:cs typeface="MS UI Gothic"/>
            </a:endParaRPr>
          </a:p>
        </p:txBody>
      </p:sp>
      <p:sp>
        <p:nvSpPr>
          <p:cNvPr id="54" name="object 54"/>
          <p:cNvSpPr txBox="1"/>
          <p:nvPr/>
        </p:nvSpPr>
        <p:spPr>
          <a:xfrm>
            <a:off x="2765636" y="2136438"/>
            <a:ext cx="462915" cy="224154"/>
          </a:xfrm>
          <a:prstGeom prst="rect">
            <a:avLst/>
          </a:prstGeom>
        </p:spPr>
        <p:txBody>
          <a:bodyPr vert="horz" wrap="square" lIns="0" tIns="0" rIns="0" bIns="0" rtlCol="0">
            <a:spAutoFit/>
          </a:bodyPr>
          <a:lstStyle/>
          <a:p>
            <a:pPr>
              <a:lnSpc>
                <a:spcPct val="100000"/>
              </a:lnSpc>
            </a:pPr>
            <a:endParaRPr sz="250">
              <a:latin typeface="Times New Roman"/>
              <a:cs typeface="Times New Roman"/>
            </a:endParaRPr>
          </a:p>
          <a:p>
            <a:pPr marL="231775">
              <a:lnSpc>
                <a:spcPct val="100000"/>
              </a:lnSpc>
            </a:pPr>
            <a:r>
              <a:rPr sz="250" spc="20" dirty="0">
                <a:latin typeface="MS UI Gothic"/>
                <a:cs typeface="MS UI Gothic"/>
              </a:rPr>
              <a:t>●</a:t>
            </a:r>
            <a:r>
              <a:rPr sz="250" spc="70" dirty="0">
                <a:latin typeface="MS UI Gothic"/>
                <a:cs typeface="MS UI Gothic"/>
              </a:rPr>
              <a:t> </a:t>
            </a:r>
            <a:r>
              <a:rPr sz="375" spc="30" baseline="11111" dirty="0">
                <a:latin typeface="MS UI Gothic"/>
                <a:cs typeface="MS UI Gothic"/>
              </a:rPr>
              <a:t>●</a:t>
            </a:r>
            <a:endParaRPr sz="375" baseline="11111">
              <a:latin typeface="MS UI Gothic"/>
              <a:cs typeface="MS UI Gothic"/>
            </a:endParaRPr>
          </a:p>
          <a:p>
            <a:pPr marL="300355">
              <a:lnSpc>
                <a:spcPts val="280"/>
              </a:lnSpc>
              <a:spcBef>
                <a:spcPts val="195"/>
              </a:spcBef>
            </a:pPr>
            <a:r>
              <a:rPr sz="250" spc="20" dirty="0">
                <a:latin typeface="MS UI Gothic"/>
                <a:cs typeface="MS UI Gothic"/>
              </a:rPr>
              <a:t>●</a:t>
            </a:r>
            <a:endParaRPr sz="250">
              <a:latin typeface="MS UI Gothic"/>
              <a:cs typeface="MS UI Gothic"/>
            </a:endParaRPr>
          </a:p>
          <a:p>
            <a:pPr marL="389890">
              <a:lnSpc>
                <a:spcPts val="280"/>
              </a:lnSpc>
            </a:pPr>
            <a:r>
              <a:rPr sz="250" spc="20" dirty="0">
                <a:latin typeface="MS UI Gothic"/>
                <a:cs typeface="MS UI Gothic"/>
              </a:rPr>
              <a:t>●</a:t>
            </a:r>
            <a:endParaRPr sz="250">
              <a:latin typeface="MS UI Gothic"/>
              <a:cs typeface="MS UI Gothic"/>
            </a:endParaRPr>
          </a:p>
          <a:p>
            <a:pPr marL="50800">
              <a:lnSpc>
                <a:spcPct val="100000"/>
              </a:lnSpc>
              <a:spcBef>
                <a:spcPts val="15"/>
              </a:spcBef>
            </a:pPr>
            <a:r>
              <a:rPr sz="250" spc="-80" dirty="0">
                <a:latin typeface="MS UI Gothic"/>
                <a:cs typeface="MS UI Gothic"/>
              </a:rPr>
              <a:t>●</a:t>
            </a:r>
            <a:r>
              <a:rPr sz="375" spc="-120" baseline="-22222" dirty="0">
                <a:latin typeface="MS UI Gothic"/>
                <a:cs typeface="MS UI Gothic"/>
              </a:rPr>
              <a:t>●</a:t>
            </a:r>
            <a:endParaRPr sz="375" baseline="-22222">
              <a:latin typeface="MS UI Gothic"/>
              <a:cs typeface="MS UI Gothic"/>
            </a:endParaRPr>
          </a:p>
        </p:txBody>
      </p:sp>
      <p:sp>
        <p:nvSpPr>
          <p:cNvPr id="55" name="object 55"/>
          <p:cNvSpPr txBox="1"/>
          <p:nvPr/>
        </p:nvSpPr>
        <p:spPr>
          <a:xfrm>
            <a:off x="2314361" y="2699207"/>
            <a:ext cx="287655" cy="67310"/>
          </a:xfrm>
          <a:prstGeom prst="rect">
            <a:avLst/>
          </a:prstGeom>
        </p:spPr>
        <p:txBody>
          <a:bodyPr vert="horz" wrap="square" lIns="0" tIns="15240" rIns="0" bIns="0" rtlCol="0">
            <a:spAutoFit/>
          </a:bodyPr>
          <a:lstStyle/>
          <a:p>
            <a:pPr marL="38100">
              <a:lnSpc>
                <a:spcPct val="100000"/>
              </a:lnSpc>
              <a:spcBef>
                <a:spcPts val="120"/>
              </a:spcBef>
            </a:pPr>
            <a:r>
              <a:rPr sz="375" spc="30" baseline="11111" dirty="0">
                <a:latin typeface="MS UI Gothic"/>
                <a:cs typeface="MS UI Gothic"/>
              </a:rPr>
              <a:t>●    </a:t>
            </a:r>
            <a:r>
              <a:rPr sz="375" spc="127" baseline="11111" dirty="0">
                <a:latin typeface="MS UI Gothic"/>
                <a:cs typeface="MS UI Gothic"/>
              </a:rPr>
              <a:t> </a:t>
            </a:r>
            <a:r>
              <a:rPr sz="250" spc="20" dirty="0">
                <a:latin typeface="MS UI Gothic"/>
                <a:cs typeface="MS UI Gothic"/>
              </a:rPr>
              <a:t>●  </a:t>
            </a:r>
            <a:r>
              <a:rPr sz="250" spc="30" dirty="0">
                <a:latin typeface="MS UI Gothic"/>
                <a:cs typeface="MS UI Gothic"/>
              </a:rPr>
              <a:t> </a:t>
            </a:r>
            <a:r>
              <a:rPr sz="375" spc="30" baseline="-22222" dirty="0">
                <a:latin typeface="MS UI Gothic"/>
                <a:cs typeface="MS UI Gothic"/>
              </a:rPr>
              <a:t>●</a:t>
            </a:r>
            <a:endParaRPr sz="375" baseline="-22222">
              <a:latin typeface="MS UI Gothic"/>
              <a:cs typeface="MS UI Gothic"/>
            </a:endParaRPr>
          </a:p>
        </p:txBody>
      </p:sp>
      <p:sp>
        <p:nvSpPr>
          <p:cNvPr id="56" name="object 56"/>
          <p:cNvSpPr txBox="1"/>
          <p:nvPr/>
        </p:nvSpPr>
        <p:spPr>
          <a:xfrm>
            <a:off x="2087008" y="2650421"/>
            <a:ext cx="34925" cy="67310"/>
          </a:xfrm>
          <a:prstGeom prst="rect">
            <a:avLst/>
          </a:prstGeom>
        </p:spPr>
        <p:txBody>
          <a:bodyPr vert="horz" wrap="square" lIns="0" tIns="15240" rIns="0" bIns="0" rtlCol="0">
            <a:spAutoFit/>
          </a:bodyPr>
          <a:lstStyle/>
          <a:p>
            <a:pPr>
              <a:lnSpc>
                <a:spcPct val="100000"/>
              </a:lnSpc>
              <a:spcBef>
                <a:spcPts val="120"/>
              </a:spcBef>
            </a:pPr>
            <a:r>
              <a:rPr sz="250" spc="20" dirty="0">
                <a:latin typeface="MS UI Gothic"/>
                <a:cs typeface="MS UI Gothic"/>
              </a:rPr>
              <a:t>●</a:t>
            </a:r>
            <a:endParaRPr sz="250">
              <a:latin typeface="MS UI Gothic"/>
              <a:cs typeface="MS UI Gothic"/>
            </a:endParaRPr>
          </a:p>
        </p:txBody>
      </p:sp>
      <p:sp>
        <p:nvSpPr>
          <p:cNvPr id="57" name="object 57"/>
          <p:cNvSpPr txBox="1"/>
          <p:nvPr/>
        </p:nvSpPr>
        <p:spPr>
          <a:xfrm>
            <a:off x="2272952" y="2648987"/>
            <a:ext cx="164465" cy="67310"/>
          </a:xfrm>
          <a:prstGeom prst="rect">
            <a:avLst/>
          </a:prstGeom>
        </p:spPr>
        <p:txBody>
          <a:bodyPr vert="horz" wrap="square" lIns="0" tIns="15240" rIns="0" bIns="0" rtlCol="0">
            <a:spAutoFit/>
          </a:bodyPr>
          <a:lstStyle/>
          <a:p>
            <a:pPr marL="25400">
              <a:lnSpc>
                <a:spcPct val="100000"/>
              </a:lnSpc>
              <a:spcBef>
                <a:spcPts val="120"/>
              </a:spcBef>
            </a:pPr>
            <a:r>
              <a:rPr sz="375" spc="30" baseline="11111" dirty="0">
                <a:latin typeface="MS UI Gothic"/>
                <a:cs typeface="MS UI Gothic"/>
              </a:rPr>
              <a:t>●</a:t>
            </a:r>
            <a:r>
              <a:rPr sz="375" spc="30" baseline="11111" dirty="0">
                <a:latin typeface="Times New Roman"/>
                <a:cs typeface="Times New Roman"/>
              </a:rPr>
              <a:t> </a:t>
            </a:r>
            <a:r>
              <a:rPr sz="375" spc="-44" baseline="11111" dirty="0">
                <a:latin typeface="Times New Roman"/>
                <a:cs typeface="Times New Roman"/>
              </a:rPr>
              <a:t> </a:t>
            </a:r>
            <a:r>
              <a:rPr sz="250" spc="-10" dirty="0">
                <a:latin typeface="MS UI Gothic"/>
                <a:cs typeface="MS UI Gothic"/>
              </a:rPr>
              <a:t>●</a:t>
            </a:r>
            <a:r>
              <a:rPr sz="375" spc="30" baseline="22222" dirty="0">
                <a:latin typeface="MS UI Gothic"/>
                <a:cs typeface="MS UI Gothic"/>
              </a:rPr>
              <a:t>●</a:t>
            </a:r>
            <a:endParaRPr sz="375" baseline="22222">
              <a:latin typeface="MS UI Gothic"/>
              <a:cs typeface="MS UI Gothic"/>
            </a:endParaRPr>
          </a:p>
        </p:txBody>
      </p:sp>
      <p:sp>
        <p:nvSpPr>
          <p:cNvPr id="58" name="object 58"/>
          <p:cNvSpPr txBox="1"/>
          <p:nvPr/>
        </p:nvSpPr>
        <p:spPr>
          <a:xfrm>
            <a:off x="2476826" y="2641905"/>
            <a:ext cx="331470" cy="67310"/>
          </a:xfrm>
          <a:prstGeom prst="rect">
            <a:avLst/>
          </a:prstGeom>
        </p:spPr>
        <p:txBody>
          <a:bodyPr vert="horz" wrap="square" lIns="0" tIns="15240" rIns="0" bIns="0" rtlCol="0">
            <a:spAutoFit/>
          </a:bodyPr>
          <a:lstStyle/>
          <a:p>
            <a:pPr marL="38100">
              <a:lnSpc>
                <a:spcPct val="100000"/>
              </a:lnSpc>
              <a:spcBef>
                <a:spcPts val="120"/>
              </a:spcBef>
            </a:pPr>
            <a:r>
              <a:rPr sz="250" spc="20" dirty="0">
                <a:latin typeface="MS UI Gothic"/>
                <a:cs typeface="MS UI Gothic"/>
              </a:rPr>
              <a:t>● </a:t>
            </a:r>
            <a:r>
              <a:rPr sz="250" spc="35" dirty="0">
                <a:latin typeface="MS UI Gothic"/>
                <a:cs typeface="MS UI Gothic"/>
              </a:rPr>
              <a:t> </a:t>
            </a:r>
            <a:r>
              <a:rPr sz="375" spc="30" baseline="-33333" dirty="0">
                <a:latin typeface="MS UI Gothic"/>
                <a:cs typeface="MS UI Gothic"/>
              </a:rPr>
              <a:t>●   </a:t>
            </a:r>
            <a:r>
              <a:rPr sz="375" spc="37" baseline="-33333" dirty="0">
                <a:latin typeface="MS UI Gothic"/>
                <a:cs typeface="MS UI Gothic"/>
              </a:rPr>
              <a:t> </a:t>
            </a:r>
            <a:r>
              <a:rPr sz="375" spc="30" baseline="-11111" dirty="0">
                <a:latin typeface="MS UI Gothic"/>
                <a:cs typeface="MS UI Gothic"/>
              </a:rPr>
              <a:t>●  </a:t>
            </a:r>
            <a:r>
              <a:rPr sz="375" spc="67" baseline="-11111" dirty="0">
                <a:latin typeface="MS UI Gothic"/>
                <a:cs typeface="MS UI Gothic"/>
              </a:rPr>
              <a:t> </a:t>
            </a:r>
            <a:r>
              <a:rPr sz="375" spc="30" baseline="22222" dirty="0">
                <a:latin typeface="MS UI Gothic"/>
                <a:cs typeface="MS UI Gothic"/>
              </a:rPr>
              <a:t>●</a:t>
            </a:r>
            <a:endParaRPr sz="375" baseline="22222">
              <a:latin typeface="MS UI Gothic"/>
              <a:cs typeface="MS UI Gothic"/>
            </a:endParaRPr>
          </a:p>
        </p:txBody>
      </p:sp>
      <p:sp>
        <p:nvSpPr>
          <p:cNvPr id="59" name="object 59"/>
          <p:cNvSpPr txBox="1"/>
          <p:nvPr/>
        </p:nvSpPr>
        <p:spPr>
          <a:xfrm>
            <a:off x="2739270" y="2404409"/>
            <a:ext cx="250190" cy="76835"/>
          </a:xfrm>
          <a:prstGeom prst="rect">
            <a:avLst/>
          </a:prstGeom>
        </p:spPr>
        <p:txBody>
          <a:bodyPr vert="horz" wrap="square" lIns="0" tIns="15240" rIns="0" bIns="0" rtlCol="0">
            <a:spAutoFit/>
          </a:bodyPr>
          <a:lstStyle/>
          <a:p>
            <a:pPr marL="38100">
              <a:lnSpc>
                <a:spcPts val="190"/>
              </a:lnSpc>
              <a:spcBef>
                <a:spcPts val="120"/>
              </a:spcBef>
            </a:pPr>
            <a:r>
              <a:rPr sz="375" spc="30" baseline="33333" dirty="0">
                <a:latin typeface="MS UI Gothic"/>
                <a:cs typeface="MS UI Gothic"/>
              </a:rPr>
              <a:t>●  </a:t>
            </a:r>
            <a:r>
              <a:rPr sz="375" spc="60" baseline="33333" dirty="0">
                <a:latin typeface="MS UI Gothic"/>
                <a:cs typeface="MS UI Gothic"/>
              </a:rPr>
              <a:t> </a:t>
            </a:r>
            <a:r>
              <a:rPr sz="375" spc="-37" baseline="11111" dirty="0">
                <a:latin typeface="MS UI Gothic"/>
                <a:cs typeface="MS UI Gothic"/>
              </a:rPr>
              <a:t>●</a:t>
            </a:r>
            <a:r>
              <a:rPr sz="250" spc="-25" dirty="0">
                <a:latin typeface="MS UI Gothic"/>
                <a:cs typeface="MS UI Gothic"/>
              </a:rPr>
              <a:t>●</a:t>
            </a:r>
            <a:r>
              <a:rPr sz="375" spc="-37" baseline="22222" dirty="0">
                <a:latin typeface="MS UI Gothic"/>
                <a:cs typeface="MS UI Gothic"/>
              </a:rPr>
              <a:t>●</a:t>
            </a:r>
            <a:endParaRPr sz="375" baseline="22222">
              <a:latin typeface="MS UI Gothic"/>
              <a:cs typeface="MS UI Gothic"/>
            </a:endParaRPr>
          </a:p>
          <a:p>
            <a:pPr marL="54610">
              <a:lnSpc>
                <a:spcPts val="190"/>
              </a:lnSpc>
            </a:pPr>
            <a:r>
              <a:rPr sz="250" spc="20" dirty="0">
                <a:latin typeface="MS UI Gothic"/>
                <a:cs typeface="MS UI Gothic"/>
              </a:rPr>
              <a:t>●</a:t>
            </a:r>
            <a:endParaRPr sz="250">
              <a:latin typeface="MS UI Gothic"/>
              <a:cs typeface="MS UI Gothic"/>
            </a:endParaRPr>
          </a:p>
        </p:txBody>
      </p:sp>
      <p:sp>
        <p:nvSpPr>
          <p:cNvPr id="60" name="object 60"/>
          <p:cNvSpPr txBox="1"/>
          <p:nvPr/>
        </p:nvSpPr>
        <p:spPr>
          <a:xfrm>
            <a:off x="2504679" y="2616169"/>
            <a:ext cx="306705" cy="67310"/>
          </a:xfrm>
          <a:prstGeom prst="rect">
            <a:avLst/>
          </a:prstGeom>
        </p:spPr>
        <p:txBody>
          <a:bodyPr vert="horz" wrap="square" lIns="0" tIns="15240" rIns="0" bIns="0" rtlCol="0">
            <a:spAutoFit/>
          </a:bodyPr>
          <a:lstStyle/>
          <a:p>
            <a:pPr marL="12700">
              <a:lnSpc>
                <a:spcPct val="100000"/>
              </a:lnSpc>
              <a:spcBef>
                <a:spcPts val="120"/>
              </a:spcBef>
              <a:tabLst>
                <a:tab pos="259079" algn="l"/>
              </a:tabLst>
            </a:pPr>
            <a:r>
              <a:rPr sz="375" spc="30" baseline="11111" dirty="0">
                <a:latin typeface="MS UI Gothic"/>
                <a:cs typeface="MS UI Gothic"/>
              </a:rPr>
              <a:t>●</a:t>
            </a:r>
            <a:r>
              <a:rPr sz="375" spc="30" baseline="11111" dirty="0">
                <a:latin typeface="Times New Roman"/>
                <a:cs typeface="Times New Roman"/>
              </a:rPr>
              <a:t>	</a:t>
            </a:r>
            <a:r>
              <a:rPr sz="250" spc="20" dirty="0">
                <a:latin typeface="MS UI Gothic"/>
                <a:cs typeface="MS UI Gothic"/>
              </a:rPr>
              <a:t>●</a:t>
            </a:r>
            <a:endParaRPr sz="250">
              <a:latin typeface="MS UI Gothic"/>
              <a:cs typeface="MS UI Gothic"/>
            </a:endParaRPr>
          </a:p>
        </p:txBody>
      </p:sp>
      <p:sp>
        <p:nvSpPr>
          <p:cNvPr id="61" name="object 61"/>
          <p:cNvSpPr txBox="1"/>
          <p:nvPr/>
        </p:nvSpPr>
        <p:spPr>
          <a:xfrm>
            <a:off x="2359311" y="2484022"/>
            <a:ext cx="34925" cy="67310"/>
          </a:xfrm>
          <a:prstGeom prst="rect">
            <a:avLst/>
          </a:prstGeom>
        </p:spPr>
        <p:txBody>
          <a:bodyPr vert="horz" wrap="square" lIns="0" tIns="15240" rIns="0" bIns="0" rtlCol="0">
            <a:spAutoFit/>
          </a:bodyPr>
          <a:lstStyle/>
          <a:p>
            <a:pPr>
              <a:lnSpc>
                <a:spcPct val="100000"/>
              </a:lnSpc>
              <a:spcBef>
                <a:spcPts val="120"/>
              </a:spcBef>
            </a:pPr>
            <a:r>
              <a:rPr sz="250" spc="20" dirty="0">
                <a:latin typeface="MS UI Gothic"/>
                <a:cs typeface="MS UI Gothic"/>
              </a:rPr>
              <a:t>●</a:t>
            </a:r>
            <a:endParaRPr sz="250">
              <a:latin typeface="MS UI Gothic"/>
              <a:cs typeface="MS UI Gothic"/>
            </a:endParaRPr>
          </a:p>
        </p:txBody>
      </p:sp>
      <p:sp>
        <p:nvSpPr>
          <p:cNvPr id="62" name="object 62"/>
          <p:cNvSpPr txBox="1"/>
          <p:nvPr/>
        </p:nvSpPr>
        <p:spPr>
          <a:xfrm>
            <a:off x="2558475" y="2338895"/>
            <a:ext cx="188595" cy="157480"/>
          </a:xfrm>
          <a:prstGeom prst="rect">
            <a:avLst/>
          </a:prstGeom>
        </p:spPr>
        <p:txBody>
          <a:bodyPr vert="horz" wrap="square" lIns="0" tIns="3175" rIns="0" bIns="0" rtlCol="0">
            <a:spAutoFit/>
          </a:bodyPr>
          <a:lstStyle/>
          <a:p>
            <a:pPr>
              <a:lnSpc>
                <a:spcPct val="100000"/>
              </a:lnSpc>
              <a:spcBef>
                <a:spcPts val="25"/>
              </a:spcBef>
            </a:pPr>
            <a:endParaRPr sz="250">
              <a:latin typeface="Times New Roman"/>
              <a:cs typeface="Times New Roman"/>
            </a:endParaRPr>
          </a:p>
          <a:p>
            <a:pPr marL="115570">
              <a:lnSpc>
                <a:spcPct val="100000"/>
              </a:lnSpc>
            </a:pPr>
            <a:r>
              <a:rPr sz="250" spc="20" dirty="0">
                <a:latin typeface="MS UI Gothic"/>
                <a:cs typeface="MS UI Gothic"/>
              </a:rPr>
              <a:t>●</a:t>
            </a:r>
            <a:endParaRPr sz="250">
              <a:latin typeface="MS UI Gothic"/>
              <a:cs typeface="MS UI Gothic"/>
            </a:endParaRPr>
          </a:p>
          <a:p>
            <a:pPr>
              <a:lnSpc>
                <a:spcPct val="100000"/>
              </a:lnSpc>
              <a:spcBef>
                <a:spcPts val="25"/>
              </a:spcBef>
            </a:pPr>
            <a:endParaRPr sz="150">
              <a:latin typeface="MS UI Gothic"/>
              <a:cs typeface="MS UI Gothic"/>
            </a:endParaRPr>
          </a:p>
          <a:p>
            <a:pPr marL="38100">
              <a:lnSpc>
                <a:spcPct val="100000"/>
              </a:lnSpc>
            </a:pPr>
            <a:r>
              <a:rPr sz="250" spc="20" dirty="0">
                <a:latin typeface="MS UI Gothic"/>
                <a:cs typeface="MS UI Gothic"/>
              </a:rPr>
              <a:t>●</a:t>
            </a:r>
            <a:r>
              <a:rPr sz="250" spc="5" dirty="0">
                <a:latin typeface="Times New Roman"/>
                <a:cs typeface="Times New Roman"/>
              </a:rPr>
              <a:t> </a:t>
            </a:r>
            <a:r>
              <a:rPr sz="375" spc="30" baseline="11111" dirty="0">
                <a:latin typeface="MS UI Gothic"/>
                <a:cs typeface="MS UI Gothic"/>
              </a:rPr>
              <a:t>●</a:t>
            </a:r>
            <a:endParaRPr sz="375" baseline="11111">
              <a:latin typeface="MS UI Gothic"/>
              <a:cs typeface="MS UI Gothic"/>
            </a:endParaRPr>
          </a:p>
        </p:txBody>
      </p:sp>
      <p:sp>
        <p:nvSpPr>
          <p:cNvPr id="63" name="object 63"/>
          <p:cNvSpPr txBox="1"/>
          <p:nvPr/>
        </p:nvSpPr>
        <p:spPr>
          <a:xfrm>
            <a:off x="2496127" y="2581779"/>
            <a:ext cx="257175" cy="67310"/>
          </a:xfrm>
          <a:prstGeom prst="rect">
            <a:avLst/>
          </a:prstGeom>
        </p:spPr>
        <p:txBody>
          <a:bodyPr vert="horz" wrap="square" lIns="0" tIns="15240" rIns="0" bIns="0" rtlCol="0">
            <a:spAutoFit/>
          </a:bodyPr>
          <a:lstStyle/>
          <a:p>
            <a:pPr marL="38100">
              <a:lnSpc>
                <a:spcPct val="100000"/>
              </a:lnSpc>
              <a:spcBef>
                <a:spcPts val="120"/>
              </a:spcBef>
            </a:pPr>
            <a:r>
              <a:rPr sz="375" spc="30" baseline="11111" dirty="0">
                <a:latin typeface="MS UI Gothic"/>
                <a:cs typeface="MS UI Gothic"/>
              </a:rPr>
              <a:t>●</a:t>
            </a:r>
            <a:r>
              <a:rPr sz="375" spc="135" baseline="11111" dirty="0">
                <a:latin typeface="MS UI Gothic"/>
                <a:cs typeface="MS UI Gothic"/>
              </a:rPr>
              <a:t> </a:t>
            </a:r>
            <a:r>
              <a:rPr sz="250" spc="20" dirty="0">
                <a:latin typeface="MS UI Gothic"/>
                <a:cs typeface="MS UI Gothic"/>
              </a:rPr>
              <a:t>●   </a:t>
            </a:r>
            <a:r>
              <a:rPr sz="250" spc="70" dirty="0">
                <a:latin typeface="MS UI Gothic"/>
                <a:cs typeface="MS UI Gothic"/>
              </a:rPr>
              <a:t> </a:t>
            </a:r>
            <a:r>
              <a:rPr sz="375" spc="30" baseline="22222" dirty="0">
                <a:latin typeface="MS UI Gothic"/>
                <a:cs typeface="MS UI Gothic"/>
              </a:rPr>
              <a:t>●</a:t>
            </a:r>
            <a:endParaRPr sz="375" baseline="22222">
              <a:latin typeface="MS UI Gothic"/>
              <a:cs typeface="MS UI Gothic"/>
            </a:endParaRPr>
          </a:p>
        </p:txBody>
      </p:sp>
      <p:grpSp>
        <p:nvGrpSpPr>
          <p:cNvPr id="64" name="object 64"/>
          <p:cNvGrpSpPr/>
          <p:nvPr/>
        </p:nvGrpSpPr>
        <p:grpSpPr>
          <a:xfrm>
            <a:off x="1393961" y="2059616"/>
            <a:ext cx="2068195" cy="901700"/>
            <a:chOff x="1393961" y="2059616"/>
            <a:chExt cx="2068195" cy="901700"/>
          </a:xfrm>
        </p:grpSpPr>
        <p:sp>
          <p:nvSpPr>
            <p:cNvPr id="65" name="object 65"/>
            <p:cNvSpPr/>
            <p:nvPr/>
          </p:nvSpPr>
          <p:spPr>
            <a:xfrm>
              <a:off x="1393961" y="2061352"/>
              <a:ext cx="2066289" cy="900430"/>
            </a:xfrm>
            <a:custGeom>
              <a:avLst/>
              <a:gdLst/>
              <a:ahLst/>
              <a:cxnLst/>
              <a:rect l="l" t="t" r="r" b="b"/>
              <a:pathLst>
                <a:path w="2066289" h="900430">
                  <a:moveTo>
                    <a:pt x="108634" y="866481"/>
                  </a:moveTo>
                  <a:lnTo>
                    <a:pt x="1990917" y="866481"/>
                  </a:lnTo>
                </a:path>
                <a:path w="2066289" h="900430">
                  <a:moveTo>
                    <a:pt x="108634" y="866481"/>
                  </a:moveTo>
                  <a:lnTo>
                    <a:pt x="108634" y="899807"/>
                  </a:lnTo>
                </a:path>
                <a:path w="2066289" h="900430">
                  <a:moveTo>
                    <a:pt x="485081" y="866481"/>
                  </a:moveTo>
                  <a:lnTo>
                    <a:pt x="485081" y="899807"/>
                  </a:lnTo>
                </a:path>
                <a:path w="2066289" h="900430">
                  <a:moveTo>
                    <a:pt x="861529" y="866481"/>
                  </a:moveTo>
                  <a:lnTo>
                    <a:pt x="861529" y="899807"/>
                  </a:lnTo>
                </a:path>
                <a:path w="2066289" h="900430">
                  <a:moveTo>
                    <a:pt x="1238022" y="866481"/>
                  </a:moveTo>
                  <a:lnTo>
                    <a:pt x="1238022" y="899807"/>
                  </a:lnTo>
                </a:path>
                <a:path w="2066289" h="900430">
                  <a:moveTo>
                    <a:pt x="1614470" y="866481"/>
                  </a:moveTo>
                  <a:lnTo>
                    <a:pt x="1614470" y="899807"/>
                  </a:lnTo>
                </a:path>
                <a:path w="2066289" h="900430">
                  <a:moveTo>
                    <a:pt x="1990917" y="866481"/>
                  </a:moveTo>
                  <a:lnTo>
                    <a:pt x="1990917" y="899807"/>
                  </a:lnTo>
                </a:path>
                <a:path w="2066289" h="900430">
                  <a:moveTo>
                    <a:pt x="33326" y="834405"/>
                  </a:moveTo>
                  <a:lnTo>
                    <a:pt x="33326" y="32076"/>
                  </a:lnTo>
                </a:path>
                <a:path w="2066289" h="900430">
                  <a:moveTo>
                    <a:pt x="33326" y="834405"/>
                  </a:moveTo>
                  <a:lnTo>
                    <a:pt x="0" y="834405"/>
                  </a:lnTo>
                </a:path>
                <a:path w="2066289" h="900430">
                  <a:moveTo>
                    <a:pt x="33326" y="673930"/>
                  </a:moveTo>
                  <a:lnTo>
                    <a:pt x="0" y="673930"/>
                  </a:lnTo>
                </a:path>
                <a:path w="2066289" h="900430">
                  <a:moveTo>
                    <a:pt x="33326" y="513455"/>
                  </a:moveTo>
                  <a:lnTo>
                    <a:pt x="0" y="513455"/>
                  </a:lnTo>
                </a:path>
                <a:path w="2066289" h="900430">
                  <a:moveTo>
                    <a:pt x="33326" y="353026"/>
                  </a:moveTo>
                  <a:lnTo>
                    <a:pt x="0" y="353026"/>
                  </a:lnTo>
                </a:path>
                <a:path w="2066289" h="900430">
                  <a:moveTo>
                    <a:pt x="33326" y="192551"/>
                  </a:moveTo>
                  <a:lnTo>
                    <a:pt x="0" y="192551"/>
                  </a:lnTo>
                </a:path>
                <a:path w="2066289" h="900430">
                  <a:moveTo>
                    <a:pt x="33326" y="32076"/>
                  </a:moveTo>
                  <a:lnTo>
                    <a:pt x="0" y="32076"/>
                  </a:lnTo>
                </a:path>
                <a:path w="2066289" h="900430">
                  <a:moveTo>
                    <a:pt x="33326" y="866481"/>
                  </a:moveTo>
                  <a:lnTo>
                    <a:pt x="2066225" y="866481"/>
                  </a:lnTo>
                  <a:lnTo>
                    <a:pt x="2066225" y="0"/>
                  </a:lnTo>
                  <a:lnTo>
                    <a:pt x="33326" y="0"/>
                  </a:lnTo>
                  <a:lnTo>
                    <a:pt x="33326" y="866481"/>
                  </a:lnTo>
                </a:path>
              </a:pathLst>
            </a:custGeom>
            <a:ln w="3471">
              <a:solidFill>
                <a:srgbClr val="000000"/>
              </a:solidFill>
            </a:ln>
          </p:spPr>
          <p:txBody>
            <a:bodyPr wrap="square" lIns="0" tIns="0" rIns="0" bIns="0" rtlCol="0"/>
            <a:lstStyle/>
            <a:p>
              <a:endParaRPr/>
            </a:p>
          </p:txBody>
        </p:sp>
        <p:sp>
          <p:nvSpPr>
            <p:cNvPr id="66" name="object 66"/>
            <p:cNvSpPr/>
            <p:nvPr/>
          </p:nvSpPr>
          <p:spPr>
            <a:xfrm>
              <a:off x="2631984" y="2061352"/>
              <a:ext cx="0" cy="866775"/>
            </a:xfrm>
            <a:custGeom>
              <a:avLst/>
              <a:gdLst/>
              <a:ahLst/>
              <a:cxnLst/>
              <a:rect l="l" t="t" r="r" b="b"/>
              <a:pathLst>
                <a:path h="866775">
                  <a:moveTo>
                    <a:pt x="0" y="866481"/>
                  </a:moveTo>
                  <a:lnTo>
                    <a:pt x="0" y="0"/>
                  </a:lnTo>
                </a:path>
              </a:pathLst>
            </a:custGeom>
            <a:ln w="3471">
              <a:solidFill>
                <a:srgbClr val="FF0000"/>
              </a:solidFill>
            </a:ln>
          </p:spPr>
          <p:txBody>
            <a:bodyPr wrap="square" lIns="0" tIns="0" rIns="0" bIns="0" rtlCol="0"/>
            <a:lstStyle/>
            <a:p>
              <a:endParaRPr/>
            </a:p>
          </p:txBody>
        </p:sp>
        <p:sp>
          <p:nvSpPr>
            <p:cNvPr id="67" name="object 67"/>
            <p:cNvSpPr/>
            <p:nvPr/>
          </p:nvSpPr>
          <p:spPr>
            <a:xfrm>
              <a:off x="1758837" y="2250848"/>
              <a:ext cx="1393190" cy="442595"/>
            </a:xfrm>
            <a:custGeom>
              <a:avLst/>
              <a:gdLst/>
              <a:ahLst/>
              <a:cxnLst/>
              <a:rect l="l" t="t" r="r" b="b"/>
              <a:pathLst>
                <a:path w="1393189" h="442594">
                  <a:moveTo>
                    <a:pt x="0" y="404358"/>
                  </a:moveTo>
                  <a:lnTo>
                    <a:pt x="37630" y="412874"/>
                  </a:lnTo>
                  <a:lnTo>
                    <a:pt x="75261" y="420326"/>
                  </a:lnTo>
                  <a:lnTo>
                    <a:pt x="112938" y="426668"/>
                  </a:lnTo>
                  <a:lnTo>
                    <a:pt x="169408" y="434212"/>
                  </a:lnTo>
                  <a:lnTo>
                    <a:pt x="225877" y="439304"/>
                  </a:lnTo>
                  <a:lnTo>
                    <a:pt x="282347" y="441989"/>
                  </a:lnTo>
                  <a:lnTo>
                    <a:pt x="319978" y="442405"/>
                  </a:lnTo>
                  <a:lnTo>
                    <a:pt x="338816" y="442220"/>
                  </a:lnTo>
                  <a:lnTo>
                    <a:pt x="395286" y="439998"/>
                  </a:lnTo>
                  <a:lnTo>
                    <a:pt x="451755" y="435370"/>
                  </a:lnTo>
                  <a:lnTo>
                    <a:pt x="508224" y="428288"/>
                  </a:lnTo>
                  <a:lnTo>
                    <a:pt x="545855" y="422224"/>
                  </a:lnTo>
                  <a:lnTo>
                    <a:pt x="583486" y="415096"/>
                  </a:lnTo>
                  <a:lnTo>
                    <a:pt x="621163" y="406857"/>
                  </a:lnTo>
                  <a:lnTo>
                    <a:pt x="658794" y="397554"/>
                  </a:lnTo>
                  <a:lnTo>
                    <a:pt x="696425" y="387185"/>
                  </a:lnTo>
                  <a:lnTo>
                    <a:pt x="734102" y="375706"/>
                  </a:lnTo>
                  <a:lnTo>
                    <a:pt x="771733" y="363163"/>
                  </a:lnTo>
                  <a:lnTo>
                    <a:pt x="809364" y="349508"/>
                  </a:lnTo>
                  <a:lnTo>
                    <a:pt x="847041" y="334789"/>
                  </a:lnTo>
                  <a:lnTo>
                    <a:pt x="884672" y="319005"/>
                  </a:lnTo>
                  <a:lnTo>
                    <a:pt x="922303" y="302157"/>
                  </a:lnTo>
                  <a:lnTo>
                    <a:pt x="959980" y="284198"/>
                  </a:lnTo>
                  <a:lnTo>
                    <a:pt x="997611" y="265174"/>
                  </a:lnTo>
                  <a:lnTo>
                    <a:pt x="1035242" y="245040"/>
                  </a:lnTo>
                  <a:lnTo>
                    <a:pt x="1072919" y="223841"/>
                  </a:lnTo>
                  <a:lnTo>
                    <a:pt x="1110550" y="201577"/>
                  </a:lnTo>
                  <a:lnTo>
                    <a:pt x="1148180" y="178202"/>
                  </a:lnTo>
                  <a:lnTo>
                    <a:pt x="1185858" y="153763"/>
                  </a:lnTo>
                  <a:lnTo>
                    <a:pt x="1223488" y="128259"/>
                  </a:lnTo>
                  <a:lnTo>
                    <a:pt x="1261119" y="101644"/>
                  </a:lnTo>
                  <a:lnTo>
                    <a:pt x="1298796" y="73965"/>
                  </a:lnTo>
                  <a:lnTo>
                    <a:pt x="1336427" y="45175"/>
                  </a:lnTo>
                  <a:lnTo>
                    <a:pt x="1374058" y="15367"/>
                  </a:lnTo>
                  <a:lnTo>
                    <a:pt x="1392897" y="0"/>
                  </a:lnTo>
                </a:path>
              </a:pathLst>
            </a:custGeom>
            <a:ln w="3471">
              <a:solidFill>
                <a:srgbClr val="8B0000"/>
              </a:solidFill>
            </a:ln>
          </p:spPr>
          <p:txBody>
            <a:bodyPr wrap="square" lIns="0" tIns="0" rIns="0" bIns="0" rtlCol="0"/>
            <a:lstStyle/>
            <a:p>
              <a:endParaRPr/>
            </a:p>
          </p:txBody>
        </p:sp>
      </p:grpSp>
      <p:sp>
        <p:nvSpPr>
          <p:cNvPr id="68" name="object 68"/>
          <p:cNvSpPr txBox="1"/>
          <p:nvPr/>
        </p:nvSpPr>
        <p:spPr>
          <a:xfrm>
            <a:off x="2507375" y="2519431"/>
            <a:ext cx="191135" cy="81280"/>
          </a:xfrm>
          <a:prstGeom prst="rect">
            <a:avLst/>
          </a:prstGeom>
        </p:spPr>
        <p:txBody>
          <a:bodyPr vert="horz" wrap="square" lIns="0" tIns="13970" rIns="0" bIns="0" rtlCol="0">
            <a:spAutoFit/>
          </a:bodyPr>
          <a:lstStyle/>
          <a:p>
            <a:pPr marL="38100">
              <a:lnSpc>
                <a:spcPct val="100000"/>
              </a:lnSpc>
              <a:spcBef>
                <a:spcPts val="110"/>
              </a:spcBef>
            </a:pPr>
            <a:r>
              <a:rPr sz="250" spc="20" dirty="0">
                <a:latin typeface="MS UI Gothic"/>
                <a:cs typeface="MS UI Gothic"/>
              </a:rPr>
              <a:t>●</a:t>
            </a:r>
            <a:r>
              <a:rPr sz="250" spc="110" dirty="0">
                <a:latin typeface="MS UI Gothic"/>
                <a:cs typeface="MS UI Gothic"/>
              </a:rPr>
              <a:t> </a:t>
            </a:r>
            <a:r>
              <a:rPr sz="525" spc="15" baseline="-15873" dirty="0">
                <a:solidFill>
                  <a:srgbClr val="8B0000"/>
                </a:solidFill>
                <a:latin typeface="MS UI Gothic"/>
                <a:cs typeface="MS UI Gothic"/>
              </a:rPr>
              <a:t>●</a:t>
            </a:r>
            <a:endParaRPr sz="525" baseline="-15873">
              <a:latin typeface="MS UI Gothic"/>
              <a:cs typeface="MS UI Gothic"/>
            </a:endParaRPr>
          </a:p>
        </p:txBody>
      </p:sp>
      <p:sp>
        <p:nvSpPr>
          <p:cNvPr id="69" name="object 69"/>
          <p:cNvSpPr txBox="1"/>
          <p:nvPr/>
        </p:nvSpPr>
        <p:spPr>
          <a:xfrm>
            <a:off x="1474436" y="2979564"/>
            <a:ext cx="56515" cy="92075"/>
          </a:xfrm>
          <a:prstGeom prst="rect">
            <a:avLst/>
          </a:prstGeom>
        </p:spPr>
        <p:txBody>
          <a:bodyPr vert="horz" wrap="square" lIns="0" tIns="17145" rIns="0" bIns="0" rtlCol="0">
            <a:spAutoFit/>
          </a:bodyPr>
          <a:lstStyle/>
          <a:p>
            <a:pPr marL="12700">
              <a:lnSpc>
                <a:spcPct val="100000"/>
              </a:lnSpc>
              <a:spcBef>
                <a:spcPts val="135"/>
              </a:spcBef>
            </a:pPr>
            <a:r>
              <a:rPr sz="400" spc="20" dirty="0">
                <a:latin typeface="Microsoft Sans Serif"/>
                <a:cs typeface="Microsoft Sans Serif"/>
              </a:rPr>
              <a:t>1</a:t>
            </a:r>
            <a:endParaRPr sz="400">
              <a:latin typeface="Microsoft Sans Serif"/>
              <a:cs typeface="Microsoft Sans Serif"/>
            </a:endParaRPr>
          </a:p>
        </p:txBody>
      </p:sp>
      <p:sp>
        <p:nvSpPr>
          <p:cNvPr id="70" name="object 70"/>
          <p:cNvSpPr txBox="1"/>
          <p:nvPr/>
        </p:nvSpPr>
        <p:spPr>
          <a:xfrm>
            <a:off x="1850883" y="2979564"/>
            <a:ext cx="56515" cy="92075"/>
          </a:xfrm>
          <a:prstGeom prst="rect">
            <a:avLst/>
          </a:prstGeom>
        </p:spPr>
        <p:txBody>
          <a:bodyPr vert="horz" wrap="square" lIns="0" tIns="17145" rIns="0" bIns="0" rtlCol="0">
            <a:spAutoFit/>
          </a:bodyPr>
          <a:lstStyle/>
          <a:p>
            <a:pPr marL="12700">
              <a:lnSpc>
                <a:spcPct val="100000"/>
              </a:lnSpc>
              <a:spcBef>
                <a:spcPts val="135"/>
              </a:spcBef>
            </a:pPr>
            <a:r>
              <a:rPr sz="400" spc="20" dirty="0">
                <a:latin typeface="Microsoft Sans Serif"/>
                <a:cs typeface="Microsoft Sans Serif"/>
              </a:rPr>
              <a:t>2</a:t>
            </a:r>
            <a:endParaRPr sz="400">
              <a:latin typeface="Microsoft Sans Serif"/>
              <a:cs typeface="Microsoft Sans Serif"/>
            </a:endParaRPr>
          </a:p>
        </p:txBody>
      </p:sp>
      <p:sp>
        <p:nvSpPr>
          <p:cNvPr id="71" name="object 71"/>
          <p:cNvSpPr txBox="1"/>
          <p:nvPr/>
        </p:nvSpPr>
        <p:spPr>
          <a:xfrm>
            <a:off x="2227377" y="2979564"/>
            <a:ext cx="56515" cy="92075"/>
          </a:xfrm>
          <a:prstGeom prst="rect">
            <a:avLst/>
          </a:prstGeom>
        </p:spPr>
        <p:txBody>
          <a:bodyPr vert="horz" wrap="square" lIns="0" tIns="17145" rIns="0" bIns="0" rtlCol="0">
            <a:spAutoFit/>
          </a:bodyPr>
          <a:lstStyle/>
          <a:p>
            <a:pPr marL="12700">
              <a:lnSpc>
                <a:spcPct val="100000"/>
              </a:lnSpc>
              <a:spcBef>
                <a:spcPts val="135"/>
              </a:spcBef>
            </a:pPr>
            <a:r>
              <a:rPr sz="400" spc="20" dirty="0">
                <a:latin typeface="Microsoft Sans Serif"/>
                <a:cs typeface="Microsoft Sans Serif"/>
              </a:rPr>
              <a:t>3</a:t>
            </a:r>
            <a:endParaRPr sz="400">
              <a:latin typeface="Microsoft Sans Serif"/>
              <a:cs typeface="Microsoft Sans Serif"/>
            </a:endParaRPr>
          </a:p>
        </p:txBody>
      </p:sp>
      <p:sp>
        <p:nvSpPr>
          <p:cNvPr id="72" name="object 72"/>
          <p:cNvSpPr txBox="1"/>
          <p:nvPr/>
        </p:nvSpPr>
        <p:spPr>
          <a:xfrm>
            <a:off x="2603825" y="2979564"/>
            <a:ext cx="56515" cy="92075"/>
          </a:xfrm>
          <a:prstGeom prst="rect">
            <a:avLst/>
          </a:prstGeom>
        </p:spPr>
        <p:txBody>
          <a:bodyPr vert="horz" wrap="square" lIns="0" tIns="17145" rIns="0" bIns="0" rtlCol="0">
            <a:spAutoFit/>
          </a:bodyPr>
          <a:lstStyle/>
          <a:p>
            <a:pPr marL="12700">
              <a:lnSpc>
                <a:spcPct val="100000"/>
              </a:lnSpc>
              <a:spcBef>
                <a:spcPts val="135"/>
              </a:spcBef>
            </a:pPr>
            <a:r>
              <a:rPr sz="400" spc="20" dirty="0">
                <a:latin typeface="Microsoft Sans Serif"/>
                <a:cs typeface="Microsoft Sans Serif"/>
              </a:rPr>
              <a:t>4</a:t>
            </a:r>
            <a:endParaRPr sz="400">
              <a:latin typeface="Microsoft Sans Serif"/>
              <a:cs typeface="Microsoft Sans Serif"/>
            </a:endParaRPr>
          </a:p>
        </p:txBody>
      </p:sp>
      <p:sp>
        <p:nvSpPr>
          <p:cNvPr id="73" name="object 73"/>
          <p:cNvSpPr txBox="1"/>
          <p:nvPr/>
        </p:nvSpPr>
        <p:spPr>
          <a:xfrm>
            <a:off x="2980272" y="2979564"/>
            <a:ext cx="56515" cy="92075"/>
          </a:xfrm>
          <a:prstGeom prst="rect">
            <a:avLst/>
          </a:prstGeom>
        </p:spPr>
        <p:txBody>
          <a:bodyPr vert="horz" wrap="square" lIns="0" tIns="17145" rIns="0" bIns="0" rtlCol="0">
            <a:spAutoFit/>
          </a:bodyPr>
          <a:lstStyle/>
          <a:p>
            <a:pPr marL="12700">
              <a:lnSpc>
                <a:spcPct val="100000"/>
              </a:lnSpc>
              <a:spcBef>
                <a:spcPts val="135"/>
              </a:spcBef>
            </a:pPr>
            <a:r>
              <a:rPr sz="400" spc="20" dirty="0">
                <a:latin typeface="Microsoft Sans Serif"/>
                <a:cs typeface="Microsoft Sans Serif"/>
              </a:rPr>
              <a:t>5</a:t>
            </a:r>
            <a:endParaRPr sz="400">
              <a:latin typeface="Microsoft Sans Serif"/>
              <a:cs typeface="Microsoft Sans Serif"/>
            </a:endParaRPr>
          </a:p>
        </p:txBody>
      </p:sp>
      <p:sp>
        <p:nvSpPr>
          <p:cNvPr id="74" name="object 74"/>
          <p:cNvSpPr txBox="1"/>
          <p:nvPr/>
        </p:nvSpPr>
        <p:spPr>
          <a:xfrm>
            <a:off x="3356766" y="2979564"/>
            <a:ext cx="56515" cy="92075"/>
          </a:xfrm>
          <a:prstGeom prst="rect">
            <a:avLst/>
          </a:prstGeom>
        </p:spPr>
        <p:txBody>
          <a:bodyPr vert="horz" wrap="square" lIns="0" tIns="17145" rIns="0" bIns="0" rtlCol="0">
            <a:spAutoFit/>
          </a:bodyPr>
          <a:lstStyle/>
          <a:p>
            <a:pPr marL="12700">
              <a:lnSpc>
                <a:spcPct val="100000"/>
              </a:lnSpc>
              <a:spcBef>
                <a:spcPts val="135"/>
              </a:spcBef>
            </a:pPr>
            <a:r>
              <a:rPr sz="400" spc="20" dirty="0">
                <a:latin typeface="Microsoft Sans Serif"/>
                <a:cs typeface="Microsoft Sans Serif"/>
              </a:rPr>
              <a:t>6</a:t>
            </a:r>
            <a:endParaRPr sz="400">
              <a:latin typeface="Microsoft Sans Serif"/>
              <a:cs typeface="Microsoft Sans Serif"/>
            </a:endParaRPr>
          </a:p>
        </p:txBody>
      </p:sp>
      <p:sp>
        <p:nvSpPr>
          <p:cNvPr id="75" name="object 75"/>
          <p:cNvSpPr txBox="1"/>
          <p:nvPr/>
        </p:nvSpPr>
        <p:spPr>
          <a:xfrm>
            <a:off x="1284322" y="2065297"/>
            <a:ext cx="87630" cy="875030"/>
          </a:xfrm>
          <a:prstGeom prst="rect">
            <a:avLst/>
          </a:prstGeom>
        </p:spPr>
        <p:txBody>
          <a:bodyPr vert="vert270" wrap="square" lIns="0" tIns="12065" rIns="0" bIns="0" rtlCol="0">
            <a:spAutoFit/>
          </a:bodyPr>
          <a:lstStyle/>
          <a:p>
            <a:pPr marL="12700">
              <a:lnSpc>
                <a:spcPct val="100000"/>
              </a:lnSpc>
              <a:spcBef>
                <a:spcPts val="95"/>
              </a:spcBef>
              <a:tabLst>
                <a:tab pos="509905" algn="l"/>
                <a:tab pos="670560" algn="l"/>
                <a:tab pos="830580" algn="l"/>
              </a:tabLst>
            </a:pPr>
            <a:r>
              <a:rPr sz="400" dirty="0">
                <a:latin typeface="Microsoft Sans Serif"/>
                <a:cs typeface="Microsoft Sans Serif"/>
              </a:rPr>
              <a:t>−2    </a:t>
            </a:r>
            <a:r>
              <a:rPr sz="400" spc="50" dirty="0">
                <a:latin typeface="Microsoft Sans Serif"/>
                <a:cs typeface="Microsoft Sans Serif"/>
              </a:rPr>
              <a:t> </a:t>
            </a:r>
            <a:r>
              <a:rPr sz="400" dirty="0">
                <a:latin typeface="Microsoft Sans Serif"/>
                <a:cs typeface="Microsoft Sans Serif"/>
              </a:rPr>
              <a:t>−1      </a:t>
            </a:r>
            <a:r>
              <a:rPr sz="400" spc="-35" dirty="0">
                <a:latin typeface="Microsoft Sans Serif"/>
                <a:cs typeface="Microsoft Sans Serif"/>
              </a:rPr>
              <a:t> </a:t>
            </a:r>
            <a:r>
              <a:rPr sz="400" dirty="0">
                <a:latin typeface="Microsoft Sans Serif"/>
                <a:cs typeface="Microsoft Sans Serif"/>
              </a:rPr>
              <a:t>0	1	2	3</a:t>
            </a:r>
            <a:endParaRPr sz="400">
              <a:latin typeface="Microsoft Sans Serif"/>
              <a:cs typeface="Microsoft Sans Serif"/>
            </a:endParaRPr>
          </a:p>
        </p:txBody>
      </p:sp>
      <p:sp>
        <p:nvSpPr>
          <p:cNvPr id="76" name="object 76"/>
          <p:cNvSpPr txBox="1"/>
          <p:nvPr/>
        </p:nvSpPr>
        <p:spPr>
          <a:xfrm>
            <a:off x="2417152" y="3112869"/>
            <a:ext cx="53340" cy="92075"/>
          </a:xfrm>
          <a:prstGeom prst="rect">
            <a:avLst/>
          </a:prstGeom>
        </p:spPr>
        <p:txBody>
          <a:bodyPr vert="horz" wrap="square" lIns="0" tIns="17145" rIns="0" bIns="0" rtlCol="0">
            <a:spAutoFit/>
          </a:bodyPr>
          <a:lstStyle/>
          <a:p>
            <a:pPr marL="12700">
              <a:lnSpc>
                <a:spcPct val="100000"/>
              </a:lnSpc>
              <a:spcBef>
                <a:spcPts val="135"/>
              </a:spcBef>
            </a:pPr>
            <a:r>
              <a:rPr sz="400" spc="15" dirty="0">
                <a:latin typeface="Microsoft Sans Serif"/>
                <a:cs typeface="Microsoft Sans Serif"/>
              </a:rPr>
              <a:t>x</a:t>
            </a:r>
            <a:endParaRPr sz="400">
              <a:latin typeface="Microsoft Sans Serif"/>
              <a:cs typeface="Microsoft Sans Serif"/>
            </a:endParaRPr>
          </a:p>
        </p:txBody>
      </p:sp>
      <p:sp>
        <p:nvSpPr>
          <p:cNvPr id="77" name="object 77"/>
          <p:cNvSpPr txBox="1"/>
          <p:nvPr/>
        </p:nvSpPr>
        <p:spPr>
          <a:xfrm>
            <a:off x="1151018" y="2468007"/>
            <a:ext cx="87630" cy="53340"/>
          </a:xfrm>
          <a:prstGeom prst="rect">
            <a:avLst/>
          </a:prstGeom>
        </p:spPr>
        <p:txBody>
          <a:bodyPr vert="vert270" wrap="square" lIns="0" tIns="12065" rIns="0" bIns="0" rtlCol="0">
            <a:spAutoFit/>
          </a:bodyPr>
          <a:lstStyle/>
          <a:p>
            <a:pPr marL="12700">
              <a:lnSpc>
                <a:spcPct val="100000"/>
              </a:lnSpc>
              <a:spcBef>
                <a:spcPts val="95"/>
              </a:spcBef>
            </a:pPr>
            <a:r>
              <a:rPr sz="400" dirty="0">
                <a:latin typeface="Microsoft Sans Serif"/>
                <a:cs typeface="Microsoft Sans Serif"/>
              </a:rPr>
              <a:t>y</a:t>
            </a:r>
            <a:endParaRPr sz="400">
              <a:latin typeface="Microsoft Sans Serif"/>
              <a:cs typeface="Microsoft Sans Serif"/>
            </a:endParaRPr>
          </a:p>
        </p:txBody>
      </p:sp>
      <p:sp>
        <p:nvSpPr>
          <p:cNvPr id="79" name="Footer Placeholder 78">
            <a:extLst>
              <a:ext uri="{FF2B5EF4-FFF2-40B4-BE49-F238E27FC236}">
                <a16:creationId xmlns:a16="http://schemas.microsoft.com/office/drawing/2014/main" id="{CE84045C-4F49-2613-705E-5C99C5B04543}"/>
              </a:ext>
            </a:extLst>
          </p:cNvPr>
          <p:cNvSpPr>
            <a:spLocks noGrp="1"/>
          </p:cNvSpPr>
          <p:nvPr>
            <p:ph type="ftr" sz="quarter" idx="5"/>
          </p:nvPr>
        </p:nvSpPr>
        <p:spPr/>
        <p:txBody>
          <a:bodyPr/>
          <a:lstStyle/>
          <a:p>
            <a:r>
              <a:rPr lang="en-US"/>
              <a:t>Dr. Malak Abdullah</a:t>
            </a:r>
            <a:endParaRPr lang="en-US" dirty="0"/>
          </a:p>
        </p:txBody>
      </p:sp>
    </p:spTree>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4179" y="180354"/>
            <a:ext cx="2421890" cy="1954530"/>
          </a:xfrm>
          <a:custGeom>
            <a:avLst/>
            <a:gdLst/>
            <a:ahLst/>
            <a:cxnLst/>
            <a:rect l="l" t="t" r="r" b="b"/>
            <a:pathLst>
              <a:path w="2421890" h="1954530">
                <a:moveTo>
                  <a:pt x="1177006" y="567219"/>
                </a:moveTo>
                <a:lnTo>
                  <a:pt x="2277948" y="994721"/>
                </a:lnTo>
                <a:lnTo>
                  <a:pt x="2421450" y="311097"/>
                </a:lnTo>
                <a:lnTo>
                  <a:pt x="1169438" y="0"/>
                </a:lnTo>
                <a:lnTo>
                  <a:pt x="1177006" y="567219"/>
                </a:lnTo>
              </a:path>
              <a:path w="2421890" h="1954530">
                <a:moveTo>
                  <a:pt x="160973" y="1104782"/>
                </a:moveTo>
                <a:lnTo>
                  <a:pt x="1177006" y="567219"/>
                </a:lnTo>
              </a:path>
              <a:path w="2421890" h="1954530">
                <a:moveTo>
                  <a:pt x="1169438" y="0"/>
                </a:moveTo>
                <a:lnTo>
                  <a:pt x="0" y="394227"/>
                </a:lnTo>
                <a:lnTo>
                  <a:pt x="160973" y="1104782"/>
                </a:lnTo>
                <a:lnTo>
                  <a:pt x="1381269" y="1954331"/>
                </a:lnTo>
                <a:lnTo>
                  <a:pt x="2277948" y="994721"/>
                </a:lnTo>
              </a:path>
            </a:pathLst>
          </a:custGeom>
          <a:ln w="4173">
            <a:solidFill>
              <a:srgbClr val="000000"/>
            </a:solidFill>
          </a:ln>
        </p:spPr>
        <p:txBody>
          <a:bodyPr wrap="square" lIns="0" tIns="0" rIns="0" bIns="0" rtlCol="0"/>
          <a:lstStyle/>
          <a:p>
            <a:endParaRPr/>
          </a:p>
        </p:txBody>
      </p:sp>
      <p:sp>
        <p:nvSpPr>
          <p:cNvPr id="3" name="object 3"/>
          <p:cNvSpPr txBox="1"/>
          <p:nvPr/>
        </p:nvSpPr>
        <p:spPr>
          <a:xfrm rot="2100000">
            <a:off x="1479496" y="1704210"/>
            <a:ext cx="560317" cy="66675"/>
          </a:xfrm>
          <a:prstGeom prst="rect">
            <a:avLst/>
          </a:prstGeom>
        </p:spPr>
        <p:txBody>
          <a:bodyPr vert="horz" wrap="square" lIns="0" tIns="0" rIns="0" bIns="0" rtlCol="0">
            <a:spAutoFit/>
          </a:bodyPr>
          <a:lstStyle/>
          <a:p>
            <a:pPr>
              <a:lnSpc>
                <a:spcPts val="525"/>
              </a:lnSpc>
            </a:pPr>
            <a:r>
              <a:rPr sz="500" spc="-5" dirty="0">
                <a:latin typeface="Microsoft Sans Serif"/>
                <a:cs typeface="Microsoft Sans Serif"/>
              </a:rPr>
              <a:t>Years</a:t>
            </a:r>
            <a:r>
              <a:rPr sz="500" spc="-15" dirty="0">
                <a:latin typeface="Microsoft Sans Serif"/>
                <a:cs typeface="Microsoft Sans Serif"/>
              </a:rPr>
              <a:t> </a:t>
            </a:r>
            <a:r>
              <a:rPr sz="500" spc="10" dirty="0">
                <a:latin typeface="Microsoft Sans Serif"/>
                <a:cs typeface="Microsoft Sans Serif"/>
              </a:rPr>
              <a:t>of</a:t>
            </a:r>
            <a:r>
              <a:rPr sz="500" spc="-10" dirty="0">
                <a:latin typeface="Microsoft Sans Serif"/>
                <a:cs typeface="Microsoft Sans Serif"/>
              </a:rPr>
              <a:t> </a:t>
            </a:r>
            <a:r>
              <a:rPr sz="500" spc="10" dirty="0">
                <a:latin typeface="Microsoft Sans Serif"/>
                <a:cs typeface="Microsoft Sans Serif"/>
              </a:rPr>
              <a:t>Education</a:t>
            </a:r>
            <a:endParaRPr sz="500">
              <a:latin typeface="Microsoft Sans Serif"/>
              <a:cs typeface="Microsoft Sans Serif"/>
            </a:endParaRPr>
          </a:p>
        </p:txBody>
      </p:sp>
      <p:pic>
        <p:nvPicPr>
          <p:cNvPr id="4" name="object 4"/>
          <p:cNvPicPr/>
          <p:nvPr/>
        </p:nvPicPr>
        <p:blipFill>
          <a:blip r:embed="rId2" cstate="print"/>
          <a:stretch>
            <a:fillRect/>
          </a:stretch>
        </p:blipFill>
        <p:spPr>
          <a:xfrm>
            <a:off x="1140821" y="449636"/>
            <a:ext cx="2456894" cy="1751793"/>
          </a:xfrm>
          <a:prstGeom prst="rect">
            <a:avLst/>
          </a:prstGeom>
        </p:spPr>
      </p:pic>
      <p:sp>
        <p:nvSpPr>
          <p:cNvPr id="5" name="object 5"/>
          <p:cNvSpPr txBox="1"/>
          <p:nvPr/>
        </p:nvSpPr>
        <p:spPr>
          <a:xfrm rot="18720000">
            <a:off x="3113045" y="1537819"/>
            <a:ext cx="269525" cy="66675"/>
          </a:xfrm>
          <a:prstGeom prst="rect">
            <a:avLst/>
          </a:prstGeom>
        </p:spPr>
        <p:txBody>
          <a:bodyPr vert="horz" wrap="square" lIns="0" tIns="0" rIns="0" bIns="0" rtlCol="0">
            <a:spAutoFit/>
          </a:bodyPr>
          <a:lstStyle/>
          <a:p>
            <a:pPr>
              <a:lnSpc>
                <a:spcPts val="525"/>
              </a:lnSpc>
            </a:pPr>
            <a:r>
              <a:rPr sz="500" spc="10" dirty="0">
                <a:latin typeface="Microsoft Sans Serif"/>
                <a:cs typeface="Microsoft Sans Serif"/>
              </a:rPr>
              <a:t>Senior</a:t>
            </a:r>
            <a:r>
              <a:rPr sz="500" spc="5" dirty="0">
                <a:latin typeface="Microsoft Sans Serif"/>
                <a:cs typeface="Microsoft Sans Serif"/>
              </a:rPr>
              <a:t>ity</a:t>
            </a:r>
            <a:endParaRPr sz="500">
              <a:latin typeface="Microsoft Sans Serif"/>
              <a:cs typeface="Microsoft Sans Serif"/>
            </a:endParaRPr>
          </a:p>
        </p:txBody>
      </p:sp>
      <p:sp>
        <p:nvSpPr>
          <p:cNvPr id="6" name="object 6"/>
          <p:cNvSpPr txBox="1"/>
          <p:nvPr/>
        </p:nvSpPr>
        <p:spPr>
          <a:xfrm rot="4560000">
            <a:off x="1000768" y="927642"/>
            <a:ext cx="229789" cy="66675"/>
          </a:xfrm>
          <a:prstGeom prst="rect">
            <a:avLst/>
          </a:prstGeom>
        </p:spPr>
        <p:txBody>
          <a:bodyPr vert="horz" wrap="square" lIns="0" tIns="0" rIns="0" bIns="0" rtlCol="0">
            <a:spAutoFit/>
          </a:bodyPr>
          <a:lstStyle/>
          <a:p>
            <a:pPr>
              <a:lnSpc>
                <a:spcPts val="525"/>
              </a:lnSpc>
            </a:pPr>
            <a:r>
              <a:rPr sz="500" spc="10" dirty="0">
                <a:latin typeface="Microsoft Sans Serif"/>
                <a:cs typeface="Microsoft Sans Serif"/>
              </a:rPr>
              <a:t>Income</a:t>
            </a:r>
            <a:endParaRPr sz="500">
              <a:latin typeface="Microsoft Sans Serif"/>
              <a:cs typeface="Microsoft Sans Serif"/>
            </a:endParaRPr>
          </a:p>
        </p:txBody>
      </p:sp>
      <p:sp>
        <p:nvSpPr>
          <p:cNvPr id="7" name="object 7"/>
          <p:cNvSpPr txBox="1"/>
          <p:nvPr/>
        </p:nvSpPr>
        <p:spPr>
          <a:xfrm>
            <a:off x="347294" y="2169590"/>
            <a:ext cx="3896360" cy="986790"/>
          </a:xfrm>
          <a:prstGeom prst="rect">
            <a:avLst/>
          </a:prstGeom>
        </p:spPr>
        <p:txBody>
          <a:bodyPr vert="horz" wrap="square" lIns="0" tIns="11430" rIns="0" bIns="0" rtlCol="0">
            <a:spAutoFit/>
          </a:bodyPr>
          <a:lstStyle/>
          <a:p>
            <a:pPr marL="12700">
              <a:lnSpc>
                <a:spcPct val="100000"/>
              </a:lnSpc>
              <a:spcBef>
                <a:spcPts val="90"/>
              </a:spcBef>
            </a:pPr>
            <a:r>
              <a:rPr sz="1100" spc="25" dirty="0">
                <a:latin typeface="Calibri"/>
                <a:cs typeface="Calibri"/>
              </a:rPr>
              <a:t>Simulated</a:t>
            </a:r>
            <a:r>
              <a:rPr sz="1100" spc="125" dirty="0">
                <a:latin typeface="Calibri"/>
                <a:cs typeface="Calibri"/>
              </a:rPr>
              <a:t> </a:t>
            </a:r>
            <a:r>
              <a:rPr sz="1100" spc="10" dirty="0">
                <a:latin typeface="Calibri"/>
                <a:cs typeface="Calibri"/>
              </a:rPr>
              <a:t>example.</a:t>
            </a:r>
            <a:r>
              <a:rPr sz="1100" spc="245" dirty="0">
                <a:latin typeface="Calibri"/>
                <a:cs typeface="Calibri"/>
              </a:rPr>
              <a:t> </a:t>
            </a:r>
            <a:r>
              <a:rPr sz="1100" spc="55" dirty="0">
                <a:latin typeface="Calibri"/>
                <a:cs typeface="Calibri"/>
              </a:rPr>
              <a:t>Red</a:t>
            </a:r>
            <a:r>
              <a:rPr sz="1100" spc="120" dirty="0">
                <a:latin typeface="Calibri"/>
                <a:cs typeface="Calibri"/>
              </a:rPr>
              <a:t> </a:t>
            </a:r>
            <a:r>
              <a:rPr sz="1100" spc="15" dirty="0">
                <a:latin typeface="Calibri"/>
                <a:cs typeface="Calibri"/>
              </a:rPr>
              <a:t>points</a:t>
            </a:r>
            <a:r>
              <a:rPr sz="1100" spc="125" dirty="0">
                <a:latin typeface="Calibri"/>
                <a:cs typeface="Calibri"/>
              </a:rPr>
              <a:t> </a:t>
            </a:r>
            <a:r>
              <a:rPr sz="1100" spc="-5" dirty="0">
                <a:latin typeface="Calibri"/>
                <a:cs typeface="Calibri"/>
              </a:rPr>
              <a:t>are</a:t>
            </a:r>
            <a:r>
              <a:rPr sz="1100" spc="120" dirty="0">
                <a:latin typeface="Calibri"/>
                <a:cs typeface="Calibri"/>
              </a:rPr>
              <a:t> </a:t>
            </a:r>
            <a:r>
              <a:rPr sz="1100" spc="15" dirty="0">
                <a:latin typeface="Calibri"/>
                <a:cs typeface="Calibri"/>
              </a:rPr>
              <a:t>simulated</a:t>
            </a:r>
            <a:r>
              <a:rPr sz="1100" spc="125" dirty="0">
                <a:latin typeface="Calibri"/>
                <a:cs typeface="Calibri"/>
              </a:rPr>
              <a:t> </a:t>
            </a:r>
            <a:r>
              <a:rPr sz="1100" spc="5" dirty="0">
                <a:latin typeface="Calibri"/>
                <a:cs typeface="Calibri"/>
              </a:rPr>
              <a:t>values</a:t>
            </a:r>
            <a:r>
              <a:rPr sz="1100" spc="125" dirty="0">
                <a:latin typeface="Calibri"/>
                <a:cs typeface="Calibri"/>
              </a:rPr>
              <a:t> </a:t>
            </a:r>
            <a:r>
              <a:rPr sz="1100" dirty="0">
                <a:latin typeface="Calibri"/>
                <a:cs typeface="Calibri"/>
              </a:rPr>
              <a:t>for</a:t>
            </a:r>
            <a:r>
              <a:rPr sz="1100" spc="125" dirty="0">
                <a:latin typeface="Calibri"/>
                <a:cs typeface="Calibri"/>
              </a:rPr>
              <a:t> </a:t>
            </a:r>
            <a:r>
              <a:rPr sz="1100" spc="20" dirty="0">
                <a:solidFill>
                  <a:srgbClr val="990000"/>
                </a:solidFill>
                <a:latin typeface="Calibri"/>
                <a:cs typeface="Calibri"/>
              </a:rPr>
              <a:t>income</a:t>
            </a:r>
            <a:endParaRPr sz="1100">
              <a:latin typeface="Calibri"/>
              <a:cs typeface="Calibri"/>
            </a:endParaRPr>
          </a:p>
          <a:p>
            <a:pPr marL="12700">
              <a:lnSpc>
                <a:spcPct val="100000"/>
              </a:lnSpc>
              <a:spcBef>
                <a:spcPts val="35"/>
              </a:spcBef>
            </a:pPr>
            <a:r>
              <a:rPr sz="1100" spc="5" dirty="0">
                <a:latin typeface="Calibri"/>
                <a:cs typeface="Calibri"/>
              </a:rPr>
              <a:t>from</a:t>
            </a:r>
            <a:r>
              <a:rPr sz="1100" spc="90" dirty="0">
                <a:latin typeface="Calibri"/>
                <a:cs typeface="Calibri"/>
              </a:rPr>
              <a:t> </a:t>
            </a:r>
            <a:r>
              <a:rPr sz="1100" spc="5" dirty="0">
                <a:latin typeface="Calibri"/>
                <a:cs typeface="Calibri"/>
              </a:rPr>
              <a:t>the</a:t>
            </a:r>
            <a:r>
              <a:rPr sz="1100" spc="90" dirty="0">
                <a:latin typeface="Calibri"/>
                <a:cs typeface="Calibri"/>
              </a:rPr>
              <a:t> </a:t>
            </a:r>
            <a:r>
              <a:rPr sz="1100" spc="5" dirty="0">
                <a:latin typeface="Calibri"/>
                <a:cs typeface="Calibri"/>
              </a:rPr>
              <a:t>model</a:t>
            </a:r>
            <a:endParaRPr sz="1100">
              <a:latin typeface="Calibri"/>
              <a:cs typeface="Calibri"/>
            </a:endParaRPr>
          </a:p>
          <a:p>
            <a:pPr marL="12700" marR="727075" indent="739775">
              <a:lnSpc>
                <a:spcPct val="185700"/>
              </a:lnSpc>
            </a:pPr>
            <a:r>
              <a:rPr sz="1100" spc="20" dirty="0">
                <a:solidFill>
                  <a:srgbClr val="990000"/>
                </a:solidFill>
                <a:latin typeface="Calibri"/>
                <a:cs typeface="Calibri"/>
              </a:rPr>
              <a:t>income</a:t>
            </a:r>
            <a:r>
              <a:rPr sz="1100" spc="50" dirty="0">
                <a:solidFill>
                  <a:srgbClr val="990000"/>
                </a:solidFill>
                <a:latin typeface="Calibri"/>
                <a:cs typeface="Calibri"/>
              </a:rPr>
              <a:t> </a:t>
            </a:r>
            <a:r>
              <a:rPr sz="1100" spc="295" dirty="0">
                <a:latin typeface="Calibri"/>
                <a:cs typeface="Calibri"/>
              </a:rPr>
              <a:t>=</a:t>
            </a:r>
            <a:r>
              <a:rPr sz="1100" spc="55" dirty="0">
                <a:latin typeface="Calibri"/>
                <a:cs typeface="Calibri"/>
              </a:rPr>
              <a:t> </a:t>
            </a:r>
            <a:r>
              <a:rPr sz="1100" i="1" spc="195" dirty="0">
                <a:latin typeface="Calibri"/>
                <a:cs typeface="Calibri"/>
              </a:rPr>
              <a:t>f</a:t>
            </a:r>
            <a:r>
              <a:rPr sz="1100" i="1" spc="-135" dirty="0">
                <a:latin typeface="Calibri"/>
                <a:cs typeface="Calibri"/>
              </a:rPr>
              <a:t> </a:t>
            </a:r>
            <a:r>
              <a:rPr sz="1100" spc="85" dirty="0">
                <a:latin typeface="Calibri"/>
                <a:cs typeface="Calibri"/>
              </a:rPr>
              <a:t>(</a:t>
            </a:r>
            <a:r>
              <a:rPr sz="1100" spc="75" dirty="0">
                <a:solidFill>
                  <a:srgbClr val="990000"/>
                </a:solidFill>
                <a:latin typeface="Calibri"/>
                <a:cs typeface="Calibri"/>
              </a:rPr>
              <a:t>education</a:t>
            </a:r>
            <a:r>
              <a:rPr sz="1100" i="1" spc="25" dirty="0">
                <a:latin typeface="Calibri"/>
                <a:cs typeface="Calibri"/>
              </a:rPr>
              <a:t>,</a:t>
            </a:r>
            <a:r>
              <a:rPr sz="1100" i="1" spc="-70" dirty="0">
                <a:latin typeface="Calibri"/>
                <a:cs typeface="Calibri"/>
              </a:rPr>
              <a:t> </a:t>
            </a:r>
            <a:r>
              <a:rPr sz="1100" spc="140" dirty="0">
                <a:solidFill>
                  <a:srgbClr val="990000"/>
                </a:solidFill>
                <a:latin typeface="Calibri"/>
                <a:cs typeface="Calibri"/>
              </a:rPr>
              <a:t>seniority</a:t>
            </a:r>
            <a:r>
              <a:rPr sz="1100" spc="85" dirty="0">
                <a:latin typeface="Calibri"/>
                <a:cs typeface="Calibri"/>
              </a:rPr>
              <a:t>)</a:t>
            </a:r>
            <a:r>
              <a:rPr sz="1100" spc="-10" dirty="0">
                <a:latin typeface="Calibri"/>
                <a:cs typeface="Calibri"/>
              </a:rPr>
              <a:t> </a:t>
            </a:r>
            <a:r>
              <a:rPr sz="1100" spc="295" dirty="0">
                <a:latin typeface="Calibri"/>
                <a:cs typeface="Calibri"/>
              </a:rPr>
              <a:t>+</a:t>
            </a:r>
            <a:r>
              <a:rPr sz="1100" spc="-10" dirty="0">
                <a:latin typeface="Calibri"/>
                <a:cs typeface="Calibri"/>
              </a:rPr>
              <a:t> </a:t>
            </a:r>
            <a:r>
              <a:rPr sz="1100" i="1" spc="-25" dirty="0">
                <a:latin typeface="Calibri"/>
                <a:cs typeface="Calibri"/>
              </a:rPr>
              <a:t>ϵ  </a:t>
            </a:r>
            <a:r>
              <a:rPr sz="1100" i="1" spc="195" dirty="0">
                <a:latin typeface="Calibri"/>
                <a:cs typeface="Calibri"/>
              </a:rPr>
              <a:t>f</a:t>
            </a:r>
            <a:r>
              <a:rPr sz="1100" i="1" spc="225" dirty="0">
                <a:latin typeface="Calibri"/>
                <a:cs typeface="Calibri"/>
              </a:rPr>
              <a:t> </a:t>
            </a:r>
            <a:r>
              <a:rPr sz="1100" spc="20" dirty="0">
                <a:latin typeface="Calibri"/>
                <a:cs typeface="Calibri"/>
              </a:rPr>
              <a:t>is</a:t>
            </a:r>
            <a:r>
              <a:rPr sz="1100" spc="114" dirty="0">
                <a:latin typeface="Calibri"/>
                <a:cs typeface="Calibri"/>
              </a:rPr>
              <a:t> </a:t>
            </a:r>
            <a:r>
              <a:rPr sz="1100" spc="5" dirty="0">
                <a:latin typeface="Calibri"/>
                <a:cs typeface="Calibri"/>
              </a:rPr>
              <a:t>the</a:t>
            </a:r>
            <a:r>
              <a:rPr sz="1100" spc="110" dirty="0">
                <a:latin typeface="Calibri"/>
                <a:cs typeface="Calibri"/>
              </a:rPr>
              <a:t> </a:t>
            </a:r>
            <a:r>
              <a:rPr sz="1100" spc="10" dirty="0">
                <a:latin typeface="Calibri"/>
                <a:cs typeface="Calibri"/>
              </a:rPr>
              <a:t>blue</a:t>
            </a:r>
            <a:r>
              <a:rPr sz="1100" spc="114" dirty="0">
                <a:latin typeface="Calibri"/>
                <a:cs typeface="Calibri"/>
              </a:rPr>
              <a:t> </a:t>
            </a:r>
            <a:r>
              <a:rPr sz="1100" spc="5" dirty="0">
                <a:latin typeface="Calibri"/>
                <a:cs typeface="Calibri"/>
              </a:rPr>
              <a:t>surface.</a:t>
            </a:r>
            <a:endParaRPr sz="1100">
              <a:latin typeface="Calibri"/>
              <a:cs typeface="Calibri"/>
            </a:endParaRPr>
          </a:p>
        </p:txBody>
      </p:sp>
      <p:sp>
        <p:nvSpPr>
          <p:cNvPr id="9" name="Footer Placeholder 8">
            <a:extLst>
              <a:ext uri="{FF2B5EF4-FFF2-40B4-BE49-F238E27FC236}">
                <a16:creationId xmlns:a16="http://schemas.microsoft.com/office/drawing/2014/main" id="{A2AF1396-556A-3D27-B454-972B3E96B7E0}"/>
              </a:ext>
            </a:extLst>
          </p:cNvPr>
          <p:cNvSpPr>
            <a:spLocks noGrp="1"/>
          </p:cNvSpPr>
          <p:nvPr>
            <p:ph type="ftr" sz="quarter" idx="5"/>
          </p:nvPr>
        </p:nvSpPr>
        <p:spPr/>
        <p:txBody>
          <a:bodyPr/>
          <a:lstStyle/>
          <a:p>
            <a:r>
              <a:rPr lang="en-US"/>
              <a:t>Dr. Malak Abdullah</a:t>
            </a:r>
            <a:endParaRPr lang="en-US" dirty="0"/>
          </a:p>
        </p:txBody>
      </p:sp>
    </p:spTree>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4179" y="254204"/>
            <a:ext cx="2421890" cy="1954530"/>
          </a:xfrm>
          <a:custGeom>
            <a:avLst/>
            <a:gdLst/>
            <a:ahLst/>
            <a:cxnLst/>
            <a:rect l="l" t="t" r="r" b="b"/>
            <a:pathLst>
              <a:path w="2421890" h="1954530">
                <a:moveTo>
                  <a:pt x="1177006" y="567219"/>
                </a:moveTo>
                <a:lnTo>
                  <a:pt x="2277948" y="994721"/>
                </a:lnTo>
                <a:lnTo>
                  <a:pt x="2421450" y="311097"/>
                </a:lnTo>
                <a:lnTo>
                  <a:pt x="1169438" y="0"/>
                </a:lnTo>
                <a:lnTo>
                  <a:pt x="1177006" y="567219"/>
                </a:lnTo>
              </a:path>
              <a:path w="2421890" h="1954530">
                <a:moveTo>
                  <a:pt x="160973" y="1104782"/>
                </a:moveTo>
                <a:lnTo>
                  <a:pt x="1177006" y="567219"/>
                </a:lnTo>
              </a:path>
              <a:path w="2421890" h="1954530">
                <a:moveTo>
                  <a:pt x="1169438" y="0"/>
                </a:moveTo>
                <a:lnTo>
                  <a:pt x="0" y="394227"/>
                </a:lnTo>
                <a:lnTo>
                  <a:pt x="160973" y="1104782"/>
                </a:lnTo>
                <a:lnTo>
                  <a:pt x="1381269" y="1954331"/>
                </a:lnTo>
                <a:lnTo>
                  <a:pt x="2277948" y="994721"/>
                </a:lnTo>
              </a:path>
            </a:pathLst>
          </a:custGeom>
          <a:ln w="4173">
            <a:solidFill>
              <a:srgbClr val="000000"/>
            </a:solidFill>
          </a:ln>
        </p:spPr>
        <p:txBody>
          <a:bodyPr wrap="square" lIns="0" tIns="0" rIns="0" bIns="0" rtlCol="0"/>
          <a:lstStyle/>
          <a:p>
            <a:endParaRPr/>
          </a:p>
        </p:txBody>
      </p:sp>
      <p:sp>
        <p:nvSpPr>
          <p:cNvPr id="3" name="object 3"/>
          <p:cNvSpPr txBox="1"/>
          <p:nvPr/>
        </p:nvSpPr>
        <p:spPr>
          <a:xfrm rot="2100000">
            <a:off x="1479496" y="1778061"/>
            <a:ext cx="560317" cy="66675"/>
          </a:xfrm>
          <a:prstGeom prst="rect">
            <a:avLst/>
          </a:prstGeom>
        </p:spPr>
        <p:txBody>
          <a:bodyPr vert="horz" wrap="square" lIns="0" tIns="0" rIns="0" bIns="0" rtlCol="0">
            <a:spAutoFit/>
          </a:bodyPr>
          <a:lstStyle/>
          <a:p>
            <a:pPr>
              <a:lnSpc>
                <a:spcPts val="525"/>
              </a:lnSpc>
            </a:pPr>
            <a:r>
              <a:rPr sz="500" spc="-5" dirty="0">
                <a:latin typeface="Microsoft Sans Serif"/>
                <a:cs typeface="Microsoft Sans Serif"/>
              </a:rPr>
              <a:t>Years</a:t>
            </a:r>
            <a:r>
              <a:rPr sz="500" spc="-15" dirty="0">
                <a:latin typeface="Microsoft Sans Serif"/>
                <a:cs typeface="Microsoft Sans Serif"/>
              </a:rPr>
              <a:t> </a:t>
            </a:r>
            <a:r>
              <a:rPr sz="500" spc="10" dirty="0">
                <a:latin typeface="Microsoft Sans Serif"/>
                <a:cs typeface="Microsoft Sans Serif"/>
              </a:rPr>
              <a:t>of</a:t>
            </a:r>
            <a:r>
              <a:rPr sz="500" spc="-10" dirty="0">
                <a:latin typeface="Microsoft Sans Serif"/>
                <a:cs typeface="Microsoft Sans Serif"/>
              </a:rPr>
              <a:t> </a:t>
            </a:r>
            <a:r>
              <a:rPr sz="500" spc="10" dirty="0">
                <a:latin typeface="Microsoft Sans Serif"/>
                <a:cs typeface="Microsoft Sans Serif"/>
              </a:rPr>
              <a:t>Education</a:t>
            </a:r>
            <a:endParaRPr sz="500">
              <a:latin typeface="Microsoft Sans Serif"/>
              <a:cs typeface="Microsoft Sans Serif"/>
            </a:endParaRPr>
          </a:p>
        </p:txBody>
      </p:sp>
      <p:pic>
        <p:nvPicPr>
          <p:cNvPr id="4" name="object 4"/>
          <p:cNvPicPr/>
          <p:nvPr/>
        </p:nvPicPr>
        <p:blipFill>
          <a:blip r:embed="rId2" cstate="print"/>
          <a:stretch>
            <a:fillRect/>
          </a:stretch>
        </p:blipFill>
        <p:spPr>
          <a:xfrm>
            <a:off x="1121514" y="563215"/>
            <a:ext cx="2476201" cy="1712064"/>
          </a:xfrm>
          <a:prstGeom prst="rect">
            <a:avLst/>
          </a:prstGeom>
        </p:spPr>
      </p:pic>
      <p:sp>
        <p:nvSpPr>
          <p:cNvPr id="5" name="object 5"/>
          <p:cNvSpPr txBox="1"/>
          <p:nvPr/>
        </p:nvSpPr>
        <p:spPr>
          <a:xfrm rot="18720000">
            <a:off x="3113045" y="1611669"/>
            <a:ext cx="269525" cy="66675"/>
          </a:xfrm>
          <a:prstGeom prst="rect">
            <a:avLst/>
          </a:prstGeom>
        </p:spPr>
        <p:txBody>
          <a:bodyPr vert="horz" wrap="square" lIns="0" tIns="0" rIns="0" bIns="0" rtlCol="0">
            <a:spAutoFit/>
          </a:bodyPr>
          <a:lstStyle/>
          <a:p>
            <a:pPr>
              <a:lnSpc>
                <a:spcPts val="525"/>
              </a:lnSpc>
            </a:pPr>
            <a:r>
              <a:rPr sz="500" spc="10" dirty="0">
                <a:latin typeface="Microsoft Sans Serif"/>
                <a:cs typeface="Microsoft Sans Serif"/>
              </a:rPr>
              <a:t>Senior</a:t>
            </a:r>
            <a:r>
              <a:rPr sz="500" spc="5" dirty="0">
                <a:latin typeface="Microsoft Sans Serif"/>
                <a:cs typeface="Microsoft Sans Serif"/>
              </a:rPr>
              <a:t>ity</a:t>
            </a:r>
            <a:endParaRPr sz="500">
              <a:latin typeface="Microsoft Sans Serif"/>
              <a:cs typeface="Microsoft Sans Serif"/>
            </a:endParaRPr>
          </a:p>
        </p:txBody>
      </p:sp>
      <p:sp>
        <p:nvSpPr>
          <p:cNvPr id="6" name="object 6"/>
          <p:cNvSpPr txBox="1"/>
          <p:nvPr/>
        </p:nvSpPr>
        <p:spPr>
          <a:xfrm rot="4560000">
            <a:off x="1006499" y="1024027"/>
            <a:ext cx="229789" cy="66675"/>
          </a:xfrm>
          <a:prstGeom prst="rect">
            <a:avLst/>
          </a:prstGeom>
        </p:spPr>
        <p:txBody>
          <a:bodyPr vert="horz" wrap="square" lIns="0" tIns="0" rIns="0" bIns="0" rtlCol="0">
            <a:spAutoFit/>
          </a:bodyPr>
          <a:lstStyle/>
          <a:p>
            <a:pPr>
              <a:lnSpc>
                <a:spcPts val="525"/>
              </a:lnSpc>
            </a:pPr>
            <a:r>
              <a:rPr sz="500" spc="10" dirty="0">
                <a:latin typeface="Microsoft Sans Serif"/>
                <a:cs typeface="Microsoft Sans Serif"/>
              </a:rPr>
              <a:t>Income</a:t>
            </a:r>
            <a:endParaRPr sz="500">
              <a:latin typeface="Microsoft Sans Serif"/>
              <a:cs typeface="Microsoft Sans Serif"/>
            </a:endParaRPr>
          </a:p>
        </p:txBody>
      </p:sp>
      <p:sp>
        <p:nvSpPr>
          <p:cNvPr id="7" name="object 7"/>
          <p:cNvSpPr txBox="1"/>
          <p:nvPr/>
        </p:nvSpPr>
        <p:spPr>
          <a:xfrm>
            <a:off x="309194" y="2395269"/>
            <a:ext cx="4068445" cy="502920"/>
          </a:xfrm>
          <a:prstGeom prst="rect">
            <a:avLst/>
          </a:prstGeom>
        </p:spPr>
        <p:txBody>
          <a:bodyPr vert="horz" wrap="square" lIns="0" tIns="11430" rIns="0" bIns="0" rtlCol="0">
            <a:spAutoFit/>
          </a:bodyPr>
          <a:lstStyle/>
          <a:p>
            <a:pPr marL="50800">
              <a:lnSpc>
                <a:spcPct val="100000"/>
              </a:lnSpc>
              <a:spcBef>
                <a:spcPts val="90"/>
              </a:spcBef>
            </a:pPr>
            <a:r>
              <a:rPr sz="1100" spc="45" dirty="0">
                <a:latin typeface="Calibri"/>
                <a:cs typeface="Calibri"/>
              </a:rPr>
              <a:t>Linear</a:t>
            </a:r>
            <a:r>
              <a:rPr sz="1100" spc="110" dirty="0">
                <a:latin typeface="Calibri"/>
                <a:cs typeface="Calibri"/>
              </a:rPr>
              <a:t> </a:t>
            </a:r>
            <a:r>
              <a:rPr sz="1100" dirty="0">
                <a:latin typeface="Calibri"/>
                <a:cs typeface="Calibri"/>
              </a:rPr>
              <a:t>regression</a:t>
            </a:r>
            <a:r>
              <a:rPr sz="1100" spc="120" dirty="0">
                <a:latin typeface="Calibri"/>
                <a:cs typeface="Calibri"/>
              </a:rPr>
              <a:t> </a:t>
            </a:r>
            <a:r>
              <a:rPr sz="1100" spc="5" dirty="0">
                <a:latin typeface="Calibri"/>
                <a:cs typeface="Calibri"/>
              </a:rPr>
              <a:t>model</a:t>
            </a:r>
            <a:r>
              <a:rPr sz="1100" spc="114" dirty="0">
                <a:latin typeface="Calibri"/>
                <a:cs typeface="Calibri"/>
              </a:rPr>
              <a:t> </a:t>
            </a:r>
            <a:r>
              <a:rPr sz="1100" spc="20" dirty="0">
                <a:latin typeface="Calibri"/>
                <a:cs typeface="Calibri"/>
              </a:rPr>
              <a:t>fit</a:t>
            </a:r>
            <a:r>
              <a:rPr sz="1100" spc="120" dirty="0">
                <a:latin typeface="Calibri"/>
                <a:cs typeface="Calibri"/>
              </a:rPr>
              <a:t> </a:t>
            </a:r>
            <a:r>
              <a:rPr sz="1100" spc="10" dirty="0">
                <a:latin typeface="Calibri"/>
                <a:cs typeface="Calibri"/>
              </a:rPr>
              <a:t>to</a:t>
            </a:r>
            <a:r>
              <a:rPr sz="1100" spc="120" dirty="0">
                <a:latin typeface="Calibri"/>
                <a:cs typeface="Calibri"/>
              </a:rPr>
              <a:t> </a:t>
            </a:r>
            <a:r>
              <a:rPr sz="1100" spc="5" dirty="0">
                <a:latin typeface="Calibri"/>
                <a:cs typeface="Calibri"/>
              </a:rPr>
              <a:t>the</a:t>
            </a:r>
            <a:r>
              <a:rPr sz="1100" spc="114" dirty="0">
                <a:latin typeface="Calibri"/>
                <a:cs typeface="Calibri"/>
              </a:rPr>
              <a:t> </a:t>
            </a:r>
            <a:r>
              <a:rPr sz="1100" spc="15" dirty="0">
                <a:latin typeface="Calibri"/>
                <a:cs typeface="Calibri"/>
              </a:rPr>
              <a:t>simulated</a:t>
            </a:r>
            <a:r>
              <a:rPr sz="1100" spc="120" dirty="0">
                <a:latin typeface="Calibri"/>
                <a:cs typeface="Calibri"/>
              </a:rPr>
              <a:t> </a:t>
            </a:r>
            <a:r>
              <a:rPr sz="1100" spc="25" dirty="0">
                <a:latin typeface="Calibri"/>
                <a:cs typeface="Calibri"/>
              </a:rPr>
              <a:t>data.</a:t>
            </a:r>
            <a:endParaRPr sz="1100">
              <a:latin typeface="Calibri"/>
              <a:cs typeface="Calibri"/>
            </a:endParaRPr>
          </a:p>
          <a:p>
            <a:pPr>
              <a:lnSpc>
                <a:spcPct val="100000"/>
              </a:lnSpc>
              <a:spcBef>
                <a:spcPts val="30"/>
              </a:spcBef>
            </a:pPr>
            <a:endParaRPr sz="900">
              <a:latin typeface="Calibri"/>
              <a:cs typeface="Calibri"/>
            </a:endParaRPr>
          </a:p>
          <a:p>
            <a:pPr marL="50800">
              <a:lnSpc>
                <a:spcPct val="100000"/>
              </a:lnSpc>
            </a:pPr>
            <a:r>
              <a:rPr sz="1100" i="1" spc="-105" dirty="0">
                <a:latin typeface="Calibri"/>
                <a:cs typeface="Calibri"/>
              </a:rPr>
              <a:t>f</a:t>
            </a:r>
            <a:r>
              <a:rPr sz="1650" spc="-209" baseline="15151" dirty="0">
                <a:latin typeface="Calibri"/>
                <a:cs typeface="Calibri"/>
              </a:rPr>
              <a:t>ˆ</a:t>
            </a:r>
            <a:r>
              <a:rPr sz="1200" i="1" spc="427" baseline="-10416" dirty="0">
                <a:latin typeface="Calibri"/>
                <a:cs typeface="Calibri"/>
              </a:rPr>
              <a:t>L</a:t>
            </a:r>
            <a:r>
              <a:rPr sz="1100" spc="85" dirty="0">
                <a:latin typeface="Calibri"/>
                <a:cs typeface="Calibri"/>
              </a:rPr>
              <a:t>(</a:t>
            </a:r>
            <a:r>
              <a:rPr sz="1100" spc="75" dirty="0">
                <a:solidFill>
                  <a:srgbClr val="990000"/>
                </a:solidFill>
                <a:latin typeface="Calibri"/>
                <a:cs typeface="Calibri"/>
              </a:rPr>
              <a:t>education</a:t>
            </a:r>
            <a:r>
              <a:rPr sz="1100" i="1" spc="25" dirty="0">
                <a:latin typeface="Calibri"/>
                <a:cs typeface="Calibri"/>
              </a:rPr>
              <a:t>,</a:t>
            </a:r>
            <a:r>
              <a:rPr sz="1100" i="1" spc="-70" dirty="0">
                <a:latin typeface="Calibri"/>
                <a:cs typeface="Calibri"/>
              </a:rPr>
              <a:t> </a:t>
            </a:r>
            <a:r>
              <a:rPr sz="1100" spc="140" dirty="0">
                <a:solidFill>
                  <a:srgbClr val="990000"/>
                </a:solidFill>
                <a:latin typeface="Calibri"/>
                <a:cs typeface="Calibri"/>
              </a:rPr>
              <a:t>seniority</a:t>
            </a:r>
            <a:r>
              <a:rPr sz="1100" spc="85" dirty="0">
                <a:latin typeface="Calibri"/>
                <a:cs typeface="Calibri"/>
              </a:rPr>
              <a:t>)</a:t>
            </a:r>
            <a:r>
              <a:rPr sz="1100" spc="55" dirty="0">
                <a:latin typeface="Calibri"/>
                <a:cs typeface="Calibri"/>
              </a:rPr>
              <a:t> </a:t>
            </a:r>
            <a:r>
              <a:rPr sz="1100" spc="295" dirty="0">
                <a:latin typeface="Calibri"/>
                <a:cs typeface="Calibri"/>
              </a:rPr>
              <a:t>=</a:t>
            </a:r>
            <a:r>
              <a:rPr sz="1100" spc="55" dirty="0">
                <a:latin typeface="Calibri"/>
                <a:cs typeface="Calibri"/>
              </a:rPr>
              <a:t> </a:t>
            </a:r>
            <a:r>
              <a:rPr sz="1100" i="1" spc="-430" dirty="0">
                <a:latin typeface="Calibri"/>
                <a:cs typeface="Calibri"/>
              </a:rPr>
              <a:t>β</a:t>
            </a:r>
            <a:r>
              <a:rPr sz="1650" spc="37" baseline="15151" dirty="0">
                <a:latin typeface="Calibri"/>
                <a:cs typeface="Calibri"/>
              </a:rPr>
              <a:t>ˆ</a:t>
            </a:r>
            <a:r>
              <a:rPr sz="1200" spc="75" baseline="-10416" dirty="0">
                <a:latin typeface="Trebuchet MS"/>
                <a:cs typeface="Trebuchet MS"/>
              </a:rPr>
              <a:t>0</a:t>
            </a:r>
            <a:r>
              <a:rPr sz="1100" spc="295" dirty="0">
                <a:latin typeface="Calibri"/>
                <a:cs typeface="Calibri"/>
              </a:rPr>
              <a:t>+</a:t>
            </a:r>
            <a:r>
              <a:rPr sz="1100" i="1" spc="-430" dirty="0">
                <a:latin typeface="Calibri"/>
                <a:cs typeface="Calibri"/>
              </a:rPr>
              <a:t>β</a:t>
            </a:r>
            <a:r>
              <a:rPr sz="1650" spc="37" baseline="15151" dirty="0">
                <a:latin typeface="Calibri"/>
                <a:cs typeface="Calibri"/>
              </a:rPr>
              <a:t>ˆ</a:t>
            </a:r>
            <a:r>
              <a:rPr sz="1200" spc="75" baseline="-10416" dirty="0">
                <a:latin typeface="Trebuchet MS"/>
                <a:cs typeface="Trebuchet MS"/>
              </a:rPr>
              <a:t>1</a:t>
            </a:r>
            <a:r>
              <a:rPr sz="1100" spc="-30" dirty="0">
                <a:latin typeface="Lucida Sans Unicode"/>
                <a:cs typeface="Lucida Sans Unicode"/>
              </a:rPr>
              <a:t>×</a:t>
            </a:r>
            <a:r>
              <a:rPr sz="1100" spc="75" dirty="0">
                <a:solidFill>
                  <a:srgbClr val="990000"/>
                </a:solidFill>
                <a:latin typeface="Calibri"/>
                <a:cs typeface="Calibri"/>
              </a:rPr>
              <a:t>education</a:t>
            </a:r>
            <a:r>
              <a:rPr sz="1100" spc="295" dirty="0">
                <a:latin typeface="Calibri"/>
                <a:cs typeface="Calibri"/>
              </a:rPr>
              <a:t>+</a:t>
            </a:r>
            <a:r>
              <a:rPr sz="1100" i="1" spc="-430" dirty="0">
                <a:latin typeface="Calibri"/>
                <a:cs typeface="Calibri"/>
              </a:rPr>
              <a:t>β</a:t>
            </a:r>
            <a:r>
              <a:rPr sz="1650" spc="37" baseline="15151" dirty="0">
                <a:latin typeface="Calibri"/>
                <a:cs typeface="Calibri"/>
              </a:rPr>
              <a:t>ˆ</a:t>
            </a:r>
            <a:r>
              <a:rPr sz="1200" spc="75" baseline="-10416" dirty="0">
                <a:latin typeface="Trebuchet MS"/>
                <a:cs typeface="Trebuchet MS"/>
              </a:rPr>
              <a:t>2</a:t>
            </a:r>
            <a:r>
              <a:rPr sz="1100" spc="-30" dirty="0">
                <a:latin typeface="Lucida Sans Unicode"/>
                <a:cs typeface="Lucida Sans Unicode"/>
              </a:rPr>
              <a:t>×</a:t>
            </a:r>
            <a:r>
              <a:rPr sz="1100" spc="140" dirty="0">
                <a:solidFill>
                  <a:srgbClr val="990000"/>
                </a:solidFill>
                <a:latin typeface="Calibri"/>
                <a:cs typeface="Calibri"/>
              </a:rPr>
              <a:t>seniority</a:t>
            </a:r>
            <a:endParaRPr sz="1100">
              <a:latin typeface="Calibri"/>
              <a:cs typeface="Calibri"/>
            </a:endParaRPr>
          </a:p>
        </p:txBody>
      </p:sp>
      <p:sp>
        <p:nvSpPr>
          <p:cNvPr id="9" name="Footer Placeholder 8">
            <a:extLst>
              <a:ext uri="{FF2B5EF4-FFF2-40B4-BE49-F238E27FC236}">
                <a16:creationId xmlns:a16="http://schemas.microsoft.com/office/drawing/2014/main" id="{FB9F09F6-68DA-DFAC-8FFE-489AA761FD6A}"/>
              </a:ext>
            </a:extLst>
          </p:cNvPr>
          <p:cNvSpPr>
            <a:spLocks noGrp="1"/>
          </p:cNvSpPr>
          <p:nvPr>
            <p:ph type="ftr" sz="quarter" idx="5"/>
          </p:nvPr>
        </p:nvSpPr>
        <p:spPr/>
        <p:txBody>
          <a:bodyPr/>
          <a:lstStyle/>
          <a:p>
            <a:r>
              <a:rPr lang="en-US"/>
              <a:t>Dr. Malak Abdullah</a:t>
            </a:r>
            <a:endParaRPr lang="en-US" dirty="0"/>
          </a:p>
        </p:txBody>
      </p:sp>
    </p:spTree>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4179" y="227877"/>
            <a:ext cx="2421890" cy="1954530"/>
          </a:xfrm>
          <a:custGeom>
            <a:avLst/>
            <a:gdLst/>
            <a:ahLst/>
            <a:cxnLst/>
            <a:rect l="l" t="t" r="r" b="b"/>
            <a:pathLst>
              <a:path w="2421890" h="1954530">
                <a:moveTo>
                  <a:pt x="1177006" y="567219"/>
                </a:moveTo>
                <a:lnTo>
                  <a:pt x="2277948" y="994721"/>
                </a:lnTo>
                <a:lnTo>
                  <a:pt x="2421450" y="311097"/>
                </a:lnTo>
                <a:lnTo>
                  <a:pt x="1169438" y="0"/>
                </a:lnTo>
                <a:lnTo>
                  <a:pt x="1177006" y="567219"/>
                </a:lnTo>
              </a:path>
              <a:path w="2421890" h="1954530">
                <a:moveTo>
                  <a:pt x="160973" y="1104782"/>
                </a:moveTo>
                <a:lnTo>
                  <a:pt x="1177006" y="567219"/>
                </a:lnTo>
              </a:path>
              <a:path w="2421890" h="1954530">
                <a:moveTo>
                  <a:pt x="1169438" y="0"/>
                </a:moveTo>
                <a:lnTo>
                  <a:pt x="0" y="394227"/>
                </a:lnTo>
                <a:lnTo>
                  <a:pt x="160973" y="1104782"/>
                </a:lnTo>
                <a:lnTo>
                  <a:pt x="1381269" y="1954331"/>
                </a:lnTo>
                <a:lnTo>
                  <a:pt x="2277948" y="994721"/>
                </a:lnTo>
              </a:path>
            </a:pathLst>
          </a:custGeom>
          <a:ln w="4173">
            <a:solidFill>
              <a:srgbClr val="000000"/>
            </a:solidFill>
          </a:ln>
        </p:spPr>
        <p:txBody>
          <a:bodyPr wrap="square" lIns="0" tIns="0" rIns="0" bIns="0" rtlCol="0"/>
          <a:lstStyle/>
          <a:p>
            <a:endParaRPr/>
          </a:p>
        </p:txBody>
      </p:sp>
      <p:sp>
        <p:nvSpPr>
          <p:cNvPr id="3" name="object 3"/>
          <p:cNvSpPr txBox="1"/>
          <p:nvPr/>
        </p:nvSpPr>
        <p:spPr>
          <a:xfrm rot="2100000">
            <a:off x="1479496" y="1751734"/>
            <a:ext cx="560317" cy="66675"/>
          </a:xfrm>
          <a:prstGeom prst="rect">
            <a:avLst/>
          </a:prstGeom>
        </p:spPr>
        <p:txBody>
          <a:bodyPr vert="horz" wrap="square" lIns="0" tIns="0" rIns="0" bIns="0" rtlCol="0">
            <a:spAutoFit/>
          </a:bodyPr>
          <a:lstStyle/>
          <a:p>
            <a:pPr>
              <a:lnSpc>
                <a:spcPts val="525"/>
              </a:lnSpc>
            </a:pPr>
            <a:r>
              <a:rPr sz="500" spc="-5" dirty="0">
                <a:latin typeface="Microsoft Sans Serif"/>
                <a:cs typeface="Microsoft Sans Serif"/>
              </a:rPr>
              <a:t>Years</a:t>
            </a:r>
            <a:r>
              <a:rPr sz="500" spc="-15" dirty="0">
                <a:latin typeface="Microsoft Sans Serif"/>
                <a:cs typeface="Microsoft Sans Serif"/>
              </a:rPr>
              <a:t> </a:t>
            </a:r>
            <a:r>
              <a:rPr sz="500" spc="10" dirty="0">
                <a:latin typeface="Microsoft Sans Serif"/>
                <a:cs typeface="Microsoft Sans Serif"/>
              </a:rPr>
              <a:t>of</a:t>
            </a:r>
            <a:r>
              <a:rPr sz="500" spc="-10" dirty="0">
                <a:latin typeface="Microsoft Sans Serif"/>
                <a:cs typeface="Microsoft Sans Serif"/>
              </a:rPr>
              <a:t> </a:t>
            </a:r>
            <a:r>
              <a:rPr sz="500" spc="10" dirty="0">
                <a:latin typeface="Microsoft Sans Serif"/>
                <a:cs typeface="Microsoft Sans Serif"/>
              </a:rPr>
              <a:t>Education</a:t>
            </a:r>
            <a:endParaRPr sz="500">
              <a:latin typeface="Microsoft Sans Serif"/>
              <a:cs typeface="Microsoft Sans Serif"/>
            </a:endParaRPr>
          </a:p>
        </p:txBody>
      </p:sp>
      <p:pic>
        <p:nvPicPr>
          <p:cNvPr id="4" name="object 4"/>
          <p:cNvPicPr/>
          <p:nvPr/>
        </p:nvPicPr>
        <p:blipFill>
          <a:blip r:embed="rId2" cstate="print"/>
          <a:stretch>
            <a:fillRect/>
          </a:stretch>
        </p:blipFill>
        <p:spPr>
          <a:xfrm>
            <a:off x="1109216" y="536888"/>
            <a:ext cx="2488500" cy="1712064"/>
          </a:xfrm>
          <a:prstGeom prst="rect">
            <a:avLst/>
          </a:prstGeom>
        </p:spPr>
      </p:pic>
      <p:sp>
        <p:nvSpPr>
          <p:cNvPr id="5" name="object 5"/>
          <p:cNvSpPr txBox="1"/>
          <p:nvPr/>
        </p:nvSpPr>
        <p:spPr>
          <a:xfrm rot="18720000">
            <a:off x="3113045" y="1585342"/>
            <a:ext cx="269525" cy="66675"/>
          </a:xfrm>
          <a:prstGeom prst="rect">
            <a:avLst/>
          </a:prstGeom>
        </p:spPr>
        <p:txBody>
          <a:bodyPr vert="horz" wrap="square" lIns="0" tIns="0" rIns="0" bIns="0" rtlCol="0">
            <a:spAutoFit/>
          </a:bodyPr>
          <a:lstStyle/>
          <a:p>
            <a:pPr>
              <a:lnSpc>
                <a:spcPts val="525"/>
              </a:lnSpc>
            </a:pPr>
            <a:r>
              <a:rPr sz="500" spc="10" dirty="0">
                <a:latin typeface="Microsoft Sans Serif"/>
                <a:cs typeface="Microsoft Sans Serif"/>
              </a:rPr>
              <a:t>Senior</a:t>
            </a:r>
            <a:r>
              <a:rPr sz="500" spc="5" dirty="0">
                <a:latin typeface="Microsoft Sans Serif"/>
                <a:cs typeface="Microsoft Sans Serif"/>
              </a:rPr>
              <a:t>ity</a:t>
            </a:r>
            <a:endParaRPr sz="500">
              <a:latin typeface="Microsoft Sans Serif"/>
              <a:cs typeface="Microsoft Sans Serif"/>
            </a:endParaRPr>
          </a:p>
        </p:txBody>
      </p:sp>
      <p:sp>
        <p:nvSpPr>
          <p:cNvPr id="6" name="object 6"/>
          <p:cNvSpPr txBox="1"/>
          <p:nvPr/>
        </p:nvSpPr>
        <p:spPr>
          <a:xfrm rot="4560000">
            <a:off x="1006666" y="998146"/>
            <a:ext cx="229789" cy="66675"/>
          </a:xfrm>
          <a:prstGeom prst="rect">
            <a:avLst/>
          </a:prstGeom>
        </p:spPr>
        <p:txBody>
          <a:bodyPr vert="horz" wrap="square" lIns="0" tIns="0" rIns="0" bIns="0" rtlCol="0">
            <a:spAutoFit/>
          </a:bodyPr>
          <a:lstStyle/>
          <a:p>
            <a:pPr>
              <a:lnSpc>
                <a:spcPts val="525"/>
              </a:lnSpc>
            </a:pPr>
            <a:r>
              <a:rPr sz="500" spc="10" dirty="0">
                <a:latin typeface="Microsoft Sans Serif"/>
                <a:cs typeface="Microsoft Sans Serif"/>
              </a:rPr>
              <a:t>Income</a:t>
            </a:r>
            <a:endParaRPr sz="500">
              <a:latin typeface="Microsoft Sans Serif"/>
              <a:cs typeface="Microsoft Sans Serif"/>
            </a:endParaRPr>
          </a:p>
        </p:txBody>
      </p:sp>
      <p:sp>
        <p:nvSpPr>
          <p:cNvPr id="7" name="object 7"/>
          <p:cNvSpPr txBox="1"/>
          <p:nvPr/>
        </p:nvSpPr>
        <p:spPr>
          <a:xfrm>
            <a:off x="321894" y="2368955"/>
            <a:ext cx="3931285" cy="708025"/>
          </a:xfrm>
          <a:prstGeom prst="rect">
            <a:avLst/>
          </a:prstGeom>
        </p:spPr>
        <p:txBody>
          <a:bodyPr vert="horz" wrap="square" lIns="0" tIns="6985" rIns="0" bIns="0" rtlCol="0">
            <a:spAutoFit/>
          </a:bodyPr>
          <a:lstStyle/>
          <a:p>
            <a:pPr marL="38100" marR="30480">
              <a:lnSpc>
                <a:spcPct val="102600"/>
              </a:lnSpc>
              <a:spcBef>
                <a:spcPts val="55"/>
              </a:spcBef>
            </a:pPr>
            <a:r>
              <a:rPr sz="1100" dirty="0">
                <a:latin typeface="Calibri"/>
                <a:cs typeface="Calibri"/>
              </a:rPr>
              <a:t>More</a:t>
            </a:r>
            <a:r>
              <a:rPr sz="1100" spc="114" dirty="0">
                <a:latin typeface="Calibri"/>
                <a:cs typeface="Calibri"/>
              </a:rPr>
              <a:t> </a:t>
            </a:r>
            <a:r>
              <a:rPr sz="1100" spc="10" dirty="0">
                <a:latin typeface="Calibri"/>
                <a:cs typeface="Calibri"/>
              </a:rPr>
              <a:t>flexible</a:t>
            </a:r>
            <a:r>
              <a:rPr sz="1100" spc="120" dirty="0">
                <a:latin typeface="Calibri"/>
                <a:cs typeface="Calibri"/>
              </a:rPr>
              <a:t> </a:t>
            </a:r>
            <a:r>
              <a:rPr sz="1100" dirty="0">
                <a:latin typeface="Calibri"/>
                <a:cs typeface="Calibri"/>
              </a:rPr>
              <a:t>regression</a:t>
            </a:r>
            <a:r>
              <a:rPr sz="1100" spc="120" dirty="0">
                <a:latin typeface="Calibri"/>
                <a:cs typeface="Calibri"/>
              </a:rPr>
              <a:t> </a:t>
            </a:r>
            <a:r>
              <a:rPr sz="1100" spc="5" dirty="0">
                <a:latin typeface="Calibri"/>
                <a:cs typeface="Calibri"/>
              </a:rPr>
              <a:t>model</a:t>
            </a:r>
            <a:r>
              <a:rPr sz="1100" spc="114" dirty="0">
                <a:latin typeface="Calibri"/>
                <a:cs typeface="Calibri"/>
              </a:rPr>
              <a:t> </a:t>
            </a:r>
            <a:r>
              <a:rPr sz="1100" i="1" spc="-30" dirty="0">
                <a:latin typeface="Calibri"/>
                <a:cs typeface="Calibri"/>
              </a:rPr>
              <a:t>f</a:t>
            </a:r>
            <a:r>
              <a:rPr sz="1650" spc="-44" baseline="15151" dirty="0">
                <a:latin typeface="Calibri"/>
                <a:cs typeface="Calibri"/>
              </a:rPr>
              <a:t>ˆ</a:t>
            </a:r>
            <a:r>
              <a:rPr sz="1200" i="1" spc="-44" baseline="-10416" dirty="0">
                <a:latin typeface="Calibri"/>
                <a:cs typeface="Calibri"/>
              </a:rPr>
              <a:t>S</a:t>
            </a:r>
            <a:r>
              <a:rPr sz="1200" i="1" spc="-135" baseline="-10416" dirty="0">
                <a:latin typeface="Calibri"/>
                <a:cs typeface="Calibri"/>
              </a:rPr>
              <a:t> </a:t>
            </a:r>
            <a:r>
              <a:rPr sz="1100" spc="70" dirty="0">
                <a:latin typeface="Calibri"/>
                <a:cs typeface="Calibri"/>
              </a:rPr>
              <a:t>(</a:t>
            </a:r>
            <a:r>
              <a:rPr sz="1100" spc="70" dirty="0">
                <a:solidFill>
                  <a:srgbClr val="990000"/>
                </a:solidFill>
                <a:latin typeface="Calibri"/>
                <a:cs typeface="Calibri"/>
              </a:rPr>
              <a:t>education</a:t>
            </a:r>
            <a:r>
              <a:rPr sz="1100" i="1" spc="70" dirty="0">
                <a:latin typeface="Calibri"/>
                <a:cs typeface="Calibri"/>
              </a:rPr>
              <a:t>,</a:t>
            </a:r>
            <a:r>
              <a:rPr sz="1100" i="1" spc="-65" dirty="0">
                <a:latin typeface="Calibri"/>
                <a:cs typeface="Calibri"/>
              </a:rPr>
              <a:t> </a:t>
            </a:r>
            <a:r>
              <a:rPr sz="1100" spc="135" dirty="0">
                <a:solidFill>
                  <a:srgbClr val="990000"/>
                </a:solidFill>
                <a:latin typeface="Calibri"/>
                <a:cs typeface="Calibri"/>
              </a:rPr>
              <a:t>seniority</a:t>
            </a:r>
            <a:r>
              <a:rPr sz="1100" spc="135" dirty="0">
                <a:latin typeface="Calibri"/>
                <a:cs typeface="Calibri"/>
              </a:rPr>
              <a:t>)</a:t>
            </a:r>
            <a:r>
              <a:rPr sz="1100" spc="120" dirty="0">
                <a:latin typeface="Calibri"/>
                <a:cs typeface="Calibri"/>
              </a:rPr>
              <a:t> </a:t>
            </a:r>
            <a:r>
              <a:rPr sz="1100" spc="20" dirty="0">
                <a:latin typeface="Calibri"/>
                <a:cs typeface="Calibri"/>
              </a:rPr>
              <a:t>fit</a:t>
            </a:r>
            <a:r>
              <a:rPr sz="1100" spc="120" dirty="0">
                <a:latin typeface="Calibri"/>
                <a:cs typeface="Calibri"/>
              </a:rPr>
              <a:t> </a:t>
            </a:r>
            <a:r>
              <a:rPr sz="1100" spc="10" dirty="0">
                <a:latin typeface="Calibri"/>
                <a:cs typeface="Calibri"/>
              </a:rPr>
              <a:t>to </a:t>
            </a:r>
            <a:r>
              <a:rPr sz="1100" spc="-235" dirty="0">
                <a:latin typeface="Calibri"/>
                <a:cs typeface="Calibri"/>
              </a:rPr>
              <a:t> </a:t>
            </a:r>
            <a:r>
              <a:rPr sz="1100" spc="5" dirty="0">
                <a:latin typeface="Calibri"/>
                <a:cs typeface="Calibri"/>
              </a:rPr>
              <a:t>the</a:t>
            </a:r>
            <a:r>
              <a:rPr sz="1100" spc="114" dirty="0">
                <a:latin typeface="Calibri"/>
                <a:cs typeface="Calibri"/>
              </a:rPr>
              <a:t> </a:t>
            </a:r>
            <a:r>
              <a:rPr sz="1100" spc="15" dirty="0">
                <a:latin typeface="Calibri"/>
                <a:cs typeface="Calibri"/>
              </a:rPr>
              <a:t>simulated</a:t>
            </a:r>
            <a:r>
              <a:rPr sz="1100" spc="120" dirty="0">
                <a:latin typeface="Calibri"/>
                <a:cs typeface="Calibri"/>
              </a:rPr>
              <a:t> </a:t>
            </a:r>
            <a:r>
              <a:rPr sz="1100" spc="25" dirty="0">
                <a:latin typeface="Calibri"/>
                <a:cs typeface="Calibri"/>
              </a:rPr>
              <a:t>data.</a:t>
            </a:r>
            <a:r>
              <a:rPr sz="1100" spc="240" dirty="0">
                <a:latin typeface="Calibri"/>
                <a:cs typeface="Calibri"/>
              </a:rPr>
              <a:t> </a:t>
            </a:r>
            <a:r>
              <a:rPr sz="1100" spc="10" dirty="0">
                <a:latin typeface="Calibri"/>
                <a:cs typeface="Calibri"/>
              </a:rPr>
              <a:t>Here</a:t>
            </a:r>
            <a:r>
              <a:rPr sz="1100" spc="120" dirty="0">
                <a:latin typeface="Calibri"/>
                <a:cs typeface="Calibri"/>
              </a:rPr>
              <a:t> </a:t>
            </a:r>
            <a:r>
              <a:rPr sz="1100" spc="-50" dirty="0">
                <a:latin typeface="Calibri"/>
                <a:cs typeface="Calibri"/>
              </a:rPr>
              <a:t>we</a:t>
            </a:r>
            <a:r>
              <a:rPr sz="1100" spc="114" dirty="0">
                <a:latin typeface="Calibri"/>
                <a:cs typeface="Calibri"/>
              </a:rPr>
              <a:t> </a:t>
            </a:r>
            <a:r>
              <a:rPr sz="1100" spc="-15" dirty="0">
                <a:latin typeface="Calibri"/>
                <a:cs typeface="Calibri"/>
              </a:rPr>
              <a:t>use</a:t>
            </a:r>
            <a:r>
              <a:rPr sz="1100" spc="120" dirty="0">
                <a:latin typeface="Calibri"/>
                <a:cs typeface="Calibri"/>
              </a:rPr>
              <a:t> </a:t>
            </a:r>
            <a:r>
              <a:rPr sz="1100" spc="15" dirty="0">
                <a:latin typeface="Calibri"/>
                <a:cs typeface="Calibri"/>
              </a:rPr>
              <a:t>a</a:t>
            </a:r>
            <a:r>
              <a:rPr sz="1100" spc="114" dirty="0">
                <a:latin typeface="Calibri"/>
                <a:cs typeface="Calibri"/>
              </a:rPr>
              <a:t> </a:t>
            </a:r>
            <a:r>
              <a:rPr sz="1100" spc="5" dirty="0">
                <a:latin typeface="Calibri"/>
                <a:cs typeface="Calibri"/>
              </a:rPr>
              <a:t>technique</a:t>
            </a:r>
            <a:r>
              <a:rPr sz="1100" spc="120" dirty="0">
                <a:latin typeface="Calibri"/>
                <a:cs typeface="Calibri"/>
              </a:rPr>
              <a:t> </a:t>
            </a:r>
            <a:r>
              <a:rPr sz="1100" spc="15" dirty="0">
                <a:latin typeface="Calibri"/>
                <a:cs typeface="Calibri"/>
              </a:rPr>
              <a:t>called</a:t>
            </a:r>
            <a:r>
              <a:rPr sz="1100" spc="120" dirty="0">
                <a:latin typeface="Calibri"/>
                <a:cs typeface="Calibri"/>
              </a:rPr>
              <a:t> </a:t>
            </a:r>
            <a:r>
              <a:rPr sz="1100" spc="15" dirty="0">
                <a:latin typeface="Calibri"/>
                <a:cs typeface="Calibri"/>
              </a:rPr>
              <a:t>a</a:t>
            </a:r>
            <a:r>
              <a:rPr sz="1100" spc="110" dirty="0">
                <a:latin typeface="Calibri"/>
                <a:cs typeface="Calibri"/>
              </a:rPr>
              <a:t> </a:t>
            </a:r>
            <a:r>
              <a:rPr sz="1100" i="1" spc="10" dirty="0">
                <a:solidFill>
                  <a:srgbClr val="009900"/>
                </a:solidFill>
                <a:latin typeface="Calibri"/>
                <a:cs typeface="Calibri"/>
              </a:rPr>
              <a:t>thin-plate </a:t>
            </a:r>
            <a:r>
              <a:rPr sz="1100" i="1" spc="15" dirty="0">
                <a:solidFill>
                  <a:srgbClr val="009900"/>
                </a:solidFill>
                <a:latin typeface="Calibri"/>
                <a:cs typeface="Calibri"/>
              </a:rPr>
              <a:t> </a:t>
            </a:r>
            <a:r>
              <a:rPr sz="1100" i="1" spc="20" dirty="0">
                <a:solidFill>
                  <a:srgbClr val="009900"/>
                </a:solidFill>
                <a:latin typeface="Calibri"/>
                <a:cs typeface="Calibri"/>
              </a:rPr>
              <a:t>spline</a:t>
            </a:r>
            <a:r>
              <a:rPr sz="1100" i="1" spc="110" dirty="0">
                <a:solidFill>
                  <a:srgbClr val="009900"/>
                </a:solidFill>
                <a:latin typeface="Calibri"/>
                <a:cs typeface="Calibri"/>
              </a:rPr>
              <a:t> </a:t>
            </a:r>
            <a:r>
              <a:rPr sz="1100" spc="10" dirty="0">
                <a:latin typeface="Calibri"/>
                <a:cs typeface="Calibri"/>
              </a:rPr>
              <a:t>to</a:t>
            </a:r>
            <a:r>
              <a:rPr sz="1100" spc="120" dirty="0">
                <a:latin typeface="Calibri"/>
                <a:cs typeface="Calibri"/>
              </a:rPr>
              <a:t> </a:t>
            </a:r>
            <a:r>
              <a:rPr sz="1100" spc="20" dirty="0">
                <a:latin typeface="Calibri"/>
                <a:cs typeface="Calibri"/>
              </a:rPr>
              <a:t>fit</a:t>
            </a:r>
            <a:r>
              <a:rPr sz="1100" spc="120" dirty="0">
                <a:latin typeface="Calibri"/>
                <a:cs typeface="Calibri"/>
              </a:rPr>
              <a:t> </a:t>
            </a:r>
            <a:r>
              <a:rPr sz="1100" spc="15" dirty="0">
                <a:latin typeface="Calibri"/>
                <a:cs typeface="Calibri"/>
              </a:rPr>
              <a:t>a</a:t>
            </a:r>
            <a:r>
              <a:rPr sz="1100" spc="110" dirty="0">
                <a:latin typeface="Calibri"/>
                <a:cs typeface="Calibri"/>
              </a:rPr>
              <a:t> </a:t>
            </a:r>
            <a:r>
              <a:rPr sz="1100" spc="10" dirty="0">
                <a:latin typeface="Calibri"/>
                <a:cs typeface="Calibri"/>
              </a:rPr>
              <a:t>flexible</a:t>
            </a:r>
            <a:r>
              <a:rPr sz="1100" spc="120" dirty="0">
                <a:latin typeface="Calibri"/>
                <a:cs typeface="Calibri"/>
              </a:rPr>
              <a:t> </a:t>
            </a:r>
            <a:r>
              <a:rPr sz="1100" spc="5" dirty="0">
                <a:latin typeface="Calibri"/>
                <a:cs typeface="Calibri"/>
              </a:rPr>
              <a:t>surface.</a:t>
            </a:r>
            <a:r>
              <a:rPr sz="1100" spc="240" dirty="0">
                <a:latin typeface="Calibri"/>
                <a:cs typeface="Calibri"/>
              </a:rPr>
              <a:t> </a:t>
            </a:r>
            <a:r>
              <a:rPr sz="1100" spc="-10" dirty="0">
                <a:latin typeface="Calibri"/>
                <a:cs typeface="Calibri"/>
              </a:rPr>
              <a:t>We</a:t>
            </a:r>
            <a:r>
              <a:rPr sz="1100" spc="114" dirty="0">
                <a:latin typeface="Calibri"/>
                <a:cs typeface="Calibri"/>
              </a:rPr>
              <a:t> </a:t>
            </a:r>
            <a:r>
              <a:rPr sz="1100" spc="10" dirty="0">
                <a:latin typeface="Calibri"/>
                <a:cs typeface="Calibri"/>
              </a:rPr>
              <a:t>control</a:t>
            </a:r>
            <a:r>
              <a:rPr sz="1100" spc="120" dirty="0">
                <a:latin typeface="Calibri"/>
                <a:cs typeface="Calibri"/>
              </a:rPr>
              <a:t> </a:t>
            </a:r>
            <a:r>
              <a:rPr sz="1100" spc="5" dirty="0">
                <a:latin typeface="Calibri"/>
                <a:cs typeface="Calibri"/>
              </a:rPr>
              <a:t>the</a:t>
            </a:r>
            <a:r>
              <a:rPr sz="1100" spc="120" dirty="0">
                <a:latin typeface="Calibri"/>
                <a:cs typeface="Calibri"/>
              </a:rPr>
              <a:t> </a:t>
            </a:r>
            <a:r>
              <a:rPr sz="1100" spc="5" dirty="0">
                <a:latin typeface="Calibri"/>
                <a:cs typeface="Calibri"/>
              </a:rPr>
              <a:t>roughness</a:t>
            </a:r>
            <a:r>
              <a:rPr sz="1100" spc="114" dirty="0">
                <a:latin typeface="Calibri"/>
                <a:cs typeface="Calibri"/>
              </a:rPr>
              <a:t> </a:t>
            </a:r>
            <a:r>
              <a:rPr sz="1100" spc="-20" dirty="0">
                <a:latin typeface="Calibri"/>
                <a:cs typeface="Calibri"/>
              </a:rPr>
              <a:t>of</a:t>
            </a:r>
            <a:r>
              <a:rPr sz="1100" spc="114" dirty="0">
                <a:latin typeface="Calibri"/>
                <a:cs typeface="Calibri"/>
              </a:rPr>
              <a:t> </a:t>
            </a:r>
            <a:r>
              <a:rPr sz="1100" spc="5" dirty="0">
                <a:latin typeface="Calibri"/>
                <a:cs typeface="Calibri"/>
              </a:rPr>
              <a:t>the </a:t>
            </a:r>
            <a:r>
              <a:rPr sz="1100" spc="10" dirty="0">
                <a:latin typeface="Calibri"/>
                <a:cs typeface="Calibri"/>
              </a:rPr>
              <a:t> </a:t>
            </a:r>
            <a:r>
              <a:rPr sz="1100" spc="20" dirty="0">
                <a:latin typeface="Calibri"/>
                <a:cs typeface="Calibri"/>
              </a:rPr>
              <a:t>fit</a:t>
            </a:r>
            <a:r>
              <a:rPr sz="1100" spc="110" dirty="0">
                <a:latin typeface="Calibri"/>
                <a:cs typeface="Calibri"/>
              </a:rPr>
              <a:t> </a:t>
            </a:r>
            <a:r>
              <a:rPr sz="1100" spc="20" dirty="0">
                <a:latin typeface="Calibri"/>
                <a:cs typeface="Calibri"/>
              </a:rPr>
              <a:t>(chapter</a:t>
            </a:r>
            <a:r>
              <a:rPr sz="1100" spc="114" dirty="0">
                <a:latin typeface="Calibri"/>
                <a:cs typeface="Calibri"/>
              </a:rPr>
              <a:t> </a:t>
            </a:r>
            <a:r>
              <a:rPr sz="1100" spc="30" dirty="0">
                <a:latin typeface="Calibri"/>
                <a:cs typeface="Calibri"/>
              </a:rPr>
              <a:t>7).</a:t>
            </a:r>
            <a:endParaRPr sz="1100">
              <a:latin typeface="Calibri"/>
              <a:cs typeface="Calibri"/>
            </a:endParaRPr>
          </a:p>
        </p:txBody>
      </p:sp>
      <p:sp>
        <p:nvSpPr>
          <p:cNvPr id="9" name="Footer Placeholder 8">
            <a:extLst>
              <a:ext uri="{FF2B5EF4-FFF2-40B4-BE49-F238E27FC236}">
                <a16:creationId xmlns:a16="http://schemas.microsoft.com/office/drawing/2014/main" id="{8D979EC7-7EDD-B797-AD76-338D3BBBD3EC}"/>
              </a:ext>
            </a:extLst>
          </p:cNvPr>
          <p:cNvSpPr>
            <a:spLocks noGrp="1"/>
          </p:cNvSpPr>
          <p:nvPr>
            <p:ph type="ftr" sz="quarter" idx="5"/>
          </p:nvPr>
        </p:nvSpPr>
        <p:spPr/>
        <p:txBody>
          <a:bodyPr/>
          <a:lstStyle/>
          <a:p>
            <a:r>
              <a:rPr lang="en-US"/>
              <a:t>Dr. Malak Abdullah</a:t>
            </a:r>
            <a:endParaRPr lang="en-US" dirty="0"/>
          </a:p>
        </p:txBody>
      </p:sp>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EE7FA-1F25-8F4C-92E9-75AA32DBCF42}"/>
              </a:ext>
            </a:extLst>
          </p:cNvPr>
          <p:cNvSpPr>
            <a:spLocks noGrp="1"/>
          </p:cNvSpPr>
          <p:nvPr>
            <p:ph type="title"/>
          </p:nvPr>
        </p:nvSpPr>
        <p:spPr>
          <a:xfrm>
            <a:off x="240506" y="228672"/>
            <a:ext cx="3803066" cy="215444"/>
          </a:xfrm>
        </p:spPr>
        <p:txBody>
          <a:bodyPr/>
          <a:lstStyle/>
          <a:p>
            <a:r>
              <a:rPr lang="en-US" dirty="0"/>
              <a:t>Before we start!</a:t>
            </a:r>
          </a:p>
        </p:txBody>
      </p:sp>
      <p:pic>
        <p:nvPicPr>
          <p:cNvPr id="7" name="Content Placeholder 6">
            <a:extLst>
              <a:ext uri="{FF2B5EF4-FFF2-40B4-BE49-F238E27FC236}">
                <a16:creationId xmlns:a16="http://schemas.microsoft.com/office/drawing/2014/main" id="{CA66AB0B-EBD8-754F-B9E3-D1A70CADED53}"/>
              </a:ext>
            </a:extLst>
          </p:cNvPr>
          <p:cNvPicPr>
            <a:picLocks noGrp="1" noChangeAspect="1"/>
          </p:cNvPicPr>
          <p:nvPr>
            <p:ph idx="1"/>
          </p:nvPr>
        </p:nvPicPr>
        <p:blipFill>
          <a:blip r:embed="rId2"/>
          <a:stretch>
            <a:fillRect/>
          </a:stretch>
        </p:blipFill>
        <p:spPr>
          <a:xfrm>
            <a:off x="213405" y="792698"/>
            <a:ext cx="3830167" cy="2067659"/>
          </a:xfrm>
          <a:prstGeom prst="rect">
            <a:avLst/>
          </a:prstGeom>
        </p:spPr>
      </p:pic>
      <p:sp>
        <p:nvSpPr>
          <p:cNvPr id="8" name="Rectangle 7">
            <a:extLst>
              <a:ext uri="{FF2B5EF4-FFF2-40B4-BE49-F238E27FC236}">
                <a16:creationId xmlns:a16="http://schemas.microsoft.com/office/drawing/2014/main" id="{F55C2313-8C0A-8F43-A43E-1B4979CCA947}"/>
              </a:ext>
            </a:extLst>
          </p:cNvPr>
          <p:cNvSpPr/>
          <p:nvPr/>
        </p:nvSpPr>
        <p:spPr>
          <a:xfrm>
            <a:off x="2396480" y="1425576"/>
            <a:ext cx="2118370" cy="20864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r>
              <a:rPr lang="en-US" sz="756" dirty="0">
                <a:latin typeface="medium-content-serif-font"/>
              </a:rPr>
              <a:t>The relationship between X and Y is Y = X</a:t>
            </a:r>
            <a:endParaRPr lang="en-US" sz="756" dirty="0"/>
          </a:p>
        </p:txBody>
      </p:sp>
      <p:sp>
        <p:nvSpPr>
          <p:cNvPr id="9" name="Rectangle 8">
            <a:extLst>
              <a:ext uri="{FF2B5EF4-FFF2-40B4-BE49-F238E27FC236}">
                <a16:creationId xmlns:a16="http://schemas.microsoft.com/office/drawing/2014/main" id="{A771F948-8B3E-184B-A3FB-5F0BF0042064}"/>
              </a:ext>
            </a:extLst>
          </p:cNvPr>
          <p:cNvSpPr/>
          <p:nvPr/>
        </p:nvSpPr>
        <p:spPr>
          <a:xfrm>
            <a:off x="2533650" y="2615683"/>
            <a:ext cx="1586122" cy="20864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r>
              <a:rPr lang="en-US" sz="756" dirty="0">
                <a:latin typeface="medium-content-serif-font"/>
              </a:rPr>
              <a:t>The relationship is Y = X*X</a:t>
            </a:r>
            <a:endParaRPr lang="en-US" sz="756" dirty="0"/>
          </a:p>
        </p:txBody>
      </p:sp>
      <p:sp>
        <p:nvSpPr>
          <p:cNvPr id="3" name="Footer Placeholder 2">
            <a:extLst>
              <a:ext uri="{FF2B5EF4-FFF2-40B4-BE49-F238E27FC236}">
                <a16:creationId xmlns:a16="http://schemas.microsoft.com/office/drawing/2014/main" id="{89C4AB88-2FC1-8CD2-67B4-EC10A90F212E}"/>
              </a:ext>
            </a:extLst>
          </p:cNvPr>
          <p:cNvSpPr>
            <a:spLocks noGrp="1"/>
          </p:cNvSpPr>
          <p:nvPr>
            <p:ph type="ftr" sz="quarter" idx="5"/>
          </p:nvPr>
        </p:nvSpPr>
        <p:spPr/>
        <p:txBody>
          <a:bodyPr/>
          <a:lstStyle/>
          <a:p>
            <a:r>
              <a:rPr lang="en-US"/>
              <a:t>Dr. Malak Abdullah</a:t>
            </a:r>
            <a:endParaRPr lang="en-US" dirty="0"/>
          </a:p>
        </p:txBody>
      </p:sp>
      <p:sp>
        <p:nvSpPr>
          <p:cNvPr id="4" name="TextBox 3">
            <a:extLst>
              <a:ext uri="{FF2B5EF4-FFF2-40B4-BE49-F238E27FC236}">
                <a16:creationId xmlns:a16="http://schemas.microsoft.com/office/drawing/2014/main" id="{DB8D24EB-1046-9C2D-A992-1A9A405A364A}"/>
              </a:ext>
            </a:extLst>
          </p:cNvPr>
          <p:cNvSpPr txBox="1"/>
          <p:nvPr/>
        </p:nvSpPr>
        <p:spPr>
          <a:xfrm>
            <a:off x="228809" y="2947329"/>
            <a:ext cx="4165967" cy="307777"/>
          </a:xfrm>
          <a:prstGeom prst="rect">
            <a:avLst/>
          </a:prstGeom>
          <a:noFill/>
        </p:spPr>
        <p:txBody>
          <a:bodyPr wrap="square" rtlCol="0">
            <a:spAutoFit/>
          </a:bodyPr>
          <a:lstStyle/>
          <a:p>
            <a:r>
              <a:rPr lang="en-JO" sz="1400" dirty="0"/>
              <a:t>What about (1,1), (2,5), (4,15), (5,27),(10,1005)?</a:t>
            </a:r>
          </a:p>
        </p:txBody>
      </p:sp>
    </p:spTree>
    <p:extLst>
      <p:ext uri="{BB962C8B-B14F-4D97-AF65-F5344CB8AC3E}">
        <p14:creationId xmlns:p14="http://schemas.microsoft.com/office/powerpoint/2010/main" val="3406067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4179" y="230963"/>
            <a:ext cx="2421890" cy="1954530"/>
          </a:xfrm>
          <a:custGeom>
            <a:avLst/>
            <a:gdLst/>
            <a:ahLst/>
            <a:cxnLst/>
            <a:rect l="l" t="t" r="r" b="b"/>
            <a:pathLst>
              <a:path w="2421890" h="1954530">
                <a:moveTo>
                  <a:pt x="1177006" y="567219"/>
                </a:moveTo>
                <a:lnTo>
                  <a:pt x="2277948" y="994721"/>
                </a:lnTo>
                <a:lnTo>
                  <a:pt x="2421450" y="311097"/>
                </a:lnTo>
                <a:lnTo>
                  <a:pt x="1169438" y="0"/>
                </a:lnTo>
                <a:lnTo>
                  <a:pt x="1177006" y="567219"/>
                </a:lnTo>
              </a:path>
              <a:path w="2421890" h="1954530">
                <a:moveTo>
                  <a:pt x="160973" y="1104782"/>
                </a:moveTo>
                <a:lnTo>
                  <a:pt x="1177006" y="567219"/>
                </a:lnTo>
              </a:path>
              <a:path w="2421890" h="1954530">
                <a:moveTo>
                  <a:pt x="1169438" y="0"/>
                </a:moveTo>
                <a:lnTo>
                  <a:pt x="0" y="394227"/>
                </a:lnTo>
                <a:lnTo>
                  <a:pt x="160973" y="1104782"/>
                </a:lnTo>
                <a:lnTo>
                  <a:pt x="1381269" y="1954331"/>
                </a:lnTo>
                <a:lnTo>
                  <a:pt x="2277948" y="994721"/>
                </a:lnTo>
              </a:path>
            </a:pathLst>
          </a:custGeom>
          <a:ln w="4173">
            <a:solidFill>
              <a:srgbClr val="000000"/>
            </a:solidFill>
          </a:ln>
        </p:spPr>
        <p:txBody>
          <a:bodyPr wrap="square" lIns="0" tIns="0" rIns="0" bIns="0" rtlCol="0"/>
          <a:lstStyle/>
          <a:p>
            <a:endParaRPr/>
          </a:p>
        </p:txBody>
      </p:sp>
      <p:sp>
        <p:nvSpPr>
          <p:cNvPr id="3" name="object 3"/>
          <p:cNvSpPr txBox="1"/>
          <p:nvPr/>
        </p:nvSpPr>
        <p:spPr>
          <a:xfrm rot="2100000">
            <a:off x="1479496" y="1754820"/>
            <a:ext cx="560317" cy="66675"/>
          </a:xfrm>
          <a:prstGeom prst="rect">
            <a:avLst/>
          </a:prstGeom>
        </p:spPr>
        <p:txBody>
          <a:bodyPr vert="horz" wrap="square" lIns="0" tIns="0" rIns="0" bIns="0" rtlCol="0">
            <a:spAutoFit/>
          </a:bodyPr>
          <a:lstStyle/>
          <a:p>
            <a:pPr>
              <a:lnSpc>
                <a:spcPts val="525"/>
              </a:lnSpc>
            </a:pPr>
            <a:r>
              <a:rPr sz="500" spc="-5" dirty="0">
                <a:latin typeface="Microsoft Sans Serif"/>
                <a:cs typeface="Microsoft Sans Serif"/>
              </a:rPr>
              <a:t>Years</a:t>
            </a:r>
            <a:r>
              <a:rPr sz="500" spc="-15" dirty="0">
                <a:latin typeface="Microsoft Sans Serif"/>
                <a:cs typeface="Microsoft Sans Serif"/>
              </a:rPr>
              <a:t> </a:t>
            </a:r>
            <a:r>
              <a:rPr sz="500" spc="10" dirty="0">
                <a:latin typeface="Microsoft Sans Serif"/>
                <a:cs typeface="Microsoft Sans Serif"/>
              </a:rPr>
              <a:t>of</a:t>
            </a:r>
            <a:r>
              <a:rPr sz="500" spc="-10" dirty="0">
                <a:latin typeface="Microsoft Sans Serif"/>
                <a:cs typeface="Microsoft Sans Serif"/>
              </a:rPr>
              <a:t> </a:t>
            </a:r>
            <a:r>
              <a:rPr sz="500" spc="10" dirty="0">
                <a:latin typeface="Microsoft Sans Serif"/>
                <a:cs typeface="Microsoft Sans Serif"/>
              </a:rPr>
              <a:t>Education</a:t>
            </a:r>
            <a:endParaRPr sz="500">
              <a:latin typeface="Microsoft Sans Serif"/>
              <a:cs typeface="Microsoft Sans Serif"/>
            </a:endParaRPr>
          </a:p>
        </p:txBody>
      </p:sp>
      <p:pic>
        <p:nvPicPr>
          <p:cNvPr id="4" name="object 4"/>
          <p:cNvPicPr/>
          <p:nvPr/>
        </p:nvPicPr>
        <p:blipFill>
          <a:blip r:embed="rId2" cstate="print"/>
          <a:stretch>
            <a:fillRect/>
          </a:stretch>
        </p:blipFill>
        <p:spPr>
          <a:xfrm>
            <a:off x="1112943" y="539807"/>
            <a:ext cx="2484772" cy="1712231"/>
          </a:xfrm>
          <a:prstGeom prst="rect">
            <a:avLst/>
          </a:prstGeom>
        </p:spPr>
      </p:pic>
      <p:sp>
        <p:nvSpPr>
          <p:cNvPr id="5" name="object 5"/>
          <p:cNvSpPr txBox="1"/>
          <p:nvPr/>
        </p:nvSpPr>
        <p:spPr>
          <a:xfrm rot="18720000">
            <a:off x="3113045" y="1588428"/>
            <a:ext cx="269525" cy="66675"/>
          </a:xfrm>
          <a:prstGeom prst="rect">
            <a:avLst/>
          </a:prstGeom>
        </p:spPr>
        <p:txBody>
          <a:bodyPr vert="horz" wrap="square" lIns="0" tIns="0" rIns="0" bIns="0" rtlCol="0">
            <a:spAutoFit/>
          </a:bodyPr>
          <a:lstStyle/>
          <a:p>
            <a:pPr>
              <a:lnSpc>
                <a:spcPts val="525"/>
              </a:lnSpc>
            </a:pPr>
            <a:r>
              <a:rPr sz="500" spc="10" dirty="0">
                <a:latin typeface="Microsoft Sans Serif"/>
                <a:cs typeface="Microsoft Sans Serif"/>
              </a:rPr>
              <a:t>Senior</a:t>
            </a:r>
            <a:r>
              <a:rPr sz="500" spc="5" dirty="0">
                <a:latin typeface="Microsoft Sans Serif"/>
                <a:cs typeface="Microsoft Sans Serif"/>
              </a:rPr>
              <a:t>ity</a:t>
            </a:r>
            <a:endParaRPr sz="500">
              <a:latin typeface="Microsoft Sans Serif"/>
              <a:cs typeface="Microsoft Sans Serif"/>
            </a:endParaRPr>
          </a:p>
        </p:txBody>
      </p:sp>
      <p:sp>
        <p:nvSpPr>
          <p:cNvPr id="6" name="object 6"/>
          <p:cNvSpPr txBox="1"/>
          <p:nvPr/>
        </p:nvSpPr>
        <p:spPr>
          <a:xfrm rot="4560000">
            <a:off x="1006888" y="1002122"/>
            <a:ext cx="229789" cy="66675"/>
          </a:xfrm>
          <a:prstGeom prst="rect">
            <a:avLst/>
          </a:prstGeom>
        </p:spPr>
        <p:txBody>
          <a:bodyPr vert="horz" wrap="square" lIns="0" tIns="0" rIns="0" bIns="0" rtlCol="0">
            <a:spAutoFit/>
          </a:bodyPr>
          <a:lstStyle/>
          <a:p>
            <a:pPr>
              <a:lnSpc>
                <a:spcPts val="525"/>
              </a:lnSpc>
            </a:pPr>
            <a:r>
              <a:rPr sz="500" spc="10" dirty="0">
                <a:latin typeface="Microsoft Sans Serif"/>
                <a:cs typeface="Microsoft Sans Serif"/>
              </a:rPr>
              <a:t>Income</a:t>
            </a:r>
            <a:endParaRPr sz="500">
              <a:latin typeface="Microsoft Sans Serif"/>
              <a:cs typeface="Microsoft Sans Serif"/>
            </a:endParaRPr>
          </a:p>
        </p:txBody>
      </p:sp>
      <p:sp>
        <p:nvSpPr>
          <p:cNvPr id="7" name="object 7"/>
          <p:cNvSpPr txBox="1"/>
          <p:nvPr/>
        </p:nvSpPr>
        <p:spPr>
          <a:xfrm>
            <a:off x="321894" y="2372028"/>
            <a:ext cx="3890645" cy="708025"/>
          </a:xfrm>
          <a:prstGeom prst="rect">
            <a:avLst/>
          </a:prstGeom>
        </p:spPr>
        <p:txBody>
          <a:bodyPr vert="horz" wrap="square" lIns="0" tIns="11430" rIns="0" bIns="0" rtlCol="0">
            <a:spAutoFit/>
          </a:bodyPr>
          <a:lstStyle/>
          <a:p>
            <a:pPr marL="38100" algn="just">
              <a:lnSpc>
                <a:spcPct val="100000"/>
              </a:lnSpc>
              <a:spcBef>
                <a:spcPts val="90"/>
              </a:spcBef>
            </a:pPr>
            <a:r>
              <a:rPr sz="1100" spc="50" dirty="0">
                <a:latin typeface="Calibri"/>
                <a:cs typeface="Calibri"/>
              </a:rPr>
              <a:t>Even</a:t>
            </a:r>
            <a:r>
              <a:rPr sz="1100" spc="114" dirty="0">
                <a:latin typeface="Calibri"/>
                <a:cs typeface="Calibri"/>
              </a:rPr>
              <a:t> </a:t>
            </a:r>
            <a:r>
              <a:rPr sz="1100" spc="-10" dirty="0">
                <a:latin typeface="Calibri"/>
                <a:cs typeface="Calibri"/>
              </a:rPr>
              <a:t>more</a:t>
            </a:r>
            <a:r>
              <a:rPr sz="1100" spc="114" dirty="0">
                <a:latin typeface="Calibri"/>
                <a:cs typeface="Calibri"/>
              </a:rPr>
              <a:t> </a:t>
            </a:r>
            <a:r>
              <a:rPr sz="1100" spc="10" dirty="0">
                <a:latin typeface="Calibri"/>
                <a:cs typeface="Calibri"/>
              </a:rPr>
              <a:t>flexible</a:t>
            </a:r>
            <a:r>
              <a:rPr sz="1100" spc="114" dirty="0">
                <a:latin typeface="Calibri"/>
                <a:cs typeface="Calibri"/>
              </a:rPr>
              <a:t> </a:t>
            </a:r>
            <a:r>
              <a:rPr sz="1100" spc="15" dirty="0">
                <a:latin typeface="Calibri"/>
                <a:cs typeface="Calibri"/>
              </a:rPr>
              <a:t>spline</a:t>
            </a:r>
            <a:r>
              <a:rPr sz="1100" spc="120" dirty="0">
                <a:latin typeface="Calibri"/>
                <a:cs typeface="Calibri"/>
              </a:rPr>
              <a:t> </a:t>
            </a:r>
            <a:r>
              <a:rPr sz="1100" dirty="0">
                <a:latin typeface="Calibri"/>
                <a:cs typeface="Calibri"/>
              </a:rPr>
              <a:t>regression</a:t>
            </a:r>
            <a:r>
              <a:rPr sz="1100" spc="114" dirty="0">
                <a:latin typeface="Calibri"/>
                <a:cs typeface="Calibri"/>
              </a:rPr>
              <a:t> </a:t>
            </a:r>
            <a:r>
              <a:rPr sz="1100" spc="5" dirty="0">
                <a:latin typeface="Calibri"/>
                <a:cs typeface="Calibri"/>
              </a:rPr>
              <a:t>model</a:t>
            </a:r>
            <a:endParaRPr sz="1100">
              <a:latin typeface="Calibri"/>
              <a:cs typeface="Calibri"/>
            </a:endParaRPr>
          </a:p>
          <a:p>
            <a:pPr marL="38100" marR="30480" algn="just">
              <a:lnSpc>
                <a:spcPct val="102600"/>
              </a:lnSpc>
            </a:pPr>
            <a:r>
              <a:rPr sz="1100" i="1" spc="-30" dirty="0">
                <a:latin typeface="Calibri"/>
                <a:cs typeface="Calibri"/>
              </a:rPr>
              <a:t>f</a:t>
            </a:r>
            <a:r>
              <a:rPr sz="1650" spc="-44" baseline="15151" dirty="0">
                <a:latin typeface="Calibri"/>
                <a:cs typeface="Calibri"/>
              </a:rPr>
              <a:t>ˆ</a:t>
            </a:r>
            <a:r>
              <a:rPr sz="1200" i="1" spc="-44" baseline="-10416" dirty="0">
                <a:latin typeface="Calibri"/>
                <a:cs typeface="Calibri"/>
              </a:rPr>
              <a:t>S </a:t>
            </a:r>
            <a:r>
              <a:rPr sz="1100" spc="70" dirty="0">
                <a:latin typeface="Calibri"/>
                <a:cs typeface="Calibri"/>
              </a:rPr>
              <a:t>(</a:t>
            </a:r>
            <a:r>
              <a:rPr sz="1100" spc="70" dirty="0">
                <a:solidFill>
                  <a:srgbClr val="990000"/>
                </a:solidFill>
                <a:latin typeface="Calibri"/>
                <a:cs typeface="Calibri"/>
              </a:rPr>
              <a:t>education</a:t>
            </a:r>
            <a:r>
              <a:rPr sz="1100" i="1" spc="70" dirty="0">
                <a:latin typeface="Calibri"/>
                <a:cs typeface="Calibri"/>
              </a:rPr>
              <a:t>, </a:t>
            </a:r>
            <a:r>
              <a:rPr sz="1100" spc="135" dirty="0">
                <a:solidFill>
                  <a:srgbClr val="990000"/>
                </a:solidFill>
                <a:latin typeface="Calibri"/>
                <a:cs typeface="Calibri"/>
              </a:rPr>
              <a:t>seniority</a:t>
            </a:r>
            <a:r>
              <a:rPr sz="1100" spc="135" dirty="0">
                <a:latin typeface="Calibri"/>
                <a:cs typeface="Calibri"/>
              </a:rPr>
              <a:t>) </a:t>
            </a:r>
            <a:r>
              <a:rPr sz="1100" spc="20" dirty="0">
                <a:latin typeface="Calibri"/>
                <a:cs typeface="Calibri"/>
              </a:rPr>
              <a:t>fit </a:t>
            </a:r>
            <a:r>
              <a:rPr sz="1100" spc="10" dirty="0">
                <a:latin typeface="Calibri"/>
                <a:cs typeface="Calibri"/>
              </a:rPr>
              <a:t>to </a:t>
            </a:r>
            <a:r>
              <a:rPr sz="1100" spc="5" dirty="0">
                <a:latin typeface="Calibri"/>
                <a:cs typeface="Calibri"/>
              </a:rPr>
              <a:t>the </a:t>
            </a:r>
            <a:r>
              <a:rPr sz="1100" spc="15" dirty="0">
                <a:latin typeface="Calibri"/>
                <a:cs typeface="Calibri"/>
              </a:rPr>
              <a:t>simulated </a:t>
            </a:r>
            <a:r>
              <a:rPr sz="1100" spc="25" dirty="0">
                <a:latin typeface="Calibri"/>
                <a:cs typeface="Calibri"/>
              </a:rPr>
              <a:t>data. </a:t>
            </a:r>
            <a:r>
              <a:rPr sz="1100" spc="10" dirty="0">
                <a:latin typeface="Calibri"/>
                <a:cs typeface="Calibri"/>
              </a:rPr>
              <a:t>Here </a:t>
            </a:r>
            <a:r>
              <a:rPr sz="1100" dirty="0">
                <a:latin typeface="Calibri"/>
                <a:cs typeface="Calibri"/>
              </a:rPr>
              <a:t>the </a:t>
            </a:r>
            <a:r>
              <a:rPr sz="1100" spc="5" dirty="0">
                <a:latin typeface="Calibri"/>
                <a:cs typeface="Calibri"/>
              </a:rPr>
              <a:t> </a:t>
            </a:r>
            <a:r>
              <a:rPr sz="1100" spc="15" dirty="0">
                <a:latin typeface="Calibri"/>
                <a:cs typeface="Calibri"/>
              </a:rPr>
              <a:t>fitted </a:t>
            </a:r>
            <a:r>
              <a:rPr sz="1100" spc="5" dirty="0">
                <a:latin typeface="Calibri"/>
                <a:cs typeface="Calibri"/>
              </a:rPr>
              <a:t>model makes </a:t>
            </a:r>
            <a:r>
              <a:rPr sz="1100" spc="-5" dirty="0">
                <a:latin typeface="Calibri"/>
                <a:cs typeface="Calibri"/>
              </a:rPr>
              <a:t>no</a:t>
            </a:r>
            <a:r>
              <a:rPr sz="1100" dirty="0">
                <a:latin typeface="Calibri"/>
                <a:cs typeface="Calibri"/>
              </a:rPr>
              <a:t> </a:t>
            </a:r>
            <a:r>
              <a:rPr sz="1100" spc="5" dirty="0">
                <a:latin typeface="Calibri"/>
                <a:cs typeface="Calibri"/>
              </a:rPr>
              <a:t>errors </a:t>
            </a:r>
            <a:r>
              <a:rPr sz="1100" spc="-5" dirty="0">
                <a:latin typeface="Calibri"/>
                <a:cs typeface="Calibri"/>
              </a:rPr>
              <a:t>on</a:t>
            </a:r>
            <a:r>
              <a:rPr sz="1100" spc="235" dirty="0">
                <a:latin typeface="Calibri"/>
                <a:cs typeface="Calibri"/>
              </a:rPr>
              <a:t> </a:t>
            </a:r>
            <a:r>
              <a:rPr sz="1100" spc="5" dirty="0">
                <a:latin typeface="Calibri"/>
                <a:cs typeface="Calibri"/>
              </a:rPr>
              <a:t>the </a:t>
            </a:r>
            <a:r>
              <a:rPr sz="1100" spc="35" dirty="0">
                <a:latin typeface="Calibri"/>
                <a:cs typeface="Calibri"/>
              </a:rPr>
              <a:t>training </a:t>
            </a:r>
            <a:r>
              <a:rPr sz="1100" spc="10" dirty="0">
                <a:latin typeface="Calibri"/>
                <a:cs typeface="Calibri"/>
              </a:rPr>
              <a:t>data!  </a:t>
            </a:r>
            <a:r>
              <a:rPr sz="1100" spc="45" dirty="0">
                <a:latin typeface="Calibri"/>
                <a:cs typeface="Calibri"/>
              </a:rPr>
              <a:t>Also </a:t>
            </a:r>
            <a:r>
              <a:rPr sz="1100" spc="10" dirty="0">
                <a:latin typeface="Calibri"/>
                <a:cs typeface="Calibri"/>
              </a:rPr>
              <a:t>known </a:t>
            </a:r>
            <a:r>
              <a:rPr sz="1100" spc="15" dirty="0">
                <a:latin typeface="Calibri"/>
                <a:cs typeface="Calibri"/>
              </a:rPr>
              <a:t> </a:t>
            </a:r>
            <a:r>
              <a:rPr sz="1100" spc="5" dirty="0">
                <a:latin typeface="Calibri"/>
                <a:cs typeface="Calibri"/>
              </a:rPr>
              <a:t>as</a:t>
            </a:r>
            <a:r>
              <a:rPr sz="1100" spc="110" dirty="0">
                <a:latin typeface="Calibri"/>
                <a:cs typeface="Calibri"/>
              </a:rPr>
              <a:t> </a:t>
            </a:r>
            <a:r>
              <a:rPr sz="1100" i="1" spc="10" dirty="0">
                <a:solidFill>
                  <a:srgbClr val="009900"/>
                </a:solidFill>
                <a:latin typeface="Calibri"/>
                <a:cs typeface="Calibri"/>
              </a:rPr>
              <a:t>overfitting</a:t>
            </a:r>
            <a:r>
              <a:rPr sz="1100" spc="10" dirty="0">
                <a:latin typeface="Calibri"/>
                <a:cs typeface="Calibri"/>
              </a:rPr>
              <a:t>.</a:t>
            </a:r>
            <a:endParaRPr sz="1100">
              <a:latin typeface="Calibri"/>
              <a:cs typeface="Calibri"/>
            </a:endParaRPr>
          </a:p>
        </p:txBody>
      </p:sp>
      <p:sp>
        <p:nvSpPr>
          <p:cNvPr id="9" name="Footer Placeholder 8">
            <a:extLst>
              <a:ext uri="{FF2B5EF4-FFF2-40B4-BE49-F238E27FC236}">
                <a16:creationId xmlns:a16="http://schemas.microsoft.com/office/drawing/2014/main" id="{4FA056B2-1C21-C121-7B07-57F73F6ECEB3}"/>
              </a:ext>
            </a:extLst>
          </p:cNvPr>
          <p:cNvSpPr>
            <a:spLocks noGrp="1"/>
          </p:cNvSpPr>
          <p:nvPr>
            <p:ph type="ftr" sz="quarter" idx="5"/>
          </p:nvPr>
        </p:nvSpPr>
        <p:spPr/>
        <p:txBody>
          <a:bodyPr/>
          <a:lstStyle/>
          <a:p>
            <a:r>
              <a:rPr lang="en-US"/>
              <a:t>Dr. Malak Abdullah</a:t>
            </a:r>
            <a:endParaRPr lang="en-US" dirty="0"/>
          </a:p>
        </p:txBody>
      </p:sp>
    </p:spTree>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EA106-EA0F-2B9A-67B5-767339207AFA}"/>
              </a:ext>
            </a:extLst>
          </p:cNvPr>
          <p:cNvSpPr>
            <a:spLocks noGrp="1"/>
          </p:cNvSpPr>
          <p:nvPr>
            <p:ph type="title"/>
          </p:nvPr>
        </p:nvSpPr>
        <p:spPr>
          <a:xfrm>
            <a:off x="1466851" y="211465"/>
            <a:ext cx="2057400" cy="215444"/>
          </a:xfrm>
        </p:spPr>
        <p:txBody>
          <a:bodyPr/>
          <a:lstStyle/>
          <a:p>
            <a:r>
              <a:rPr lang="en-JO" dirty="0"/>
              <a:t>How Do we estimate f?</a:t>
            </a:r>
          </a:p>
        </p:txBody>
      </p:sp>
      <p:sp>
        <p:nvSpPr>
          <p:cNvPr id="3" name="Text Placeholder 2">
            <a:extLst>
              <a:ext uri="{FF2B5EF4-FFF2-40B4-BE49-F238E27FC236}">
                <a16:creationId xmlns:a16="http://schemas.microsoft.com/office/drawing/2014/main" id="{5F1CCC0D-03AF-CAB9-2BCB-2567FC9EA78C}"/>
              </a:ext>
            </a:extLst>
          </p:cNvPr>
          <p:cNvSpPr>
            <a:spLocks noGrp="1"/>
          </p:cNvSpPr>
          <p:nvPr>
            <p:ph type="body" idx="1"/>
          </p:nvPr>
        </p:nvSpPr>
        <p:spPr>
          <a:xfrm>
            <a:off x="367931" y="856397"/>
            <a:ext cx="3874236" cy="2200602"/>
          </a:xfrm>
        </p:spPr>
        <p:txBody>
          <a:bodyPr/>
          <a:lstStyle/>
          <a:p>
            <a:pPr algn="l" fontAlgn="base"/>
            <a:r>
              <a:rPr lang="en-JO" b="1" dirty="0"/>
              <a:t>Non-Parametric methods</a:t>
            </a:r>
            <a:r>
              <a:rPr lang="en-JO" dirty="0"/>
              <a:t>: </a:t>
            </a:r>
            <a:r>
              <a:rPr lang="en-US" spc="5" dirty="0"/>
              <a:t>An easy-to-understand nonparametric model is the k-nearest neighbors algorithm that makes predictions based on the k most similar training patterns for a new data instance. The method does not assume anything about the form of the mapping function other than patterns that are close are likely to have a similar output variable.</a:t>
            </a:r>
          </a:p>
          <a:p>
            <a:pPr algn="l" fontAlgn="base"/>
            <a:endParaRPr lang="en-US" spc="5" dirty="0"/>
          </a:p>
          <a:p>
            <a:pPr algn="l" fontAlgn="base"/>
            <a:r>
              <a:rPr lang="en-US" spc="5" dirty="0"/>
              <a:t>Some more examples of popular nonparametric machine learning algorithms are:</a:t>
            </a:r>
          </a:p>
          <a:p>
            <a:pPr algn="l" fontAlgn="base">
              <a:buFont typeface="Arial" panose="020B0604020202020204" pitchFamily="34" charset="0"/>
              <a:buChar char="•"/>
            </a:pPr>
            <a:r>
              <a:rPr lang="en-US" spc="5" dirty="0"/>
              <a:t>k-Nearest Neighbors</a:t>
            </a:r>
          </a:p>
          <a:p>
            <a:pPr algn="l" fontAlgn="base">
              <a:buFont typeface="Arial" panose="020B0604020202020204" pitchFamily="34" charset="0"/>
              <a:buChar char="•"/>
            </a:pPr>
            <a:r>
              <a:rPr lang="en-US" spc="5" dirty="0"/>
              <a:t>Decision Trees like CART and C4.5</a:t>
            </a:r>
          </a:p>
          <a:p>
            <a:pPr algn="l" fontAlgn="base">
              <a:buFont typeface="Arial" panose="020B0604020202020204" pitchFamily="34" charset="0"/>
              <a:buChar char="•"/>
            </a:pPr>
            <a:r>
              <a:rPr lang="en-US" spc="5" dirty="0"/>
              <a:t>Support Vector Machines</a:t>
            </a:r>
          </a:p>
          <a:p>
            <a:pPr marL="0" algn="l" rtl="0"/>
            <a:endParaRPr lang="en-JO" dirty="0"/>
          </a:p>
        </p:txBody>
      </p:sp>
      <p:sp>
        <p:nvSpPr>
          <p:cNvPr id="4" name="Footer Placeholder 3">
            <a:extLst>
              <a:ext uri="{FF2B5EF4-FFF2-40B4-BE49-F238E27FC236}">
                <a16:creationId xmlns:a16="http://schemas.microsoft.com/office/drawing/2014/main" id="{7FBC4000-49B3-EA9E-238F-7C8656517DBC}"/>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65346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02A6-D26C-404C-BACF-75A65A400485}"/>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C1A29113-D646-0944-8853-4AF68F336CB9}"/>
              </a:ext>
            </a:extLst>
          </p:cNvPr>
          <p:cNvSpPr>
            <a:spLocks noGrp="1"/>
          </p:cNvSpPr>
          <p:nvPr>
            <p:ph idx="1"/>
          </p:nvPr>
        </p:nvSpPr>
        <p:spPr>
          <a:xfrm>
            <a:off x="139124" y="757610"/>
            <a:ext cx="1464945" cy="152349"/>
          </a:xfrm>
        </p:spPr>
        <p:txBody>
          <a:bodyPr/>
          <a:lstStyle/>
          <a:p>
            <a:pPr marL="69147" indent="-69147" algn="r" defTabSz="345735" rtl="1">
              <a:lnSpc>
                <a:spcPct val="90000"/>
              </a:lnSpc>
              <a:spcBef>
                <a:spcPts val="454"/>
              </a:spcBef>
              <a:buClr>
                <a:schemeClr val="accent1">
                  <a:lumMod val="75000"/>
                </a:schemeClr>
              </a:buClr>
              <a:buSzPct val="85000"/>
              <a:buFont typeface="Wingdings" pitchFamily="2" charset="2"/>
              <a:buChar char="v"/>
            </a:pPr>
            <a:endParaRPr lang="en-US" dirty="0"/>
          </a:p>
        </p:txBody>
      </p:sp>
      <p:sp>
        <p:nvSpPr>
          <p:cNvPr id="5" name="Footer Placeholder 4">
            <a:extLst>
              <a:ext uri="{FF2B5EF4-FFF2-40B4-BE49-F238E27FC236}">
                <a16:creationId xmlns:a16="http://schemas.microsoft.com/office/drawing/2014/main" id="{773BD50D-3880-644E-84FA-F00EC67FE9E9}"/>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pic>
        <p:nvPicPr>
          <p:cNvPr id="7" name="Picture 6">
            <a:extLst>
              <a:ext uri="{FF2B5EF4-FFF2-40B4-BE49-F238E27FC236}">
                <a16:creationId xmlns:a16="http://schemas.microsoft.com/office/drawing/2014/main" id="{AD53A723-4E88-0742-8419-D179F7FF82FE}"/>
              </a:ext>
            </a:extLst>
          </p:cNvPr>
          <p:cNvPicPr>
            <a:picLocks noChangeAspect="1"/>
          </p:cNvPicPr>
          <p:nvPr/>
        </p:nvPicPr>
        <p:blipFill>
          <a:blip r:embed="rId2"/>
          <a:stretch>
            <a:fillRect/>
          </a:stretch>
        </p:blipFill>
        <p:spPr>
          <a:xfrm>
            <a:off x="95250" y="413538"/>
            <a:ext cx="3990148" cy="2633674"/>
          </a:xfrm>
          <a:prstGeom prst="rect">
            <a:avLst/>
          </a:prstGeom>
        </p:spPr>
      </p:pic>
    </p:spTree>
    <p:extLst>
      <p:ext uri="{BB962C8B-B14F-4D97-AF65-F5344CB8AC3E}">
        <p14:creationId xmlns:p14="http://schemas.microsoft.com/office/powerpoint/2010/main" val="3019320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2">
            <a:extLst>
              <a:ext uri="{FF2B5EF4-FFF2-40B4-BE49-F238E27FC236}">
                <a16:creationId xmlns:a16="http://schemas.microsoft.com/office/drawing/2014/main" id="{87FBE27B-AA99-BA49-854C-883926EED55C}"/>
              </a:ext>
            </a:extLst>
          </p:cNvPr>
          <p:cNvSpPr>
            <a:spLocks noGrp="1" noChangeArrowheads="1"/>
          </p:cNvSpPr>
          <p:nvPr>
            <p:ph type="title"/>
          </p:nvPr>
        </p:nvSpPr>
        <p:spPr>
          <a:xfrm>
            <a:off x="224102" y="382428"/>
            <a:ext cx="3803333" cy="314253"/>
          </a:xfrm>
        </p:spPr>
        <p:txBody>
          <a:bodyPr/>
          <a:lstStyle/>
          <a:p>
            <a:pPr defTabSz="345725">
              <a:defRPr/>
            </a:pPr>
            <a:r>
              <a:rPr lang="en-US" altLang="en-US" sz="2042" dirty="0"/>
              <a:t>Generalization</a:t>
            </a:r>
          </a:p>
        </p:txBody>
      </p:sp>
      <p:sp>
        <p:nvSpPr>
          <p:cNvPr id="33793" name="Content Placeholder 1">
            <a:extLst>
              <a:ext uri="{FF2B5EF4-FFF2-40B4-BE49-F238E27FC236}">
                <a16:creationId xmlns:a16="http://schemas.microsoft.com/office/drawing/2014/main" id="{410EFA6C-BF5C-0E43-AC0F-EA19120C0DC4}"/>
              </a:ext>
            </a:extLst>
          </p:cNvPr>
          <p:cNvSpPr>
            <a:spLocks noGrp="1" noChangeArrowheads="1"/>
          </p:cNvSpPr>
          <p:nvPr>
            <p:ph idx="1"/>
          </p:nvPr>
        </p:nvSpPr>
        <p:spPr>
          <a:xfrm>
            <a:off x="160073" y="1058576"/>
            <a:ext cx="4193910" cy="1889556"/>
          </a:xfrm>
        </p:spPr>
        <p:txBody>
          <a:bodyPr/>
          <a:lstStyle/>
          <a:p>
            <a:pPr marL="69145" indent="-69145" defTabSz="345725">
              <a:spcBef>
                <a:spcPts val="454"/>
              </a:spcBef>
              <a:buClr>
                <a:schemeClr val="accent1">
                  <a:lumMod val="75000"/>
                </a:schemeClr>
              </a:buClr>
              <a:defRPr/>
            </a:pPr>
            <a:r>
              <a:rPr lang="en-US" altLang="en-US" sz="1008" dirty="0"/>
              <a:t>Definition: model does a good job of correctly predicting class labels of </a:t>
            </a:r>
            <a:r>
              <a:rPr lang="en-US" altLang="en-US" sz="1008" u="sng" dirty="0"/>
              <a:t>previously unseen</a:t>
            </a:r>
            <a:r>
              <a:rPr lang="en-US" altLang="en-US" sz="1008" dirty="0"/>
              <a:t> samples</a:t>
            </a:r>
          </a:p>
          <a:p>
            <a:pPr marL="69145" indent="-69145" defTabSz="345725">
              <a:spcBef>
                <a:spcPts val="454"/>
              </a:spcBef>
              <a:buClr>
                <a:schemeClr val="accent1">
                  <a:lumMod val="75000"/>
                </a:schemeClr>
              </a:buClr>
              <a:defRPr/>
            </a:pPr>
            <a:endParaRPr lang="en-US" altLang="en-US" sz="1008" dirty="0"/>
          </a:p>
          <a:p>
            <a:pPr marL="69145" indent="-69145" defTabSz="345725">
              <a:spcBef>
                <a:spcPts val="454"/>
              </a:spcBef>
              <a:buClr>
                <a:schemeClr val="accent1">
                  <a:lumMod val="75000"/>
                </a:schemeClr>
              </a:buClr>
              <a:defRPr/>
            </a:pPr>
            <a:r>
              <a:rPr lang="en-US" altLang="en-US" sz="1008" dirty="0"/>
              <a:t>Generalization is typically evaluated using a </a:t>
            </a:r>
            <a:r>
              <a:rPr lang="en-US" altLang="en-US" sz="1008" i="1" dirty="0"/>
              <a:t>test</a:t>
            </a:r>
            <a:r>
              <a:rPr lang="en-US" altLang="en-US" sz="1008" dirty="0"/>
              <a:t> set of data that was not involved in the training process</a:t>
            </a:r>
          </a:p>
          <a:p>
            <a:pPr marL="69145" indent="-69145" defTabSz="345725">
              <a:spcBef>
                <a:spcPts val="454"/>
              </a:spcBef>
              <a:buClr>
                <a:schemeClr val="accent1">
                  <a:lumMod val="75000"/>
                </a:schemeClr>
              </a:buClr>
              <a:defRPr/>
            </a:pPr>
            <a:endParaRPr lang="en-US" altLang="en-US" sz="1008" dirty="0"/>
          </a:p>
          <a:p>
            <a:pPr marL="69145" indent="-69145" defTabSz="345725">
              <a:spcBef>
                <a:spcPts val="454"/>
              </a:spcBef>
              <a:buClr>
                <a:schemeClr val="accent1">
                  <a:lumMod val="75000"/>
                </a:schemeClr>
              </a:buClr>
              <a:defRPr/>
            </a:pPr>
            <a:r>
              <a:rPr lang="en-US" altLang="en-US" sz="1008" dirty="0"/>
              <a:t>Evaluating generalization requires:</a:t>
            </a:r>
          </a:p>
          <a:p>
            <a:pPr marL="172863" lvl="1" indent="-69145" defTabSz="345725">
              <a:spcBef>
                <a:spcPts val="151"/>
              </a:spcBef>
              <a:spcAft>
                <a:spcPts val="76"/>
              </a:spcAft>
              <a:buClr>
                <a:schemeClr val="accent1">
                  <a:lumMod val="75000"/>
                </a:schemeClr>
              </a:buClr>
              <a:defRPr/>
            </a:pPr>
            <a:r>
              <a:rPr lang="en-US" altLang="en-US" sz="840" dirty="0"/>
              <a:t>Correct labels for test set are known.</a:t>
            </a:r>
          </a:p>
          <a:p>
            <a:pPr marL="172863" lvl="1" indent="-69145" defTabSz="345725">
              <a:spcBef>
                <a:spcPts val="151"/>
              </a:spcBef>
              <a:spcAft>
                <a:spcPts val="76"/>
              </a:spcAft>
              <a:buClr>
                <a:schemeClr val="accent1">
                  <a:lumMod val="75000"/>
                </a:schemeClr>
              </a:buClr>
              <a:defRPr/>
            </a:pPr>
            <a:r>
              <a:rPr lang="en-US" altLang="en-US" sz="840" dirty="0"/>
              <a:t>A quantitative measure (</a:t>
            </a:r>
            <a:r>
              <a:rPr lang="en-US" altLang="en-US" sz="840" i="1" dirty="0"/>
              <a:t>metric</a:t>
            </a:r>
            <a:r>
              <a:rPr lang="en-US" altLang="en-US" sz="840" dirty="0"/>
              <a:t>) of tendency for model to predict correct labels.</a:t>
            </a:r>
          </a:p>
          <a:p>
            <a:pPr marL="172863" lvl="1" indent="-69145" defTabSz="345725">
              <a:spcBef>
                <a:spcPts val="151"/>
              </a:spcBef>
              <a:spcAft>
                <a:spcPts val="76"/>
              </a:spcAft>
              <a:buClr>
                <a:schemeClr val="accent1">
                  <a:lumMod val="75000"/>
                </a:schemeClr>
              </a:buClr>
              <a:defRPr/>
            </a:pPr>
            <a:endParaRPr lang="en-US" altLang="en-US" sz="1210" dirty="0"/>
          </a:p>
        </p:txBody>
      </p:sp>
      <p:sp>
        <p:nvSpPr>
          <p:cNvPr id="3" name="Footer Placeholder 2">
            <a:extLst>
              <a:ext uri="{FF2B5EF4-FFF2-40B4-BE49-F238E27FC236}">
                <a16:creationId xmlns:a16="http://schemas.microsoft.com/office/drawing/2014/main" id="{06309BB8-D6FE-5C89-A466-4F954389DA74}"/>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2430002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AE71B-F86F-5B43-AFB1-24602A324821}"/>
              </a:ext>
            </a:extLst>
          </p:cNvPr>
          <p:cNvSpPr>
            <a:spLocks noGrp="1"/>
          </p:cNvSpPr>
          <p:nvPr>
            <p:ph type="title"/>
          </p:nvPr>
        </p:nvSpPr>
        <p:spPr>
          <a:xfrm>
            <a:off x="1754149" y="211465"/>
            <a:ext cx="1101801" cy="215444"/>
          </a:xfrm>
        </p:spPr>
        <p:txBody>
          <a:bodyPr/>
          <a:lstStyle/>
          <a:p>
            <a:r>
              <a:rPr lang="en-US" dirty="0"/>
              <a:t>Generalization</a:t>
            </a:r>
          </a:p>
        </p:txBody>
      </p:sp>
      <p:pic>
        <p:nvPicPr>
          <p:cNvPr id="7" name="Content Placeholder 6">
            <a:extLst>
              <a:ext uri="{FF2B5EF4-FFF2-40B4-BE49-F238E27FC236}">
                <a16:creationId xmlns:a16="http://schemas.microsoft.com/office/drawing/2014/main" id="{DE9D632A-6877-DF49-A8B2-651B17F1F799}"/>
              </a:ext>
            </a:extLst>
          </p:cNvPr>
          <p:cNvPicPr>
            <a:picLocks noGrp="1" noChangeAspect="1"/>
          </p:cNvPicPr>
          <p:nvPr>
            <p:ph idx="1"/>
          </p:nvPr>
        </p:nvPicPr>
        <p:blipFill>
          <a:blip r:embed="rId2"/>
          <a:stretch>
            <a:fillRect/>
          </a:stretch>
        </p:blipFill>
        <p:spPr>
          <a:xfrm>
            <a:off x="1974258" y="1079487"/>
            <a:ext cx="2524364" cy="1421486"/>
          </a:xfrm>
        </p:spPr>
      </p:pic>
      <p:sp>
        <p:nvSpPr>
          <p:cNvPr id="8" name="Rectangle 7">
            <a:extLst>
              <a:ext uri="{FF2B5EF4-FFF2-40B4-BE49-F238E27FC236}">
                <a16:creationId xmlns:a16="http://schemas.microsoft.com/office/drawing/2014/main" id="{5FE8B98E-2536-064A-A106-272E8CDF940D}"/>
              </a:ext>
            </a:extLst>
          </p:cNvPr>
          <p:cNvSpPr/>
          <p:nvPr/>
        </p:nvSpPr>
        <p:spPr>
          <a:xfrm>
            <a:off x="118854" y="1283985"/>
            <a:ext cx="1827743" cy="1069460"/>
          </a:xfrm>
          <a:prstGeom prst="rect">
            <a:avLst/>
          </a:prstGeom>
        </p:spPr>
        <p:txBody>
          <a:bodyPr wrap="square">
            <a:spAutoFit/>
          </a:bodyPr>
          <a:lstStyle/>
          <a:p>
            <a:r>
              <a:rPr lang="en-US" altLang="en-US" sz="907" b="1" dirty="0"/>
              <a:t>Underfitting:</a:t>
            </a:r>
            <a:r>
              <a:rPr lang="en-US" altLang="en-US" sz="907" dirty="0"/>
              <a:t> model is too “simple” to represent all the relevant class characteristics</a:t>
            </a:r>
          </a:p>
          <a:p>
            <a:endParaRPr lang="en-US" altLang="en-US" sz="907" b="1" dirty="0"/>
          </a:p>
          <a:p>
            <a:r>
              <a:rPr lang="en-US" altLang="en-US" sz="907" b="1" dirty="0"/>
              <a:t>Overfitting:</a:t>
            </a:r>
            <a:r>
              <a:rPr lang="en-US" altLang="en-US" sz="907" dirty="0"/>
              <a:t> model is too “complex” and fits irrelevant characteristics (noise) in the data</a:t>
            </a:r>
          </a:p>
        </p:txBody>
      </p:sp>
      <p:sp>
        <p:nvSpPr>
          <p:cNvPr id="3" name="Footer Placeholder 2">
            <a:extLst>
              <a:ext uri="{FF2B5EF4-FFF2-40B4-BE49-F238E27FC236}">
                <a16:creationId xmlns:a16="http://schemas.microsoft.com/office/drawing/2014/main" id="{A27E2524-96C2-B44C-B0B3-FDB770BB4378}"/>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354882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a:extLst>
              <a:ext uri="{FF2B5EF4-FFF2-40B4-BE49-F238E27FC236}">
                <a16:creationId xmlns:a16="http://schemas.microsoft.com/office/drawing/2014/main" id="{EAC780DB-A85D-E54A-BFC6-FBE1CC044A36}"/>
              </a:ext>
            </a:extLst>
          </p:cNvPr>
          <p:cNvSpPr>
            <a:spLocks noGrp="1" noChangeArrowheads="1"/>
          </p:cNvSpPr>
          <p:nvPr>
            <p:ph type="title"/>
          </p:nvPr>
        </p:nvSpPr>
        <p:spPr>
          <a:xfrm>
            <a:off x="109764" y="321733"/>
            <a:ext cx="3803333" cy="314253"/>
          </a:xfrm>
        </p:spPr>
        <p:txBody>
          <a:bodyPr/>
          <a:lstStyle/>
          <a:p>
            <a:pPr defTabSz="345725">
              <a:defRPr/>
            </a:pPr>
            <a:r>
              <a:rPr lang="en-US" altLang="en-US" sz="2042" dirty="0"/>
              <a:t>Metrics for classifier performance</a:t>
            </a:r>
          </a:p>
        </p:txBody>
      </p:sp>
      <p:pic>
        <p:nvPicPr>
          <p:cNvPr id="8" name="Picture 7">
            <a:extLst>
              <a:ext uri="{FF2B5EF4-FFF2-40B4-BE49-F238E27FC236}">
                <a16:creationId xmlns:a16="http://schemas.microsoft.com/office/drawing/2014/main" id="{00058380-6831-154A-A643-F68961A68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50" y="1031262"/>
            <a:ext cx="3404217" cy="1915539"/>
          </a:xfrm>
          <a:prstGeom prst="rect">
            <a:avLst/>
          </a:prstGeom>
        </p:spPr>
      </p:pic>
      <p:sp>
        <p:nvSpPr>
          <p:cNvPr id="3" name="Footer Placeholder 2">
            <a:extLst>
              <a:ext uri="{FF2B5EF4-FFF2-40B4-BE49-F238E27FC236}">
                <a16:creationId xmlns:a16="http://schemas.microsoft.com/office/drawing/2014/main" id="{E7490EE0-F139-901B-E015-74A0A62C998A}"/>
              </a:ext>
            </a:extLst>
          </p:cNvPr>
          <p:cNvSpPr>
            <a:spLocks noGrp="1"/>
          </p:cNvSpPr>
          <p:nvPr>
            <p:ph type="ftr" sz="quarter" idx="5"/>
          </p:nvPr>
        </p:nvSpPr>
        <p:spPr/>
        <p:txBody>
          <a:bodyPr/>
          <a:lstStyle/>
          <a:p>
            <a:r>
              <a:rPr lang="en-US"/>
              <a:t>Dr. Malak Abdullah</a:t>
            </a:r>
            <a:endParaRPr lang="en-US" dirty="0"/>
          </a:p>
        </p:txBody>
      </p:sp>
      <p:sp>
        <p:nvSpPr>
          <p:cNvPr id="5" name="TextBox 4">
            <a:extLst>
              <a:ext uri="{FF2B5EF4-FFF2-40B4-BE49-F238E27FC236}">
                <a16:creationId xmlns:a16="http://schemas.microsoft.com/office/drawing/2014/main" id="{2D37A842-985E-5EAC-CEF5-3E69E7DB90D4}"/>
              </a:ext>
            </a:extLst>
          </p:cNvPr>
          <p:cNvSpPr txBox="1"/>
          <p:nvPr/>
        </p:nvSpPr>
        <p:spPr>
          <a:xfrm>
            <a:off x="178049" y="643024"/>
            <a:ext cx="4186821" cy="461665"/>
          </a:xfrm>
          <a:prstGeom prst="rect">
            <a:avLst/>
          </a:prstGeom>
          <a:noFill/>
        </p:spPr>
        <p:txBody>
          <a:bodyPr wrap="square">
            <a:spAutoFit/>
          </a:bodyPr>
          <a:lstStyle/>
          <a:p>
            <a:r>
              <a:rPr lang="en-US" sz="1200" b="0" i="0" u="none" strike="noStrike" dirty="0">
                <a:solidFill>
                  <a:srgbClr val="242424"/>
                </a:solidFill>
                <a:effectLst/>
                <a:latin typeface="source-serif-pro"/>
              </a:rPr>
              <a:t>Confusion Matrix is a performance measurement for machine learning classification.</a:t>
            </a:r>
            <a:endParaRPr lang="en-JO" sz="1200" dirty="0"/>
          </a:p>
        </p:txBody>
      </p:sp>
    </p:spTree>
    <p:extLst>
      <p:ext uri="{BB962C8B-B14F-4D97-AF65-F5344CB8AC3E}">
        <p14:creationId xmlns:p14="http://schemas.microsoft.com/office/powerpoint/2010/main" val="2701999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263F6-F762-BC3C-1DA1-47E73C385EC2}"/>
              </a:ext>
            </a:extLst>
          </p:cNvPr>
          <p:cNvSpPr>
            <a:spLocks noGrp="1"/>
          </p:cNvSpPr>
          <p:nvPr>
            <p:ph type="title"/>
          </p:nvPr>
        </p:nvSpPr>
        <p:spPr>
          <a:xfrm>
            <a:off x="1162051" y="211465"/>
            <a:ext cx="1693900" cy="430887"/>
          </a:xfrm>
        </p:spPr>
        <p:txBody>
          <a:bodyPr/>
          <a:lstStyle/>
          <a:p>
            <a:pPr rtl="0"/>
            <a:r>
              <a:rPr lang="en-JO" dirty="0"/>
              <a:t>Confusion Matrix</a:t>
            </a:r>
          </a:p>
        </p:txBody>
      </p:sp>
      <p:sp>
        <p:nvSpPr>
          <p:cNvPr id="3" name="Text Placeholder 2">
            <a:extLst>
              <a:ext uri="{FF2B5EF4-FFF2-40B4-BE49-F238E27FC236}">
                <a16:creationId xmlns:a16="http://schemas.microsoft.com/office/drawing/2014/main" id="{0833E5DE-B00B-DC78-C7F1-D020164DB234}"/>
              </a:ext>
            </a:extLst>
          </p:cNvPr>
          <p:cNvSpPr>
            <a:spLocks noGrp="1"/>
          </p:cNvSpPr>
          <p:nvPr>
            <p:ph type="body" idx="1"/>
          </p:nvPr>
        </p:nvSpPr>
        <p:spPr>
          <a:xfrm>
            <a:off x="159272" y="511175"/>
            <a:ext cx="2812458" cy="1523494"/>
          </a:xfrm>
        </p:spPr>
        <p:txBody>
          <a:bodyPr/>
          <a:lstStyle/>
          <a:p>
            <a:pPr algn="l" rtl="0" fontAlgn="base"/>
            <a:r>
              <a:rPr lang="en-US" sz="900" b="0" i="0" u="none" strike="noStrike" dirty="0">
                <a:solidFill>
                  <a:srgbClr val="273239"/>
                </a:solidFill>
                <a:effectLst/>
                <a:latin typeface="Nunito" panose="020F0502020204030204" pitchFamily="34" charset="0"/>
              </a:rPr>
              <a:t>The matrix displays the number of instances produced by the model on the test data.</a:t>
            </a:r>
          </a:p>
          <a:p>
            <a:pPr algn="l" fontAlgn="base">
              <a:buFont typeface="Arial" panose="020B0604020202020204" pitchFamily="34" charset="0"/>
              <a:buChar char="•"/>
            </a:pPr>
            <a:r>
              <a:rPr lang="en-US" sz="900" b="1" i="0" u="none" strike="noStrike" dirty="0">
                <a:solidFill>
                  <a:srgbClr val="273239"/>
                </a:solidFill>
                <a:effectLst/>
                <a:latin typeface="Nunito" panose="020F0502020204030204" pitchFamily="34" charset="0"/>
              </a:rPr>
              <a:t>True positives (TP):</a:t>
            </a:r>
            <a:r>
              <a:rPr lang="en-US" sz="900" b="0" i="0" u="none" strike="noStrike" dirty="0">
                <a:solidFill>
                  <a:srgbClr val="273239"/>
                </a:solidFill>
                <a:effectLst/>
                <a:latin typeface="Nunito" panose="020F0502020204030204" pitchFamily="34" charset="0"/>
              </a:rPr>
              <a:t> occur when the model accurately predicts a positive data point.</a:t>
            </a:r>
          </a:p>
          <a:p>
            <a:pPr algn="l" fontAlgn="base">
              <a:buFont typeface="Arial" panose="020B0604020202020204" pitchFamily="34" charset="0"/>
              <a:buChar char="•"/>
            </a:pPr>
            <a:r>
              <a:rPr lang="en-US" sz="900" b="1" i="0" u="none" strike="noStrike" dirty="0">
                <a:solidFill>
                  <a:srgbClr val="273239"/>
                </a:solidFill>
                <a:effectLst/>
                <a:latin typeface="Nunito" panose="020F0502020204030204" pitchFamily="34" charset="0"/>
              </a:rPr>
              <a:t>True negatives (TN)</a:t>
            </a:r>
            <a:r>
              <a:rPr lang="en-US" sz="900" b="0" i="0" u="none" strike="noStrike" dirty="0">
                <a:solidFill>
                  <a:srgbClr val="273239"/>
                </a:solidFill>
                <a:effectLst/>
                <a:latin typeface="Nunito" panose="020F0502020204030204" pitchFamily="34" charset="0"/>
              </a:rPr>
              <a:t>: occur when the model accurately predicts a negative data point.</a:t>
            </a:r>
          </a:p>
          <a:p>
            <a:pPr algn="l" fontAlgn="base">
              <a:buFont typeface="Arial" panose="020B0604020202020204" pitchFamily="34" charset="0"/>
              <a:buChar char="•"/>
            </a:pPr>
            <a:r>
              <a:rPr lang="en-US" sz="900" b="1" i="0" u="none" strike="noStrike" dirty="0">
                <a:solidFill>
                  <a:srgbClr val="273239"/>
                </a:solidFill>
                <a:effectLst/>
                <a:latin typeface="Nunito" panose="020F0502020204030204" pitchFamily="34" charset="0"/>
              </a:rPr>
              <a:t>False positives (FP)</a:t>
            </a:r>
            <a:r>
              <a:rPr lang="en-US" sz="900" b="0" i="0" u="none" strike="noStrike" dirty="0">
                <a:solidFill>
                  <a:srgbClr val="273239"/>
                </a:solidFill>
                <a:effectLst/>
                <a:latin typeface="Nunito" panose="020F0502020204030204" pitchFamily="34" charset="0"/>
              </a:rPr>
              <a:t>: occur when the model predicts a positive data point incorrectly.</a:t>
            </a:r>
          </a:p>
          <a:p>
            <a:pPr algn="l" fontAlgn="base">
              <a:buFont typeface="Arial" panose="020B0604020202020204" pitchFamily="34" charset="0"/>
              <a:buChar char="•"/>
            </a:pPr>
            <a:r>
              <a:rPr lang="en-US" sz="900" b="1" i="0" u="none" strike="noStrike" dirty="0">
                <a:solidFill>
                  <a:srgbClr val="273239"/>
                </a:solidFill>
                <a:effectLst/>
                <a:latin typeface="Nunito" panose="020F0502020204030204" pitchFamily="34" charset="0"/>
              </a:rPr>
              <a:t>False</a:t>
            </a:r>
            <a:r>
              <a:rPr lang="en-US" sz="900" b="0" i="0" u="none" strike="noStrike" dirty="0">
                <a:solidFill>
                  <a:srgbClr val="273239"/>
                </a:solidFill>
                <a:effectLst/>
                <a:latin typeface="Nunito" panose="020F0502020204030204" pitchFamily="34" charset="0"/>
              </a:rPr>
              <a:t> </a:t>
            </a:r>
            <a:r>
              <a:rPr lang="en-US" sz="900" b="1" i="0" u="none" strike="noStrike" dirty="0">
                <a:solidFill>
                  <a:srgbClr val="273239"/>
                </a:solidFill>
                <a:effectLst/>
                <a:latin typeface="Nunito" panose="020F0502020204030204" pitchFamily="34" charset="0"/>
              </a:rPr>
              <a:t>negatives (FN)</a:t>
            </a:r>
            <a:r>
              <a:rPr lang="en-US" sz="900" b="0" i="0" u="none" strike="noStrike" dirty="0">
                <a:solidFill>
                  <a:srgbClr val="273239"/>
                </a:solidFill>
                <a:effectLst/>
                <a:latin typeface="Nunito" panose="020F0502020204030204" pitchFamily="34" charset="0"/>
              </a:rPr>
              <a:t>: occur when the model </a:t>
            </a:r>
            <a:r>
              <a:rPr lang="en-US" sz="900" b="0" i="0" u="none" strike="noStrike" dirty="0" err="1">
                <a:solidFill>
                  <a:srgbClr val="273239"/>
                </a:solidFill>
                <a:effectLst/>
                <a:latin typeface="Nunito" panose="020F0502020204030204" pitchFamily="34" charset="0"/>
              </a:rPr>
              <a:t>mispredicts</a:t>
            </a:r>
            <a:r>
              <a:rPr lang="en-US" sz="900" b="0" i="0" u="none" strike="noStrike" dirty="0">
                <a:solidFill>
                  <a:srgbClr val="273239"/>
                </a:solidFill>
                <a:effectLst/>
                <a:latin typeface="Nunito" panose="020F0502020204030204" pitchFamily="34" charset="0"/>
              </a:rPr>
              <a:t> a negative data point.</a:t>
            </a:r>
          </a:p>
          <a:p>
            <a:pPr marL="0" algn="l" rtl="0"/>
            <a:endParaRPr lang="en-JO" sz="900" dirty="0"/>
          </a:p>
        </p:txBody>
      </p:sp>
      <p:sp>
        <p:nvSpPr>
          <p:cNvPr id="4" name="Footer Placeholder 3">
            <a:extLst>
              <a:ext uri="{FF2B5EF4-FFF2-40B4-BE49-F238E27FC236}">
                <a16:creationId xmlns:a16="http://schemas.microsoft.com/office/drawing/2014/main" id="{6ADB7F22-9DD8-FAFA-8DD0-EA3F3CAE0DCC}"/>
              </a:ext>
            </a:extLst>
          </p:cNvPr>
          <p:cNvSpPr>
            <a:spLocks noGrp="1"/>
          </p:cNvSpPr>
          <p:nvPr>
            <p:ph type="ftr" sz="quarter" idx="5"/>
          </p:nvPr>
        </p:nvSpPr>
        <p:spPr/>
        <p:txBody>
          <a:bodyPr/>
          <a:lstStyle/>
          <a:p>
            <a:r>
              <a:rPr lang="en-US"/>
              <a:t>Dr. Malak Abdullah</a:t>
            </a:r>
            <a:endParaRPr lang="en-US" dirty="0"/>
          </a:p>
        </p:txBody>
      </p:sp>
      <p:pic>
        <p:nvPicPr>
          <p:cNvPr id="6" name="Picture 5">
            <a:extLst>
              <a:ext uri="{FF2B5EF4-FFF2-40B4-BE49-F238E27FC236}">
                <a16:creationId xmlns:a16="http://schemas.microsoft.com/office/drawing/2014/main" id="{DD537ECD-19F3-A370-F390-3595D409087F}"/>
              </a:ext>
            </a:extLst>
          </p:cNvPr>
          <p:cNvPicPr>
            <a:picLocks noChangeAspect="1"/>
          </p:cNvPicPr>
          <p:nvPr/>
        </p:nvPicPr>
        <p:blipFill>
          <a:blip r:embed="rId2"/>
          <a:stretch>
            <a:fillRect/>
          </a:stretch>
        </p:blipFill>
        <p:spPr>
          <a:xfrm>
            <a:off x="3061587" y="605746"/>
            <a:ext cx="1548513" cy="1101067"/>
          </a:xfrm>
          <a:prstGeom prst="rect">
            <a:avLst/>
          </a:prstGeom>
        </p:spPr>
      </p:pic>
      <p:pic>
        <p:nvPicPr>
          <p:cNvPr id="7" name="Picture 6">
            <a:extLst>
              <a:ext uri="{FF2B5EF4-FFF2-40B4-BE49-F238E27FC236}">
                <a16:creationId xmlns:a16="http://schemas.microsoft.com/office/drawing/2014/main" id="{C3877215-61DD-38C1-087A-492397491ED2}"/>
              </a:ext>
            </a:extLst>
          </p:cNvPr>
          <p:cNvPicPr>
            <a:picLocks noChangeAspect="1"/>
          </p:cNvPicPr>
          <p:nvPr/>
        </p:nvPicPr>
        <p:blipFill>
          <a:blip r:embed="rId3"/>
          <a:stretch>
            <a:fillRect/>
          </a:stretch>
        </p:blipFill>
        <p:spPr>
          <a:xfrm>
            <a:off x="1194468" y="1914455"/>
            <a:ext cx="3091781" cy="1330640"/>
          </a:xfrm>
          <a:prstGeom prst="rect">
            <a:avLst/>
          </a:prstGeom>
        </p:spPr>
        <p:style>
          <a:lnRef idx="2">
            <a:schemeClr val="dk1"/>
          </a:lnRef>
          <a:fillRef idx="1">
            <a:schemeClr val="lt1"/>
          </a:fillRef>
          <a:effectRef idx="0">
            <a:schemeClr val="dk1"/>
          </a:effectRef>
          <a:fontRef idx="minor">
            <a:schemeClr val="dk1"/>
          </a:fontRef>
        </p:style>
      </p:pic>
      <p:sp>
        <p:nvSpPr>
          <p:cNvPr id="8" name="TextBox 7">
            <a:extLst>
              <a:ext uri="{FF2B5EF4-FFF2-40B4-BE49-F238E27FC236}">
                <a16:creationId xmlns:a16="http://schemas.microsoft.com/office/drawing/2014/main" id="{9B7A25A9-7967-9825-F62D-6C6836BB17C5}"/>
              </a:ext>
            </a:extLst>
          </p:cNvPr>
          <p:cNvSpPr txBox="1"/>
          <p:nvPr/>
        </p:nvSpPr>
        <p:spPr>
          <a:xfrm>
            <a:off x="95250" y="2524658"/>
            <a:ext cx="1295400" cy="369332"/>
          </a:xfrm>
          <a:prstGeom prst="rect">
            <a:avLst/>
          </a:prstGeom>
          <a:noFill/>
        </p:spPr>
        <p:txBody>
          <a:bodyPr wrap="square" rtlCol="0">
            <a:spAutoFit/>
          </a:bodyPr>
          <a:lstStyle/>
          <a:p>
            <a:r>
              <a:rPr lang="en-JO" dirty="0"/>
              <a:t>Example</a:t>
            </a:r>
          </a:p>
        </p:txBody>
      </p:sp>
    </p:spTree>
    <p:extLst>
      <p:ext uri="{BB962C8B-B14F-4D97-AF65-F5344CB8AC3E}">
        <p14:creationId xmlns:p14="http://schemas.microsoft.com/office/powerpoint/2010/main" val="599011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275E-68C7-2213-D37D-2A97A120B75A}"/>
              </a:ext>
            </a:extLst>
          </p:cNvPr>
          <p:cNvSpPr>
            <a:spLocks noGrp="1"/>
          </p:cNvSpPr>
          <p:nvPr>
            <p:ph type="title"/>
          </p:nvPr>
        </p:nvSpPr>
        <p:spPr/>
        <p:txBody>
          <a:bodyPr/>
          <a:lstStyle/>
          <a:p>
            <a:endParaRPr lang="en-JO"/>
          </a:p>
        </p:txBody>
      </p:sp>
      <p:sp>
        <p:nvSpPr>
          <p:cNvPr id="3" name="Text Placeholder 2">
            <a:extLst>
              <a:ext uri="{FF2B5EF4-FFF2-40B4-BE49-F238E27FC236}">
                <a16:creationId xmlns:a16="http://schemas.microsoft.com/office/drawing/2014/main" id="{D22C4A97-8D3D-C4F2-EFF4-09B5B4AA5D8E}"/>
              </a:ext>
            </a:extLst>
          </p:cNvPr>
          <p:cNvSpPr>
            <a:spLocks noGrp="1"/>
          </p:cNvSpPr>
          <p:nvPr>
            <p:ph type="body" idx="1"/>
          </p:nvPr>
        </p:nvSpPr>
        <p:spPr>
          <a:xfrm>
            <a:off x="173889" y="1289102"/>
            <a:ext cx="1369161" cy="492443"/>
          </a:xfrm>
        </p:spPr>
        <p:txBody>
          <a:bodyPr/>
          <a:lstStyle/>
          <a:p>
            <a:pPr algn="l" fontAlgn="base">
              <a:buFont typeface="Arial" panose="020B0604020202020204" pitchFamily="34" charset="0"/>
              <a:buChar char="•"/>
            </a:pPr>
            <a:r>
              <a:rPr lang="en-US" sz="800" b="0" i="0" u="none" strike="noStrike" dirty="0">
                <a:solidFill>
                  <a:srgbClr val="273239"/>
                </a:solidFill>
                <a:effectLst/>
                <a:latin typeface="Nunito" pitchFamily="2" charset="77"/>
              </a:rPr>
              <a:t>Actual Dog Counts = 6 </a:t>
            </a:r>
          </a:p>
          <a:p>
            <a:pPr algn="l" fontAlgn="base">
              <a:buFont typeface="Arial" panose="020B0604020202020204" pitchFamily="34" charset="0"/>
              <a:buChar char="•"/>
            </a:pPr>
            <a:r>
              <a:rPr lang="en-US" sz="800" b="0" i="0" u="none" strike="noStrike" dirty="0">
                <a:solidFill>
                  <a:srgbClr val="273239"/>
                </a:solidFill>
                <a:effectLst/>
                <a:latin typeface="Nunito" pitchFamily="2" charset="77"/>
              </a:rPr>
              <a:t>Actual Not Dog Counts = 4</a:t>
            </a:r>
          </a:p>
          <a:p>
            <a:pPr algn="l" fontAlgn="base">
              <a:buFont typeface="Arial" panose="020B0604020202020204" pitchFamily="34" charset="0"/>
              <a:buChar char="•"/>
            </a:pPr>
            <a:r>
              <a:rPr lang="en-US" sz="800" b="0" i="0" u="none" strike="noStrike" dirty="0">
                <a:solidFill>
                  <a:srgbClr val="273239"/>
                </a:solidFill>
                <a:effectLst/>
                <a:latin typeface="Nunito" pitchFamily="2" charset="77"/>
              </a:rPr>
              <a:t>True Positive Counts = 5</a:t>
            </a:r>
          </a:p>
          <a:p>
            <a:pPr marL="0" algn="l" rtl="0"/>
            <a:endParaRPr lang="en-JO" sz="800" dirty="0"/>
          </a:p>
        </p:txBody>
      </p:sp>
      <p:sp>
        <p:nvSpPr>
          <p:cNvPr id="4" name="Footer Placeholder 3">
            <a:extLst>
              <a:ext uri="{FF2B5EF4-FFF2-40B4-BE49-F238E27FC236}">
                <a16:creationId xmlns:a16="http://schemas.microsoft.com/office/drawing/2014/main" id="{629643A7-7E32-4561-084F-31B1CF02AC43}"/>
              </a:ext>
            </a:extLst>
          </p:cNvPr>
          <p:cNvSpPr>
            <a:spLocks noGrp="1"/>
          </p:cNvSpPr>
          <p:nvPr>
            <p:ph type="ftr" sz="quarter" idx="5"/>
          </p:nvPr>
        </p:nvSpPr>
        <p:spPr/>
        <p:txBody>
          <a:bodyPr/>
          <a:lstStyle/>
          <a:p>
            <a:r>
              <a:rPr lang="en-US"/>
              <a:t>Dr. Malak Abdullah</a:t>
            </a:r>
            <a:endParaRPr lang="en-US" dirty="0"/>
          </a:p>
        </p:txBody>
      </p:sp>
      <p:pic>
        <p:nvPicPr>
          <p:cNvPr id="6" name="Picture 5">
            <a:extLst>
              <a:ext uri="{FF2B5EF4-FFF2-40B4-BE49-F238E27FC236}">
                <a16:creationId xmlns:a16="http://schemas.microsoft.com/office/drawing/2014/main" id="{7CBE3A1C-871C-135E-DF1D-6A1516A6904A}"/>
              </a:ext>
            </a:extLst>
          </p:cNvPr>
          <p:cNvPicPr>
            <a:picLocks noChangeAspect="1"/>
          </p:cNvPicPr>
          <p:nvPr/>
        </p:nvPicPr>
        <p:blipFill>
          <a:blip r:embed="rId2"/>
          <a:stretch>
            <a:fillRect/>
          </a:stretch>
        </p:blipFill>
        <p:spPr>
          <a:xfrm>
            <a:off x="-9526" y="21370"/>
            <a:ext cx="4057651" cy="1257825"/>
          </a:xfrm>
          <a:prstGeom prst="rect">
            <a:avLst/>
          </a:prstGeom>
        </p:spPr>
      </p:pic>
      <p:sp>
        <p:nvSpPr>
          <p:cNvPr id="8" name="TextBox 7">
            <a:extLst>
              <a:ext uri="{FF2B5EF4-FFF2-40B4-BE49-F238E27FC236}">
                <a16:creationId xmlns:a16="http://schemas.microsoft.com/office/drawing/2014/main" id="{41ACE0B9-D861-EAA4-97CF-D8CC88DCB358}"/>
              </a:ext>
            </a:extLst>
          </p:cNvPr>
          <p:cNvSpPr txBox="1"/>
          <p:nvPr/>
        </p:nvSpPr>
        <p:spPr>
          <a:xfrm>
            <a:off x="2045215" y="1229157"/>
            <a:ext cx="2371060" cy="461665"/>
          </a:xfrm>
          <a:prstGeom prst="rect">
            <a:avLst/>
          </a:prstGeom>
          <a:noFill/>
        </p:spPr>
        <p:txBody>
          <a:bodyPr wrap="square">
            <a:spAutoFit/>
          </a:bodyPr>
          <a:lstStyle/>
          <a:p>
            <a:pPr algn="l" fontAlgn="base">
              <a:buFont typeface="Arial" panose="020B0604020202020204" pitchFamily="34" charset="0"/>
              <a:buChar char="•"/>
            </a:pPr>
            <a:r>
              <a:rPr lang="en-US" sz="800" b="0" i="0" u="none" strike="noStrike" dirty="0">
                <a:solidFill>
                  <a:srgbClr val="273239"/>
                </a:solidFill>
                <a:effectLst/>
                <a:latin typeface="Nunito" pitchFamily="2" charset="77"/>
              </a:rPr>
              <a:t>False Positive Counts = 1</a:t>
            </a:r>
          </a:p>
          <a:p>
            <a:pPr algn="l" fontAlgn="base">
              <a:buFont typeface="Arial" panose="020B0604020202020204" pitchFamily="34" charset="0"/>
              <a:buChar char="•"/>
            </a:pPr>
            <a:r>
              <a:rPr lang="en-US" sz="800" b="0" i="0" u="none" strike="noStrike" dirty="0">
                <a:solidFill>
                  <a:srgbClr val="273239"/>
                </a:solidFill>
                <a:effectLst/>
                <a:latin typeface="Nunito" pitchFamily="2" charset="77"/>
              </a:rPr>
              <a:t>True Negative Counts = 3</a:t>
            </a:r>
          </a:p>
          <a:p>
            <a:pPr algn="l" fontAlgn="base">
              <a:buFont typeface="Arial" panose="020B0604020202020204" pitchFamily="34" charset="0"/>
              <a:buChar char="•"/>
            </a:pPr>
            <a:r>
              <a:rPr lang="en-US" sz="800" b="0" i="0" u="none" strike="noStrike" dirty="0">
                <a:solidFill>
                  <a:srgbClr val="273239"/>
                </a:solidFill>
                <a:effectLst/>
                <a:latin typeface="Nunito" pitchFamily="2" charset="77"/>
              </a:rPr>
              <a:t>False Negative Counts = 1</a:t>
            </a:r>
          </a:p>
        </p:txBody>
      </p:sp>
      <p:pic>
        <p:nvPicPr>
          <p:cNvPr id="9" name="Picture 8">
            <a:extLst>
              <a:ext uri="{FF2B5EF4-FFF2-40B4-BE49-F238E27FC236}">
                <a16:creationId xmlns:a16="http://schemas.microsoft.com/office/drawing/2014/main" id="{D0BCA416-BA32-B607-E2B4-D9341E65EFC3}"/>
              </a:ext>
            </a:extLst>
          </p:cNvPr>
          <p:cNvPicPr>
            <a:picLocks noChangeAspect="1"/>
          </p:cNvPicPr>
          <p:nvPr/>
        </p:nvPicPr>
        <p:blipFill>
          <a:blip r:embed="rId3"/>
          <a:stretch>
            <a:fillRect/>
          </a:stretch>
        </p:blipFill>
        <p:spPr>
          <a:xfrm>
            <a:off x="-9526" y="1924471"/>
            <a:ext cx="3408981" cy="1106252"/>
          </a:xfrm>
          <a:prstGeom prst="rect">
            <a:avLst/>
          </a:prstGeom>
        </p:spPr>
      </p:pic>
      <p:pic>
        <p:nvPicPr>
          <p:cNvPr id="10" name="Picture 9">
            <a:extLst>
              <a:ext uri="{FF2B5EF4-FFF2-40B4-BE49-F238E27FC236}">
                <a16:creationId xmlns:a16="http://schemas.microsoft.com/office/drawing/2014/main" id="{EAAF9DA8-DD6F-5B5D-A780-921129DCAF66}"/>
              </a:ext>
            </a:extLst>
          </p:cNvPr>
          <p:cNvPicPr>
            <a:picLocks noChangeAspect="1"/>
          </p:cNvPicPr>
          <p:nvPr/>
        </p:nvPicPr>
        <p:blipFill>
          <a:blip r:embed="rId4"/>
          <a:stretch>
            <a:fillRect/>
          </a:stretch>
        </p:blipFill>
        <p:spPr>
          <a:xfrm>
            <a:off x="3168110" y="1833747"/>
            <a:ext cx="1436977" cy="1196975"/>
          </a:xfrm>
          <a:prstGeom prst="rect">
            <a:avLst/>
          </a:prstGeom>
        </p:spPr>
      </p:pic>
    </p:spTree>
    <p:extLst>
      <p:ext uri="{BB962C8B-B14F-4D97-AF65-F5344CB8AC3E}">
        <p14:creationId xmlns:p14="http://schemas.microsoft.com/office/powerpoint/2010/main" val="116288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85AA8B-A941-A3C1-DEB6-CBA7DB931E50}"/>
              </a:ext>
            </a:extLst>
          </p:cNvPr>
          <p:cNvSpPr>
            <a:spLocks noGrp="1"/>
          </p:cNvSpPr>
          <p:nvPr>
            <p:ph type="body" idx="1"/>
          </p:nvPr>
        </p:nvSpPr>
        <p:spPr>
          <a:xfrm>
            <a:off x="83494" y="24167"/>
            <a:ext cx="4482523" cy="3323987"/>
          </a:xfrm>
        </p:spPr>
        <p:txBody>
          <a:bodyPr/>
          <a:lstStyle/>
          <a:p>
            <a:pPr fontAlgn="base"/>
            <a:r>
              <a:rPr lang="en-US" sz="900" b="1" dirty="0">
                <a:effectLst/>
              </a:rPr>
              <a:t>1. Accuracy </a:t>
            </a:r>
          </a:p>
          <a:p>
            <a:pPr rtl="0" fontAlgn="base"/>
            <a:r>
              <a:rPr lang="en-US" sz="900" dirty="0">
                <a:effectLst/>
              </a:rPr>
              <a:t>Accuracy is used to measure the performance of the model. It is the ratio of Total correct instances to the total instances. </a:t>
            </a:r>
          </a:p>
          <a:p>
            <a:pPr algn="l" rtl="0" fontAlgn="base"/>
            <a:r>
              <a:rPr lang="en-US" sz="900" dirty="0">
                <a:effectLst/>
              </a:rPr>
              <a:t>For the above case:</a:t>
            </a:r>
          </a:p>
          <a:p>
            <a:pPr algn="l" rtl="0" fontAlgn="base"/>
            <a:r>
              <a:rPr lang="en-US" sz="900" dirty="0">
                <a:effectLst/>
              </a:rPr>
              <a:t>Accuracy = (5+3)/(5+3+1+1) = 8/10 = 0.8</a:t>
            </a:r>
          </a:p>
          <a:p>
            <a:pPr algn="l" rtl="0" fontAlgn="base"/>
            <a:endParaRPr lang="en-US" sz="900" dirty="0"/>
          </a:p>
          <a:p>
            <a:pPr fontAlgn="base"/>
            <a:r>
              <a:rPr lang="en-US" sz="900" b="1" dirty="0">
                <a:effectLst/>
              </a:rPr>
              <a:t>2. Precision</a:t>
            </a:r>
          </a:p>
          <a:p>
            <a:pPr rtl="0" fontAlgn="base"/>
            <a:r>
              <a:rPr lang="en-US" sz="900" dirty="0">
                <a:effectLst/>
              </a:rPr>
              <a:t>is a measure of how accurate a model’s positive predictions are. It is defined as the ratio of true positive predictions to the total number of positive predictions made by the model.</a:t>
            </a:r>
          </a:p>
          <a:p>
            <a:pPr algn="l" rtl="0" fontAlgn="base"/>
            <a:r>
              <a:rPr lang="en-US" sz="900" dirty="0">
                <a:effectLst/>
              </a:rPr>
              <a:t>Precision = 5/(5+1) =5/6 = 0.8333</a:t>
            </a:r>
          </a:p>
          <a:p>
            <a:pPr algn="l" rtl="0" fontAlgn="base"/>
            <a:endParaRPr lang="en-US" sz="900" dirty="0">
              <a:effectLst/>
            </a:endParaRPr>
          </a:p>
          <a:p>
            <a:pPr fontAlgn="base"/>
            <a:r>
              <a:rPr lang="en-US" sz="900" b="1" dirty="0">
                <a:effectLst/>
              </a:rPr>
              <a:t>3. Recall</a:t>
            </a:r>
          </a:p>
          <a:p>
            <a:pPr rtl="0" fontAlgn="base"/>
            <a:r>
              <a:rPr lang="en-US" sz="900" dirty="0">
                <a:effectLst/>
              </a:rPr>
              <a:t>measures the effectiveness of a classification model in identifying all relevant instances from a dataset. It is the ratio of the number of true positive (TP) instances to the sum of true positive and false negative (FN) instances.</a:t>
            </a:r>
          </a:p>
          <a:p>
            <a:pPr algn="l" rtl="0" fontAlgn="base"/>
            <a:r>
              <a:rPr lang="en-US" sz="900" dirty="0">
                <a:effectLst/>
              </a:rPr>
              <a:t>Recall = 5/(5+1) =5/6 = 0.8333</a:t>
            </a:r>
          </a:p>
          <a:p>
            <a:pPr algn="l" rtl="0" fontAlgn="base"/>
            <a:endParaRPr lang="en-US" sz="900" dirty="0"/>
          </a:p>
          <a:p>
            <a:pPr fontAlgn="base"/>
            <a:r>
              <a:rPr lang="en-US" sz="900" b="1" dirty="0">
                <a:effectLst/>
              </a:rPr>
              <a:t>4. F1-Score</a:t>
            </a:r>
          </a:p>
          <a:p>
            <a:pPr rtl="0" fontAlgn="base"/>
            <a:r>
              <a:rPr lang="en-US" sz="900" dirty="0">
                <a:effectLst/>
              </a:rPr>
              <a:t>is used to evaluate the overall performance of a classification model. It is the harmonic mean of precision and recall,</a:t>
            </a:r>
          </a:p>
          <a:p>
            <a:pPr algn="l" rtl="0" fontAlgn="base"/>
            <a:r>
              <a:rPr lang="en-US" sz="900" dirty="0">
                <a:effectLst/>
              </a:rPr>
              <a:t>F1-Score: = (2* 0.8333* 0.8333)/( 0.8333+ 0.8333)  = 0.8333</a:t>
            </a:r>
          </a:p>
          <a:p>
            <a:pPr algn="l" rtl="0" fontAlgn="base"/>
            <a:endParaRPr lang="en-US" sz="900" dirty="0">
              <a:effectLst/>
            </a:endParaRPr>
          </a:p>
          <a:p>
            <a:pPr algn="l" rtl="0" fontAlgn="base"/>
            <a:r>
              <a:rPr lang="en-US" sz="900" dirty="0">
                <a:effectLst/>
              </a:rPr>
              <a:t>We balance precision and recall with the F1-score when a trade-off between minimizing false positives and false negatives is necessary, such as in information retrieval systems.</a:t>
            </a:r>
          </a:p>
        </p:txBody>
      </p:sp>
      <p:sp>
        <p:nvSpPr>
          <p:cNvPr id="4" name="Footer Placeholder 3">
            <a:extLst>
              <a:ext uri="{FF2B5EF4-FFF2-40B4-BE49-F238E27FC236}">
                <a16:creationId xmlns:a16="http://schemas.microsoft.com/office/drawing/2014/main" id="{8563054B-0883-2197-3518-AD5F5F21C117}"/>
              </a:ext>
            </a:extLst>
          </p:cNvPr>
          <p:cNvSpPr>
            <a:spLocks noGrp="1"/>
          </p:cNvSpPr>
          <p:nvPr>
            <p:ph type="ftr" sz="quarter" idx="5"/>
          </p:nvPr>
        </p:nvSpPr>
        <p:spPr/>
        <p:txBody>
          <a:bodyPr/>
          <a:lstStyle/>
          <a:p>
            <a:r>
              <a:rPr lang="en-US"/>
              <a:t>Dr. Malak Abdullah</a:t>
            </a:r>
            <a:endParaRPr lang="en-US" dirty="0"/>
          </a:p>
        </p:txBody>
      </p:sp>
      <p:pic>
        <p:nvPicPr>
          <p:cNvPr id="6" name="Picture 5">
            <a:extLst>
              <a:ext uri="{FF2B5EF4-FFF2-40B4-BE49-F238E27FC236}">
                <a16:creationId xmlns:a16="http://schemas.microsoft.com/office/drawing/2014/main" id="{B994A07B-7331-2754-3CFF-A3BCFBC6DC49}"/>
              </a:ext>
            </a:extLst>
          </p:cNvPr>
          <p:cNvPicPr>
            <a:picLocks noChangeAspect="1"/>
          </p:cNvPicPr>
          <p:nvPr/>
        </p:nvPicPr>
        <p:blipFill>
          <a:blip r:embed="rId2"/>
          <a:stretch>
            <a:fillRect/>
          </a:stretch>
        </p:blipFill>
        <p:spPr>
          <a:xfrm>
            <a:off x="2228850" y="391165"/>
            <a:ext cx="1428750" cy="381000"/>
          </a:xfrm>
          <a:prstGeom prst="rect">
            <a:avLst/>
          </a:prstGeom>
        </p:spPr>
      </p:pic>
      <p:pic>
        <p:nvPicPr>
          <p:cNvPr id="7" name="Picture 6">
            <a:extLst>
              <a:ext uri="{FF2B5EF4-FFF2-40B4-BE49-F238E27FC236}">
                <a16:creationId xmlns:a16="http://schemas.microsoft.com/office/drawing/2014/main" id="{EB8C3AC5-5E96-D12E-3899-CAA7E8012F59}"/>
              </a:ext>
            </a:extLst>
          </p:cNvPr>
          <p:cNvPicPr>
            <a:picLocks noChangeAspect="1"/>
          </p:cNvPicPr>
          <p:nvPr/>
        </p:nvPicPr>
        <p:blipFill>
          <a:blip r:embed="rId3"/>
          <a:stretch>
            <a:fillRect/>
          </a:stretch>
        </p:blipFill>
        <p:spPr>
          <a:xfrm>
            <a:off x="2258754" y="1218925"/>
            <a:ext cx="1003300" cy="316831"/>
          </a:xfrm>
          <a:prstGeom prst="rect">
            <a:avLst/>
          </a:prstGeom>
        </p:spPr>
      </p:pic>
      <p:pic>
        <p:nvPicPr>
          <p:cNvPr id="8" name="Picture 7">
            <a:extLst>
              <a:ext uri="{FF2B5EF4-FFF2-40B4-BE49-F238E27FC236}">
                <a16:creationId xmlns:a16="http://schemas.microsoft.com/office/drawing/2014/main" id="{FE81D016-8809-BC20-B801-1845EE0CD046}"/>
              </a:ext>
            </a:extLst>
          </p:cNvPr>
          <p:cNvPicPr>
            <a:picLocks noChangeAspect="1"/>
          </p:cNvPicPr>
          <p:nvPr/>
        </p:nvPicPr>
        <p:blipFill>
          <a:blip r:embed="rId4"/>
          <a:stretch>
            <a:fillRect/>
          </a:stretch>
        </p:blipFill>
        <p:spPr>
          <a:xfrm>
            <a:off x="2272487" y="1956288"/>
            <a:ext cx="1003301" cy="293000"/>
          </a:xfrm>
          <a:prstGeom prst="rect">
            <a:avLst/>
          </a:prstGeom>
        </p:spPr>
      </p:pic>
      <p:pic>
        <p:nvPicPr>
          <p:cNvPr id="9" name="Picture 8">
            <a:extLst>
              <a:ext uri="{FF2B5EF4-FFF2-40B4-BE49-F238E27FC236}">
                <a16:creationId xmlns:a16="http://schemas.microsoft.com/office/drawing/2014/main" id="{326E2371-050E-94B6-E70A-1E313378138C}"/>
              </a:ext>
            </a:extLst>
          </p:cNvPr>
          <p:cNvPicPr>
            <a:picLocks noChangeAspect="1"/>
          </p:cNvPicPr>
          <p:nvPr/>
        </p:nvPicPr>
        <p:blipFill>
          <a:blip r:embed="rId5"/>
          <a:stretch>
            <a:fillRect/>
          </a:stretch>
        </p:blipFill>
        <p:spPr>
          <a:xfrm>
            <a:off x="3174857" y="2697062"/>
            <a:ext cx="1304065" cy="246923"/>
          </a:xfrm>
          <a:prstGeom prst="rect">
            <a:avLst/>
          </a:prstGeom>
        </p:spPr>
      </p:pic>
    </p:spTree>
    <p:extLst>
      <p:ext uri="{BB962C8B-B14F-4D97-AF65-F5344CB8AC3E}">
        <p14:creationId xmlns:p14="http://schemas.microsoft.com/office/powerpoint/2010/main" val="4230335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2">
            <a:extLst>
              <a:ext uri="{FF2B5EF4-FFF2-40B4-BE49-F238E27FC236}">
                <a16:creationId xmlns:a16="http://schemas.microsoft.com/office/drawing/2014/main" id="{37DDD983-E1BA-2744-9A0E-3B6C2DE4E234}"/>
              </a:ext>
            </a:extLst>
          </p:cNvPr>
          <p:cNvSpPr>
            <a:spLocks noGrp="1" noChangeArrowheads="1"/>
          </p:cNvSpPr>
          <p:nvPr>
            <p:ph type="title"/>
          </p:nvPr>
        </p:nvSpPr>
        <p:spPr>
          <a:xfrm>
            <a:off x="160073" y="317892"/>
            <a:ext cx="3803333" cy="314253"/>
          </a:xfrm>
        </p:spPr>
        <p:txBody>
          <a:bodyPr/>
          <a:lstStyle/>
          <a:p>
            <a:pPr defTabSz="345725">
              <a:defRPr/>
            </a:pPr>
            <a:r>
              <a:rPr lang="en-US" altLang="en-US" sz="2042" dirty="0"/>
              <a:t>Trade-off</a:t>
            </a:r>
          </a:p>
        </p:txBody>
      </p:sp>
      <p:sp>
        <p:nvSpPr>
          <p:cNvPr id="40962" name="Content Placeholder 1">
            <a:extLst>
              <a:ext uri="{FF2B5EF4-FFF2-40B4-BE49-F238E27FC236}">
                <a16:creationId xmlns:a16="http://schemas.microsoft.com/office/drawing/2014/main" id="{4EC448E5-3E8F-7A40-AA2E-04E0DD5BF40E}"/>
              </a:ext>
            </a:extLst>
          </p:cNvPr>
          <p:cNvSpPr>
            <a:spLocks noGrp="1" noChangeArrowheads="1"/>
          </p:cNvSpPr>
          <p:nvPr>
            <p:ph idx="1"/>
          </p:nvPr>
        </p:nvSpPr>
        <p:spPr bwMode="auto">
          <a:xfrm>
            <a:off x="128058" y="833967"/>
            <a:ext cx="4321969" cy="507831"/>
          </a:xfrm>
        </p:spPr>
        <p:txBody>
          <a:bodyPr wrap="square" numCol="1" anchor="t" anchorCtr="0" compatLnSpc="1">
            <a:prstTxWarp prst="textNoShape">
              <a:avLst/>
            </a:prstTxWarp>
          </a:bodyPr>
          <a:lstStyle/>
          <a:p>
            <a:r>
              <a:rPr lang="en-US" altLang="en-US"/>
              <a:t>While recall expresses the ability to find all relevant instances in a dataset, precision expresses the proportion of the data points our model says was relevant actually were relevant.</a:t>
            </a:r>
          </a:p>
        </p:txBody>
      </p:sp>
      <p:pic>
        <p:nvPicPr>
          <p:cNvPr id="40963" name="Picture 4">
            <a:extLst>
              <a:ext uri="{FF2B5EF4-FFF2-40B4-BE49-F238E27FC236}">
                <a16:creationId xmlns:a16="http://schemas.microsoft.com/office/drawing/2014/main" id="{EA7F68AA-5967-E642-9B0E-7C72135D68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3" y="1362932"/>
            <a:ext cx="2414433" cy="198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9EFEE039-CD3C-48D4-4179-0EBA45678607}"/>
              </a:ext>
            </a:extLst>
          </p:cNvPr>
          <p:cNvSpPr>
            <a:spLocks noGrp="1"/>
          </p:cNvSpPr>
          <p:nvPr>
            <p:ph type="ftr" sz="quarter" idx="5"/>
          </p:nvPr>
        </p:nvSpPr>
        <p:spPr/>
        <p:txBody>
          <a:bodyPr/>
          <a:lstStyle/>
          <a:p>
            <a:r>
              <a:rPr lang="en-US"/>
              <a:t>Dr. Malak Abdullah</a:t>
            </a:r>
            <a:endParaRPr lang="en-US" dirty="0"/>
          </a:p>
        </p:txBody>
      </p:sp>
      <p:sp>
        <p:nvSpPr>
          <p:cNvPr id="2" name="TextBox 1">
            <a:extLst>
              <a:ext uri="{FF2B5EF4-FFF2-40B4-BE49-F238E27FC236}">
                <a16:creationId xmlns:a16="http://schemas.microsoft.com/office/drawing/2014/main" id="{CB6B5E20-40B0-9FEC-C460-798F82290F3B}"/>
              </a:ext>
            </a:extLst>
          </p:cNvPr>
          <p:cNvSpPr txBox="1"/>
          <p:nvPr/>
        </p:nvSpPr>
        <p:spPr>
          <a:xfrm>
            <a:off x="2762250" y="1196975"/>
            <a:ext cx="1580725" cy="206210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800" dirty="0">
                <a:solidFill>
                  <a:schemeClr val="accent1"/>
                </a:solidFill>
              </a:rPr>
              <a:t>Accuracy should NEVER be used as a measure when the target variable classes in the data are a majority of one class.</a:t>
            </a:r>
          </a:p>
          <a:p>
            <a:r>
              <a:rPr lang="en-US" sz="800" i="1" dirty="0">
                <a:solidFill>
                  <a:schemeClr val="accent1"/>
                </a:solidFill>
              </a:rPr>
              <a:t>Ex: In our cancer detection example with 100 people, only 5 people has cancer. Let’s say our model is very bad and predicts every case as No Cancer. In doing so, it has classified those 95 non-cancer patients correctly and 5 cancerous patients as Non-cancerous. Now even though the model is terrible at predicting cancer, The accuracy of such a bad model is also 95%</a:t>
            </a:r>
            <a:r>
              <a:rPr lang="en-US" sz="800" dirty="0">
                <a:solidFill>
                  <a:schemeClr val="accent1"/>
                </a:solidFill>
              </a:rPr>
              <a:t>.</a:t>
            </a:r>
          </a:p>
        </p:txBody>
      </p:sp>
    </p:spTree>
    <p:extLst>
      <p:ext uri="{BB962C8B-B14F-4D97-AF65-F5344CB8AC3E}">
        <p14:creationId xmlns:p14="http://schemas.microsoft.com/office/powerpoint/2010/main" val="4011023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42BF3-7F80-FC47-A411-716AE2B06104}"/>
              </a:ext>
            </a:extLst>
          </p:cNvPr>
          <p:cNvSpPr>
            <a:spLocks noGrp="1"/>
          </p:cNvSpPr>
          <p:nvPr>
            <p:ph type="title"/>
          </p:nvPr>
        </p:nvSpPr>
        <p:spPr>
          <a:xfrm>
            <a:off x="64029" y="289719"/>
            <a:ext cx="4385998" cy="676308"/>
          </a:xfrm>
        </p:spPr>
        <p:txBody>
          <a:bodyPr>
            <a:normAutofit/>
          </a:bodyPr>
          <a:lstStyle/>
          <a:p>
            <a:r>
              <a:rPr lang="en-US" dirty="0"/>
              <a:t>Overall, machine learning works in the same way!</a:t>
            </a:r>
          </a:p>
        </p:txBody>
      </p:sp>
      <p:sp>
        <p:nvSpPr>
          <p:cNvPr id="3" name="Content Placeholder 2">
            <a:extLst>
              <a:ext uri="{FF2B5EF4-FFF2-40B4-BE49-F238E27FC236}">
                <a16:creationId xmlns:a16="http://schemas.microsoft.com/office/drawing/2014/main" id="{A4E75160-C45B-CA4C-9CC0-2E7EB3CA5CB3}"/>
              </a:ext>
            </a:extLst>
          </p:cNvPr>
          <p:cNvSpPr>
            <a:spLocks noGrp="1"/>
          </p:cNvSpPr>
          <p:nvPr>
            <p:ph idx="1"/>
          </p:nvPr>
        </p:nvSpPr>
        <p:spPr>
          <a:xfrm>
            <a:off x="128058" y="979747"/>
            <a:ext cx="4121211" cy="1702109"/>
          </a:xfrm>
        </p:spPr>
        <p:txBody>
          <a:bodyPr>
            <a:normAutofit/>
          </a:bodyPr>
          <a:lstStyle/>
          <a:p>
            <a:r>
              <a:rPr lang="en-US" sz="1008" i="1" dirty="0"/>
              <a:t>Your computer looks at some </a:t>
            </a:r>
            <a:r>
              <a:rPr lang="en-US" sz="1008" dirty="0"/>
              <a:t>examples </a:t>
            </a:r>
            <a:r>
              <a:rPr lang="en-US" sz="1008" i="1" dirty="0"/>
              <a:t>and then tries to identify “</a:t>
            </a:r>
            <a:r>
              <a:rPr lang="en-US" sz="1008" i="1" dirty="0">
                <a:solidFill>
                  <a:srgbClr val="FF0000"/>
                </a:solidFill>
              </a:rPr>
              <a:t>the most suitable</a:t>
            </a:r>
            <a:r>
              <a:rPr lang="en-US" sz="1008" i="1" dirty="0"/>
              <a:t>” relationship between the sets X and Y. </a:t>
            </a:r>
          </a:p>
          <a:p>
            <a:endParaRPr lang="en-US" sz="1008" i="1" dirty="0"/>
          </a:p>
          <a:p>
            <a:r>
              <a:rPr lang="en-US" sz="1008" i="1" dirty="0"/>
              <a:t>Using this identified relationship, it will try to </a:t>
            </a:r>
            <a:r>
              <a:rPr lang="en-US" sz="1008" i="1" dirty="0">
                <a:solidFill>
                  <a:srgbClr val="FF0000"/>
                </a:solidFill>
              </a:rPr>
              <a:t>predict </a:t>
            </a:r>
            <a:r>
              <a:rPr lang="en-US" sz="1008" i="1" dirty="0"/>
              <a:t>(or more) for new examples for which you don’t know Y.</a:t>
            </a:r>
            <a:endParaRPr lang="en-US" sz="1008" dirty="0"/>
          </a:p>
        </p:txBody>
      </p:sp>
      <p:sp>
        <p:nvSpPr>
          <p:cNvPr id="5" name="Footer Placeholder 4">
            <a:extLst>
              <a:ext uri="{FF2B5EF4-FFF2-40B4-BE49-F238E27FC236}">
                <a16:creationId xmlns:a16="http://schemas.microsoft.com/office/drawing/2014/main" id="{C0C4378F-27DB-9D45-338C-C636B2E39116}"/>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2517410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83FBC-59A0-DF4C-9919-B474C9E54525}"/>
              </a:ext>
            </a:extLst>
          </p:cNvPr>
          <p:cNvSpPr>
            <a:spLocks noGrp="1"/>
          </p:cNvSpPr>
          <p:nvPr>
            <p:ph type="title"/>
          </p:nvPr>
        </p:nvSpPr>
        <p:spPr>
          <a:xfrm>
            <a:off x="857250" y="211465"/>
            <a:ext cx="2362201" cy="646331"/>
          </a:xfrm>
        </p:spPr>
        <p:txBody>
          <a:bodyPr/>
          <a:lstStyle/>
          <a:p>
            <a:r>
              <a:rPr lang="en-US" dirty="0"/>
              <a:t>How to evaluate your model</a:t>
            </a:r>
          </a:p>
        </p:txBody>
      </p:sp>
      <p:sp>
        <p:nvSpPr>
          <p:cNvPr id="3" name="Content Placeholder 2">
            <a:extLst>
              <a:ext uri="{FF2B5EF4-FFF2-40B4-BE49-F238E27FC236}">
                <a16:creationId xmlns:a16="http://schemas.microsoft.com/office/drawing/2014/main" id="{4C48E01D-C52E-3642-B0D2-E4B77447EF9D}"/>
              </a:ext>
            </a:extLst>
          </p:cNvPr>
          <p:cNvSpPr>
            <a:spLocks noGrp="1"/>
          </p:cNvSpPr>
          <p:nvPr>
            <p:ph idx="1"/>
          </p:nvPr>
        </p:nvSpPr>
        <p:spPr>
          <a:xfrm>
            <a:off x="118854" y="950260"/>
            <a:ext cx="4305761" cy="338554"/>
          </a:xfrm>
        </p:spPr>
        <p:txBody>
          <a:bodyPr/>
          <a:lstStyle/>
          <a:p>
            <a:endParaRPr lang="ar-SA" dirty="0"/>
          </a:p>
          <a:p>
            <a:endParaRPr lang="en-US" dirty="0"/>
          </a:p>
        </p:txBody>
      </p:sp>
      <p:pic>
        <p:nvPicPr>
          <p:cNvPr id="8" name="Picture 7">
            <a:extLst>
              <a:ext uri="{FF2B5EF4-FFF2-40B4-BE49-F238E27FC236}">
                <a16:creationId xmlns:a16="http://schemas.microsoft.com/office/drawing/2014/main" id="{214AA928-906C-9A4D-B07F-C6F731A705E3}"/>
              </a:ext>
            </a:extLst>
          </p:cNvPr>
          <p:cNvPicPr>
            <a:picLocks noChangeAspect="1"/>
          </p:cNvPicPr>
          <p:nvPr/>
        </p:nvPicPr>
        <p:blipFill>
          <a:blip r:embed="rId2"/>
          <a:stretch>
            <a:fillRect/>
          </a:stretch>
        </p:blipFill>
        <p:spPr>
          <a:xfrm>
            <a:off x="3404877" y="871390"/>
            <a:ext cx="1145313" cy="858985"/>
          </a:xfrm>
          <a:prstGeom prst="rect">
            <a:avLst/>
          </a:prstGeom>
        </p:spPr>
      </p:pic>
      <p:sp>
        <p:nvSpPr>
          <p:cNvPr id="6" name="Footer Placeholder 5">
            <a:extLst>
              <a:ext uri="{FF2B5EF4-FFF2-40B4-BE49-F238E27FC236}">
                <a16:creationId xmlns:a16="http://schemas.microsoft.com/office/drawing/2014/main" id="{103A7503-57E6-6647-AFB8-288FB0917C75}"/>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11" name="Content Placeholder 2">
            <a:extLst>
              <a:ext uri="{FF2B5EF4-FFF2-40B4-BE49-F238E27FC236}">
                <a16:creationId xmlns:a16="http://schemas.microsoft.com/office/drawing/2014/main" id="{7A8A0AC4-1FAA-434F-A86D-19899CB420E1}"/>
              </a:ext>
            </a:extLst>
          </p:cNvPr>
          <p:cNvSpPr txBox="1">
            <a:spLocks/>
          </p:cNvSpPr>
          <p:nvPr/>
        </p:nvSpPr>
        <p:spPr>
          <a:xfrm>
            <a:off x="118854" y="965516"/>
            <a:ext cx="3405396" cy="1831659"/>
          </a:xfrm>
          <a:prstGeom prst="rect">
            <a:avLst/>
          </a:prstGeom>
        </p:spPr>
        <p:txBody>
          <a:bodyPr vert="horz" lIns="34576" tIns="17288" rIns="34576" bIns="17288"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v"/>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sz="1000" b="1" dirty="0"/>
              <a:t>Example: </a:t>
            </a:r>
            <a:r>
              <a:rPr lang="en-US" sz="1000" dirty="0"/>
              <a:t>A school is running a machine learning primary diabetes scan on all of its students.</a:t>
            </a:r>
            <a:br>
              <a:rPr lang="en-US" sz="1000" dirty="0"/>
            </a:br>
            <a:r>
              <a:rPr lang="en-US" sz="1000" dirty="0"/>
              <a:t>The output is either </a:t>
            </a:r>
            <a:r>
              <a:rPr lang="en-US" sz="1000" b="1" dirty="0"/>
              <a:t>diabetic </a:t>
            </a:r>
            <a:r>
              <a:rPr lang="en-US" sz="1000" dirty="0"/>
              <a:t>(+</a:t>
            </a:r>
            <a:r>
              <a:rPr lang="en-US" sz="1000" dirty="0" err="1"/>
              <a:t>ve</a:t>
            </a:r>
            <a:r>
              <a:rPr lang="en-US" sz="1000" dirty="0"/>
              <a:t>) or </a:t>
            </a:r>
            <a:r>
              <a:rPr lang="en-US" sz="1000" b="1" dirty="0"/>
              <a:t>healthy </a:t>
            </a:r>
            <a:r>
              <a:rPr lang="en-US" sz="1000" dirty="0"/>
              <a:t>(-</a:t>
            </a:r>
            <a:r>
              <a:rPr lang="en-US" sz="1000" dirty="0" err="1"/>
              <a:t>ve</a:t>
            </a:r>
            <a:r>
              <a:rPr lang="en-US" sz="1000" dirty="0"/>
              <a:t>).</a:t>
            </a:r>
            <a:endParaRPr lang="en-US" sz="1000" b="1" dirty="0"/>
          </a:p>
          <a:p>
            <a:pPr marL="0" indent="0">
              <a:buNone/>
            </a:pPr>
            <a:r>
              <a:rPr lang="en-US" sz="1000" b="1" dirty="0"/>
              <a:t>Accuracy </a:t>
            </a:r>
            <a:r>
              <a:rPr lang="en-US" sz="1000" dirty="0"/>
              <a:t>answers the following question: How many students did we correctly label out of all the students? </a:t>
            </a:r>
            <a:endParaRPr lang="en-US" sz="1000" b="1" dirty="0"/>
          </a:p>
          <a:p>
            <a:pPr marL="0" indent="0">
              <a:buNone/>
            </a:pPr>
            <a:r>
              <a:rPr lang="en-US" sz="1000" b="1" dirty="0"/>
              <a:t>Precision </a:t>
            </a:r>
            <a:r>
              <a:rPr lang="en-US" sz="1000" dirty="0"/>
              <a:t>answers the following: How many of those who we labeled as diabetic are actually diabetic? = TP / (TP+FP)</a:t>
            </a:r>
          </a:p>
          <a:p>
            <a:pPr marL="0" indent="0">
              <a:buNone/>
            </a:pPr>
            <a:r>
              <a:rPr lang="en-US" sz="1000" b="1" dirty="0"/>
              <a:t>Recall </a:t>
            </a:r>
            <a:r>
              <a:rPr lang="en-US" sz="1000" dirty="0"/>
              <a:t>answers the following question: Of all the people who are diabetic, how many of those we correctly predict? = TP / (TP+FN)</a:t>
            </a:r>
            <a:endParaRPr lang="ar-SA" sz="1000" dirty="0"/>
          </a:p>
        </p:txBody>
      </p:sp>
    </p:spTree>
    <p:extLst>
      <p:ext uri="{BB962C8B-B14F-4D97-AF65-F5344CB8AC3E}">
        <p14:creationId xmlns:p14="http://schemas.microsoft.com/office/powerpoint/2010/main" val="1273703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EE19F-8AAA-BD4D-99A5-73865280BBA7}"/>
              </a:ext>
            </a:extLst>
          </p:cNvPr>
          <p:cNvSpPr>
            <a:spLocks noGrp="1"/>
          </p:cNvSpPr>
          <p:nvPr>
            <p:ph type="title"/>
          </p:nvPr>
        </p:nvSpPr>
        <p:spPr>
          <a:xfrm>
            <a:off x="1619250" y="74668"/>
            <a:ext cx="1101801" cy="215444"/>
          </a:xfrm>
        </p:spPr>
        <p:txBody>
          <a:bodyPr/>
          <a:lstStyle/>
          <a:p>
            <a:r>
              <a:rPr lang="en-US" dirty="0"/>
              <a:t>ROC AUC</a:t>
            </a:r>
          </a:p>
        </p:txBody>
      </p:sp>
      <p:pic>
        <p:nvPicPr>
          <p:cNvPr id="8" name="Content Placeholder 7">
            <a:extLst>
              <a:ext uri="{FF2B5EF4-FFF2-40B4-BE49-F238E27FC236}">
                <a16:creationId xmlns:a16="http://schemas.microsoft.com/office/drawing/2014/main" id="{E616501A-5027-2A4F-B21A-3B54F0E707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48" y="1212285"/>
            <a:ext cx="2269478" cy="1702109"/>
          </a:xfrm>
        </p:spPr>
      </p:pic>
      <p:pic>
        <p:nvPicPr>
          <p:cNvPr id="10" name="Picture 9">
            <a:extLst>
              <a:ext uri="{FF2B5EF4-FFF2-40B4-BE49-F238E27FC236}">
                <a16:creationId xmlns:a16="http://schemas.microsoft.com/office/drawing/2014/main" id="{F26400CA-C0FF-8A49-AAD9-63404F8A3D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764" y="331738"/>
            <a:ext cx="2351688" cy="1568715"/>
          </a:xfrm>
          <a:prstGeom prst="rect">
            <a:avLst/>
          </a:prstGeom>
        </p:spPr>
      </p:pic>
      <p:sp>
        <p:nvSpPr>
          <p:cNvPr id="11" name="Rectangle 10">
            <a:extLst>
              <a:ext uri="{FF2B5EF4-FFF2-40B4-BE49-F238E27FC236}">
                <a16:creationId xmlns:a16="http://schemas.microsoft.com/office/drawing/2014/main" id="{20A8B555-04D1-F04D-83C0-5AD968F9A651}"/>
              </a:ext>
            </a:extLst>
          </p:cNvPr>
          <p:cNvSpPr/>
          <p:nvPr/>
        </p:nvSpPr>
        <p:spPr>
          <a:xfrm>
            <a:off x="2379913" y="2402681"/>
            <a:ext cx="2070114" cy="208647"/>
          </a:xfrm>
          <a:prstGeom prst="rect">
            <a:avLst/>
          </a:prstGeom>
        </p:spPr>
        <p:txBody>
          <a:bodyPr wrap="square">
            <a:spAutoFit/>
          </a:bodyPr>
          <a:lstStyle/>
          <a:p>
            <a:r>
              <a:rPr lang="en-US" sz="756" dirty="0">
                <a:latin typeface="Roboto"/>
              </a:rPr>
              <a:t>Area under the </a:t>
            </a:r>
            <a:r>
              <a:rPr lang="en-US" sz="756" b="1" dirty="0">
                <a:latin typeface="Roboto"/>
              </a:rPr>
              <a:t>ROC Curve </a:t>
            </a:r>
            <a:r>
              <a:rPr lang="en-US" sz="756" b="1" dirty="0">
                <a:latin typeface="Roboto"/>
                <a:sym typeface="Wingdings" pitchFamily="2" charset="2"/>
              </a:rPr>
              <a:t> AUC</a:t>
            </a:r>
            <a:endParaRPr lang="en-US" sz="756" dirty="0"/>
          </a:p>
        </p:txBody>
      </p:sp>
      <p:sp>
        <p:nvSpPr>
          <p:cNvPr id="12" name="Rectangle 11">
            <a:extLst>
              <a:ext uri="{FF2B5EF4-FFF2-40B4-BE49-F238E27FC236}">
                <a16:creationId xmlns:a16="http://schemas.microsoft.com/office/drawing/2014/main" id="{46A68538-17C0-F747-AF12-B8396CDECFDD}"/>
              </a:ext>
            </a:extLst>
          </p:cNvPr>
          <p:cNvSpPr/>
          <p:nvPr/>
        </p:nvSpPr>
        <p:spPr>
          <a:xfrm>
            <a:off x="2125845" y="2110782"/>
            <a:ext cx="2578250" cy="208647"/>
          </a:xfrm>
          <a:prstGeom prst="rect">
            <a:avLst/>
          </a:prstGeom>
        </p:spPr>
        <p:txBody>
          <a:bodyPr wrap="square">
            <a:spAutoFit/>
          </a:bodyPr>
          <a:lstStyle/>
          <a:p>
            <a:r>
              <a:rPr lang="en-US" sz="756" dirty="0">
                <a:latin typeface="Roboto"/>
              </a:rPr>
              <a:t>A receiver operating characteristic curve</a:t>
            </a:r>
            <a:r>
              <a:rPr lang="en-US" sz="756" dirty="0">
                <a:latin typeface="Roboto"/>
                <a:sym typeface="Wingdings" pitchFamily="2" charset="2"/>
              </a:rPr>
              <a:t></a:t>
            </a:r>
            <a:r>
              <a:rPr lang="en-US" sz="756" dirty="0">
                <a:latin typeface="Roboto"/>
              </a:rPr>
              <a:t> </a:t>
            </a:r>
            <a:r>
              <a:rPr lang="en-US" sz="756" b="1" dirty="0">
                <a:latin typeface="Roboto"/>
              </a:rPr>
              <a:t>ROC curve</a:t>
            </a:r>
            <a:endParaRPr lang="en-US" sz="756" dirty="0"/>
          </a:p>
        </p:txBody>
      </p:sp>
      <p:sp>
        <p:nvSpPr>
          <p:cNvPr id="3" name="Footer Placeholder 2">
            <a:extLst>
              <a:ext uri="{FF2B5EF4-FFF2-40B4-BE49-F238E27FC236}">
                <a16:creationId xmlns:a16="http://schemas.microsoft.com/office/drawing/2014/main" id="{1F3862F9-1DF0-3115-7B2E-472272455836}"/>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1958317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83FBC-59A0-DF4C-9919-B474C9E54525}"/>
              </a:ext>
            </a:extLst>
          </p:cNvPr>
          <p:cNvSpPr>
            <a:spLocks noGrp="1"/>
          </p:cNvSpPr>
          <p:nvPr>
            <p:ph type="title"/>
          </p:nvPr>
        </p:nvSpPr>
        <p:spPr>
          <a:xfrm>
            <a:off x="704850" y="211465"/>
            <a:ext cx="3352799" cy="430887"/>
          </a:xfrm>
        </p:spPr>
        <p:txBody>
          <a:bodyPr/>
          <a:lstStyle/>
          <a:p>
            <a:r>
              <a:rPr lang="en-US" dirty="0"/>
              <a:t>How to evaluate your Regression model</a:t>
            </a:r>
          </a:p>
        </p:txBody>
      </p:sp>
      <p:pic>
        <p:nvPicPr>
          <p:cNvPr id="13" name="Picture 12">
            <a:extLst>
              <a:ext uri="{FF2B5EF4-FFF2-40B4-BE49-F238E27FC236}">
                <a16:creationId xmlns:a16="http://schemas.microsoft.com/office/drawing/2014/main" id="{6B658A9D-7DA2-6A4D-B500-B3E3F7D36C2D}"/>
              </a:ext>
            </a:extLst>
          </p:cNvPr>
          <p:cNvPicPr>
            <a:picLocks noChangeAspect="1"/>
          </p:cNvPicPr>
          <p:nvPr/>
        </p:nvPicPr>
        <p:blipFill rotWithShape="1">
          <a:blip r:embed="rId2"/>
          <a:srcRect l="25213" t="45129" r="24659" b="29194"/>
          <a:stretch/>
        </p:blipFill>
        <p:spPr>
          <a:xfrm>
            <a:off x="265635" y="889752"/>
            <a:ext cx="2760651" cy="883843"/>
          </a:xfrm>
          <a:prstGeom prst="rect">
            <a:avLst/>
          </a:prstGeom>
        </p:spPr>
      </p:pic>
      <p:sp>
        <p:nvSpPr>
          <p:cNvPr id="14" name="TextBox 13">
            <a:extLst>
              <a:ext uri="{FF2B5EF4-FFF2-40B4-BE49-F238E27FC236}">
                <a16:creationId xmlns:a16="http://schemas.microsoft.com/office/drawing/2014/main" id="{D04342DB-0D02-4349-98A6-D7F081B999AC}"/>
              </a:ext>
            </a:extLst>
          </p:cNvPr>
          <p:cNvSpPr txBox="1"/>
          <p:nvPr/>
        </p:nvSpPr>
        <p:spPr>
          <a:xfrm>
            <a:off x="75219" y="918329"/>
            <a:ext cx="234051" cy="301878"/>
          </a:xfrm>
          <a:prstGeom prst="rect">
            <a:avLst/>
          </a:prstGeom>
          <a:noFill/>
        </p:spPr>
        <p:txBody>
          <a:bodyPr wrap="square" rtlCol="0">
            <a:spAutoFit/>
          </a:bodyPr>
          <a:lstStyle/>
          <a:p>
            <a:r>
              <a:rPr lang="en-US" sz="681" dirty="0">
                <a:solidFill>
                  <a:schemeClr val="accent1"/>
                </a:solidFill>
              </a:rPr>
              <a:t>1.</a:t>
            </a:r>
          </a:p>
        </p:txBody>
      </p:sp>
      <p:sp>
        <p:nvSpPr>
          <p:cNvPr id="15" name="TextBox 14">
            <a:extLst>
              <a:ext uri="{FF2B5EF4-FFF2-40B4-BE49-F238E27FC236}">
                <a16:creationId xmlns:a16="http://schemas.microsoft.com/office/drawing/2014/main" id="{E8FFE906-A251-EB44-B55F-65959C8A0BB8}"/>
              </a:ext>
            </a:extLst>
          </p:cNvPr>
          <p:cNvSpPr txBox="1"/>
          <p:nvPr/>
        </p:nvSpPr>
        <p:spPr>
          <a:xfrm>
            <a:off x="75219" y="1890018"/>
            <a:ext cx="234051" cy="301878"/>
          </a:xfrm>
          <a:prstGeom prst="rect">
            <a:avLst/>
          </a:prstGeom>
          <a:noFill/>
        </p:spPr>
        <p:txBody>
          <a:bodyPr wrap="square" rtlCol="0">
            <a:spAutoFit/>
          </a:bodyPr>
          <a:lstStyle/>
          <a:p>
            <a:r>
              <a:rPr lang="en-US" sz="681" dirty="0">
                <a:solidFill>
                  <a:schemeClr val="accent1"/>
                </a:solidFill>
              </a:rPr>
              <a:t>2.</a:t>
            </a:r>
          </a:p>
        </p:txBody>
      </p:sp>
      <p:pic>
        <p:nvPicPr>
          <p:cNvPr id="16" name="Picture 15">
            <a:extLst>
              <a:ext uri="{FF2B5EF4-FFF2-40B4-BE49-F238E27FC236}">
                <a16:creationId xmlns:a16="http://schemas.microsoft.com/office/drawing/2014/main" id="{7A319866-B338-7B4E-8608-1A868A72AE3B}"/>
              </a:ext>
            </a:extLst>
          </p:cNvPr>
          <p:cNvPicPr>
            <a:picLocks noChangeAspect="1"/>
          </p:cNvPicPr>
          <p:nvPr/>
        </p:nvPicPr>
        <p:blipFill rotWithShape="1">
          <a:blip r:embed="rId3"/>
          <a:srcRect l="25694" t="22917" r="25452" b="40549"/>
          <a:stretch/>
        </p:blipFill>
        <p:spPr>
          <a:xfrm>
            <a:off x="265635" y="1846159"/>
            <a:ext cx="2409664" cy="1126254"/>
          </a:xfrm>
          <a:prstGeom prst="rect">
            <a:avLst/>
          </a:prstGeom>
        </p:spPr>
      </p:pic>
      <p:pic>
        <p:nvPicPr>
          <p:cNvPr id="17" name="Picture 16">
            <a:extLst>
              <a:ext uri="{FF2B5EF4-FFF2-40B4-BE49-F238E27FC236}">
                <a16:creationId xmlns:a16="http://schemas.microsoft.com/office/drawing/2014/main" id="{4FE49BE4-4317-D94F-BB77-B98DFCDF108C}"/>
              </a:ext>
            </a:extLst>
          </p:cNvPr>
          <p:cNvPicPr>
            <a:picLocks noChangeAspect="1"/>
          </p:cNvPicPr>
          <p:nvPr/>
        </p:nvPicPr>
        <p:blipFill rotWithShape="1">
          <a:blip r:embed="rId2"/>
          <a:srcRect l="38950" t="73561" r="38128" b="16923"/>
          <a:stretch/>
        </p:blipFill>
        <p:spPr>
          <a:xfrm>
            <a:off x="3043657" y="918329"/>
            <a:ext cx="1475394" cy="382821"/>
          </a:xfrm>
          <a:prstGeom prst="rect">
            <a:avLst/>
          </a:prstGeom>
        </p:spPr>
      </p:pic>
      <p:pic>
        <p:nvPicPr>
          <p:cNvPr id="18" name="Picture 17">
            <a:extLst>
              <a:ext uri="{FF2B5EF4-FFF2-40B4-BE49-F238E27FC236}">
                <a16:creationId xmlns:a16="http://schemas.microsoft.com/office/drawing/2014/main" id="{07731B26-EE97-C04C-B08D-6C76F7B6EEF1}"/>
              </a:ext>
            </a:extLst>
          </p:cNvPr>
          <p:cNvPicPr>
            <a:picLocks noChangeAspect="1"/>
          </p:cNvPicPr>
          <p:nvPr/>
        </p:nvPicPr>
        <p:blipFill rotWithShape="1">
          <a:blip r:embed="rId3"/>
          <a:srcRect l="39421" t="62883" r="37288" b="28796"/>
          <a:stretch/>
        </p:blipFill>
        <p:spPr>
          <a:xfrm>
            <a:off x="2994748" y="2475076"/>
            <a:ext cx="1377627" cy="307570"/>
          </a:xfrm>
          <a:prstGeom prst="rect">
            <a:avLst/>
          </a:prstGeom>
        </p:spPr>
      </p:pic>
      <p:sp>
        <p:nvSpPr>
          <p:cNvPr id="3" name="Footer Placeholder 2">
            <a:extLst>
              <a:ext uri="{FF2B5EF4-FFF2-40B4-BE49-F238E27FC236}">
                <a16:creationId xmlns:a16="http://schemas.microsoft.com/office/drawing/2014/main" id="{CA4E409C-32D5-F149-A8F5-AE0DA0778208}"/>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pic>
        <p:nvPicPr>
          <p:cNvPr id="7" name="Picture 6">
            <a:extLst>
              <a:ext uri="{FF2B5EF4-FFF2-40B4-BE49-F238E27FC236}">
                <a16:creationId xmlns:a16="http://schemas.microsoft.com/office/drawing/2014/main" id="{94D2B4B6-5BB9-674F-93EF-5ED92BADB971}"/>
              </a:ext>
            </a:extLst>
          </p:cNvPr>
          <p:cNvPicPr>
            <a:picLocks noChangeAspect="1"/>
          </p:cNvPicPr>
          <p:nvPr/>
        </p:nvPicPr>
        <p:blipFill>
          <a:blip r:embed="rId4"/>
          <a:stretch>
            <a:fillRect/>
          </a:stretch>
        </p:blipFill>
        <p:spPr>
          <a:xfrm>
            <a:off x="3119022" y="1270086"/>
            <a:ext cx="1022863" cy="1007018"/>
          </a:xfrm>
          <a:prstGeom prst="rect">
            <a:avLst/>
          </a:prstGeom>
        </p:spPr>
      </p:pic>
    </p:spTree>
    <p:extLst>
      <p:ext uri="{BB962C8B-B14F-4D97-AF65-F5344CB8AC3E}">
        <p14:creationId xmlns:p14="http://schemas.microsoft.com/office/powerpoint/2010/main" val="2400711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8706" y="211465"/>
            <a:ext cx="1231265" cy="244475"/>
          </a:xfrm>
          <a:prstGeom prst="rect">
            <a:avLst/>
          </a:prstGeom>
        </p:spPr>
        <p:txBody>
          <a:bodyPr vert="horz" wrap="square" lIns="0" tIns="17145" rIns="0" bIns="0" rtlCol="0">
            <a:spAutoFit/>
          </a:bodyPr>
          <a:lstStyle/>
          <a:p>
            <a:pPr marL="12700">
              <a:lnSpc>
                <a:spcPct val="100000"/>
              </a:lnSpc>
              <a:spcBef>
                <a:spcPts val="135"/>
              </a:spcBef>
            </a:pPr>
            <a:r>
              <a:rPr spc="15" dirty="0"/>
              <a:t>Some</a:t>
            </a:r>
            <a:r>
              <a:rPr spc="90" dirty="0"/>
              <a:t> </a:t>
            </a:r>
            <a:r>
              <a:rPr spc="10" dirty="0"/>
              <a:t>trade-offs</a:t>
            </a:r>
          </a:p>
        </p:txBody>
      </p:sp>
      <p:sp>
        <p:nvSpPr>
          <p:cNvPr id="3" name="object 3"/>
          <p:cNvSpPr txBox="1"/>
          <p:nvPr/>
        </p:nvSpPr>
        <p:spPr>
          <a:xfrm>
            <a:off x="171450" y="1024418"/>
            <a:ext cx="4267200" cy="1282274"/>
          </a:xfrm>
          <a:prstGeom prst="rect">
            <a:avLst/>
          </a:prstGeom>
        </p:spPr>
        <p:txBody>
          <a:bodyPr vert="horz" wrap="square" lIns="0" tIns="11430" rIns="0" bIns="0" rtlCol="0">
            <a:spAutoFit/>
          </a:bodyPr>
          <a:lstStyle/>
          <a:p>
            <a:pPr marL="144780" indent="-132715">
              <a:lnSpc>
                <a:spcPct val="100000"/>
              </a:lnSpc>
              <a:spcBef>
                <a:spcPts val="90"/>
              </a:spcBef>
              <a:buClr>
                <a:srgbClr val="3333B2"/>
              </a:buClr>
              <a:buSzPct val="90909"/>
              <a:buFont typeface="Lucida Sans Unicode"/>
              <a:buChar char="•"/>
              <a:tabLst>
                <a:tab pos="145415" algn="l"/>
              </a:tabLst>
            </a:pPr>
            <a:r>
              <a:rPr sz="1100" spc="30" dirty="0">
                <a:latin typeface="Calibri"/>
                <a:cs typeface="Calibri"/>
              </a:rPr>
              <a:t>Prediction</a:t>
            </a:r>
            <a:r>
              <a:rPr sz="1100" spc="114" dirty="0">
                <a:latin typeface="Calibri"/>
                <a:cs typeface="Calibri"/>
              </a:rPr>
              <a:t> </a:t>
            </a:r>
            <a:r>
              <a:rPr sz="1100" spc="30" dirty="0">
                <a:latin typeface="Calibri"/>
                <a:cs typeface="Calibri"/>
              </a:rPr>
              <a:t>accuracy</a:t>
            </a:r>
            <a:r>
              <a:rPr sz="1100" spc="120" dirty="0">
                <a:latin typeface="Calibri"/>
                <a:cs typeface="Calibri"/>
              </a:rPr>
              <a:t> </a:t>
            </a:r>
            <a:r>
              <a:rPr sz="1100" spc="5" dirty="0">
                <a:latin typeface="Calibri"/>
                <a:cs typeface="Calibri"/>
              </a:rPr>
              <a:t>versus</a:t>
            </a:r>
            <a:r>
              <a:rPr sz="1100" spc="114" dirty="0">
                <a:latin typeface="Calibri"/>
                <a:cs typeface="Calibri"/>
              </a:rPr>
              <a:t> </a:t>
            </a:r>
            <a:r>
              <a:rPr sz="1100" spc="20" dirty="0">
                <a:latin typeface="Calibri"/>
                <a:cs typeface="Calibri"/>
              </a:rPr>
              <a:t>interpretability.</a:t>
            </a:r>
            <a:endParaRPr sz="1100" dirty="0">
              <a:latin typeface="Calibri"/>
              <a:cs typeface="Calibri"/>
            </a:endParaRPr>
          </a:p>
          <a:p>
            <a:pPr marL="144780" marR="5080" lvl="1">
              <a:lnSpc>
                <a:spcPct val="102600"/>
              </a:lnSpc>
              <a:buChar char="—"/>
              <a:tabLst>
                <a:tab pos="330200" algn="l"/>
              </a:tabLst>
            </a:pPr>
            <a:r>
              <a:rPr sz="1100" spc="45" dirty="0">
                <a:latin typeface="Calibri"/>
                <a:cs typeface="Calibri"/>
              </a:rPr>
              <a:t>Linear</a:t>
            </a:r>
            <a:r>
              <a:rPr sz="1100" spc="114" dirty="0">
                <a:latin typeface="Calibri"/>
                <a:cs typeface="Calibri"/>
              </a:rPr>
              <a:t> </a:t>
            </a:r>
            <a:r>
              <a:rPr sz="1100" spc="5" dirty="0">
                <a:latin typeface="Calibri"/>
                <a:cs typeface="Calibri"/>
              </a:rPr>
              <a:t>models</a:t>
            </a:r>
            <a:r>
              <a:rPr sz="1100" spc="114" dirty="0">
                <a:latin typeface="Calibri"/>
                <a:cs typeface="Calibri"/>
              </a:rPr>
              <a:t> </a:t>
            </a:r>
            <a:r>
              <a:rPr sz="1100" spc="-5" dirty="0">
                <a:latin typeface="Calibri"/>
                <a:cs typeface="Calibri"/>
              </a:rPr>
              <a:t>are</a:t>
            </a:r>
            <a:r>
              <a:rPr sz="1100" spc="110" dirty="0">
                <a:latin typeface="Calibri"/>
                <a:cs typeface="Calibri"/>
              </a:rPr>
              <a:t> </a:t>
            </a:r>
            <a:r>
              <a:rPr sz="1100" spc="5" dirty="0">
                <a:latin typeface="Calibri"/>
                <a:cs typeface="Calibri"/>
              </a:rPr>
              <a:t>easy</a:t>
            </a:r>
            <a:r>
              <a:rPr sz="1100" spc="114" dirty="0">
                <a:latin typeface="Calibri"/>
                <a:cs typeface="Calibri"/>
              </a:rPr>
              <a:t> </a:t>
            </a:r>
            <a:r>
              <a:rPr sz="1100" spc="5" dirty="0">
                <a:latin typeface="Calibri"/>
                <a:cs typeface="Calibri"/>
              </a:rPr>
              <a:t>to</a:t>
            </a:r>
            <a:r>
              <a:rPr sz="1100" spc="114" dirty="0">
                <a:latin typeface="Calibri"/>
                <a:cs typeface="Calibri"/>
              </a:rPr>
              <a:t> </a:t>
            </a:r>
            <a:r>
              <a:rPr sz="1100" spc="15" dirty="0">
                <a:latin typeface="Calibri"/>
                <a:cs typeface="Calibri"/>
              </a:rPr>
              <a:t>interpret;</a:t>
            </a:r>
            <a:r>
              <a:rPr sz="1100" spc="114" dirty="0">
                <a:latin typeface="Calibri"/>
                <a:cs typeface="Calibri"/>
              </a:rPr>
              <a:t> </a:t>
            </a:r>
            <a:r>
              <a:rPr sz="1100" spc="25" dirty="0">
                <a:latin typeface="Calibri"/>
                <a:cs typeface="Calibri"/>
              </a:rPr>
              <a:t>thin-plate</a:t>
            </a:r>
            <a:r>
              <a:rPr sz="1100" spc="114" dirty="0">
                <a:latin typeface="Calibri"/>
                <a:cs typeface="Calibri"/>
              </a:rPr>
              <a:t> </a:t>
            </a:r>
            <a:r>
              <a:rPr sz="1100" spc="10" dirty="0">
                <a:latin typeface="Calibri"/>
                <a:cs typeface="Calibri"/>
              </a:rPr>
              <a:t>splines </a:t>
            </a:r>
            <a:r>
              <a:rPr sz="1100" spc="-5" dirty="0">
                <a:latin typeface="Calibri"/>
                <a:cs typeface="Calibri"/>
              </a:rPr>
              <a:t>are</a:t>
            </a:r>
            <a:r>
              <a:rPr sz="1100" spc="105" dirty="0">
                <a:latin typeface="Calibri"/>
                <a:cs typeface="Calibri"/>
              </a:rPr>
              <a:t> </a:t>
            </a:r>
            <a:r>
              <a:rPr sz="1100" spc="15" dirty="0">
                <a:latin typeface="Calibri"/>
                <a:cs typeface="Calibri"/>
              </a:rPr>
              <a:t>not.</a:t>
            </a:r>
            <a:endParaRPr sz="1100" dirty="0">
              <a:latin typeface="Calibri"/>
              <a:cs typeface="Calibri"/>
            </a:endParaRPr>
          </a:p>
          <a:p>
            <a:pPr marL="144780" indent="-132715">
              <a:lnSpc>
                <a:spcPct val="100000"/>
              </a:lnSpc>
              <a:spcBef>
                <a:spcPts val="335"/>
              </a:spcBef>
              <a:buClr>
                <a:srgbClr val="3333B2"/>
              </a:buClr>
              <a:buSzPct val="90909"/>
              <a:buFont typeface="Lucida Sans Unicode"/>
              <a:buChar char="•"/>
              <a:tabLst>
                <a:tab pos="145415" algn="l"/>
              </a:tabLst>
            </a:pPr>
            <a:r>
              <a:rPr sz="1100" spc="40" dirty="0">
                <a:latin typeface="Calibri"/>
                <a:cs typeface="Calibri"/>
              </a:rPr>
              <a:t>Good</a:t>
            </a:r>
            <a:r>
              <a:rPr sz="1100" spc="114" dirty="0">
                <a:latin typeface="Calibri"/>
                <a:cs typeface="Calibri"/>
              </a:rPr>
              <a:t> </a:t>
            </a:r>
            <a:r>
              <a:rPr sz="1100" spc="20" dirty="0">
                <a:latin typeface="Calibri"/>
                <a:cs typeface="Calibri"/>
              </a:rPr>
              <a:t>fit</a:t>
            </a:r>
            <a:r>
              <a:rPr sz="1100" spc="120" dirty="0">
                <a:latin typeface="Calibri"/>
                <a:cs typeface="Calibri"/>
              </a:rPr>
              <a:t> </a:t>
            </a:r>
            <a:r>
              <a:rPr sz="1100" spc="5" dirty="0">
                <a:latin typeface="Calibri"/>
                <a:cs typeface="Calibri"/>
              </a:rPr>
              <a:t>versus</a:t>
            </a:r>
            <a:r>
              <a:rPr sz="1100" spc="114" dirty="0">
                <a:latin typeface="Calibri"/>
                <a:cs typeface="Calibri"/>
              </a:rPr>
              <a:t> </a:t>
            </a:r>
            <a:r>
              <a:rPr sz="1100" spc="5" dirty="0">
                <a:latin typeface="Calibri"/>
                <a:cs typeface="Calibri"/>
              </a:rPr>
              <a:t>over-fit</a:t>
            </a:r>
            <a:r>
              <a:rPr sz="1100" spc="120" dirty="0">
                <a:latin typeface="Calibri"/>
                <a:cs typeface="Calibri"/>
              </a:rPr>
              <a:t> </a:t>
            </a:r>
            <a:r>
              <a:rPr sz="1100" dirty="0">
                <a:latin typeface="Calibri"/>
                <a:cs typeface="Calibri"/>
              </a:rPr>
              <a:t>or</a:t>
            </a:r>
            <a:r>
              <a:rPr sz="1100" spc="120" dirty="0">
                <a:latin typeface="Calibri"/>
                <a:cs typeface="Calibri"/>
              </a:rPr>
              <a:t> </a:t>
            </a:r>
            <a:r>
              <a:rPr sz="1100" spc="15" dirty="0">
                <a:latin typeface="Calibri"/>
                <a:cs typeface="Calibri"/>
              </a:rPr>
              <a:t>under-fit.</a:t>
            </a:r>
            <a:endParaRPr sz="1100" dirty="0">
              <a:latin typeface="Calibri"/>
              <a:cs typeface="Calibri"/>
            </a:endParaRPr>
          </a:p>
          <a:p>
            <a:pPr marL="329565" lvl="1" indent="-185420">
              <a:lnSpc>
                <a:spcPct val="100000"/>
              </a:lnSpc>
              <a:spcBef>
                <a:spcPts val="35"/>
              </a:spcBef>
              <a:buChar char="—"/>
              <a:tabLst>
                <a:tab pos="330200" algn="l"/>
              </a:tabLst>
            </a:pPr>
            <a:r>
              <a:rPr sz="1100" spc="20" dirty="0">
                <a:latin typeface="Calibri"/>
                <a:cs typeface="Calibri"/>
              </a:rPr>
              <a:t>How</a:t>
            </a:r>
            <a:r>
              <a:rPr sz="1100" spc="110" dirty="0">
                <a:latin typeface="Calibri"/>
                <a:cs typeface="Calibri"/>
              </a:rPr>
              <a:t> </a:t>
            </a:r>
            <a:r>
              <a:rPr sz="1100" spc="-5" dirty="0">
                <a:latin typeface="Calibri"/>
                <a:cs typeface="Calibri"/>
              </a:rPr>
              <a:t>do</a:t>
            </a:r>
            <a:r>
              <a:rPr sz="1100" spc="114" dirty="0">
                <a:latin typeface="Calibri"/>
                <a:cs typeface="Calibri"/>
              </a:rPr>
              <a:t> </a:t>
            </a:r>
            <a:r>
              <a:rPr sz="1100" spc="-50" dirty="0">
                <a:latin typeface="Calibri"/>
                <a:cs typeface="Calibri"/>
              </a:rPr>
              <a:t>we</a:t>
            </a:r>
            <a:r>
              <a:rPr sz="1100" spc="114" dirty="0">
                <a:latin typeface="Calibri"/>
                <a:cs typeface="Calibri"/>
              </a:rPr>
              <a:t> </a:t>
            </a:r>
            <a:r>
              <a:rPr sz="1100" spc="5" dirty="0">
                <a:latin typeface="Calibri"/>
                <a:cs typeface="Calibri"/>
              </a:rPr>
              <a:t>know</a:t>
            </a:r>
            <a:r>
              <a:rPr sz="1100" spc="110" dirty="0">
                <a:latin typeface="Calibri"/>
                <a:cs typeface="Calibri"/>
              </a:rPr>
              <a:t> </a:t>
            </a:r>
            <a:r>
              <a:rPr sz="1100" spc="-5" dirty="0">
                <a:latin typeface="Calibri"/>
                <a:cs typeface="Calibri"/>
              </a:rPr>
              <a:t>when</a:t>
            </a:r>
            <a:r>
              <a:rPr sz="1100" spc="114" dirty="0">
                <a:latin typeface="Calibri"/>
                <a:cs typeface="Calibri"/>
              </a:rPr>
              <a:t> </a:t>
            </a:r>
            <a:r>
              <a:rPr sz="1100" spc="5" dirty="0">
                <a:latin typeface="Calibri"/>
                <a:cs typeface="Calibri"/>
              </a:rPr>
              <a:t>the</a:t>
            </a:r>
            <a:r>
              <a:rPr sz="1100" spc="120" dirty="0">
                <a:latin typeface="Calibri"/>
                <a:cs typeface="Calibri"/>
              </a:rPr>
              <a:t> </a:t>
            </a:r>
            <a:r>
              <a:rPr sz="1100" spc="20" dirty="0">
                <a:latin typeface="Calibri"/>
                <a:cs typeface="Calibri"/>
              </a:rPr>
              <a:t>fit</a:t>
            </a:r>
            <a:r>
              <a:rPr sz="1100" spc="114" dirty="0">
                <a:latin typeface="Calibri"/>
                <a:cs typeface="Calibri"/>
              </a:rPr>
              <a:t> </a:t>
            </a:r>
            <a:r>
              <a:rPr sz="1100" spc="20" dirty="0">
                <a:latin typeface="Calibri"/>
                <a:cs typeface="Calibri"/>
              </a:rPr>
              <a:t>is</a:t>
            </a:r>
            <a:r>
              <a:rPr sz="1100" spc="114" dirty="0">
                <a:latin typeface="Calibri"/>
                <a:cs typeface="Calibri"/>
              </a:rPr>
              <a:t> </a:t>
            </a:r>
            <a:r>
              <a:rPr sz="1100" spc="35" dirty="0">
                <a:latin typeface="Calibri"/>
                <a:cs typeface="Calibri"/>
              </a:rPr>
              <a:t>just</a:t>
            </a:r>
            <a:r>
              <a:rPr sz="1100" spc="114" dirty="0">
                <a:latin typeface="Calibri"/>
                <a:cs typeface="Calibri"/>
              </a:rPr>
              <a:t> </a:t>
            </a:r>
            <a:r>
              <a:rPr sz="1100" spc="25" dirty="0">
                <a:latin typeface="Calibri"/>
                <a:cs typeface="Calibri"/>
              </a:rPr>
              <a:t>right?</a:t>
            </a:r>
            <a:endParaRPr sz="1100" dirty="0">
              <a:latin typeface="Calibri"/>
              <a:cs typeface="Calibri"/>
            </a:endParaRPr>
          </a:p>
          <a:p>
            <a:pPr marL="144780" indent="-132715">
              <a:lnSpc>
                <a:spcPct val="100000"/>
              </a:lnSpc>
              <a:spcBef>
                <a:spcPts val="334"/>
              </a:spcBef>
              <a:buClr>
                <a:srgbClr val="3333B2"/>
              </a:buClr>
              <a:buSzPct val="90909"/>
              <a:buFont typeface="Lucida Sans Unicode"/>
              <a:buChar char="•"/>
              <a:tabLst>
                <a:tab pos="145415" algn="l"/>
              </a:tabLst>
            </a:pPr>
            <a:r>
              <a:rPr sz="1100" spc="35" dirty="0">
                <a:latin typeface="Calibri"/>
                <a:cs typeface="Calibri"/>
              </a:rPr>
              <a:t>Parsimony</a:t>
            </a:r>
            <a:r>
              <a:rPr sz="1100" spc="105" dirty="0">
                <a:latin typeface="Calibri"/>
                <a:cs typeface="Calibri"/>
              </a:rPr>
              <a:t> </a:t>
            </a:r>
            <a:r>
              <a:rPr sz="1100" spc="5" dirty="0">
                <a:latin typeface="Calibri"/>
                <a:cs typeface="Calibri"/>
              </a:rPr>
              <a:t>versus</a:t>
            </a:r>
            <a:r>
              <a:rPr sz="1100" spc="105" dirty="0">
                <a:latin typeface="Calibri"/>
                <a:cs typeface="Calibri"/>
              </a:rPr>
              <a:t> </a:t>
            </a:r>
            <a:r>
              <a:rPr sz="1100" spc="25" dirty="0">
                <a:latin typeface="Calibri"/>
                <a:cs typeface="Calibri"/>
              </a:rPr>
              <a:t>black</a:t>
            </a:r>
            <a:r>
              <a:rPr lang="en-JO" sz="1100" spc="25" dirty="0">
                <a:latin typeface="Calibri"/>
                <a:cs typeface="Calibri"/>
              </a:rPr>
              <a:t> </a:t>
            </a:r>
            <a:r>
              <a:rPr sz="1100" spc="25" dirty="0">
                <a:latin typeface="Calibri"/>
                <a:cs typeface="Calibri"/>
              </a:rPr>
              <a:t>box.</a:t>
            </a:r>
            <a:endParaRPr sz="1100" dirty="0">
              <a:latin typeface="Calibri"/>
              <a:cs typeface="Calibri"/>
            </a:endParaRPr>
          </a:p>
          <a:p>
            <a:pPr marL="144780" marR="110489" lvl="1">
              <a:lnSpc>
                <a:spcPct val="102600"/>
              </a:lnSpc>
              <a:buChar char="—"/>
              <a:tabLst>
                <a:tab pos="330200" algn="l"/>
              </a:tabLst>
            </a:pPr>
            <a:r>
              <a:rPr sz="1100" spc="-10" dirty="0">
                <a:latin typeface="Calibri"/>
                <a:cs typeface="Calibri"/>
              </a:rPr>
              <a:t>We</a:t>
            </a:r>
            <a:r>
              <a:rPr sz="1100" spc="-5" dirty="0">
                <a:latin typeface="Calibri"/>
                <a:cs typeface="Calibri"/>
              </a:rPr>
              <a:t> often</a:t>
            </a:r>
            <a:r>
              <a:rPr sz="1100" dirty="0">
                <a:latin typeface="Calibri"/>
                <a:cs typeface="Calibri"/>
              </a:rPr>
              <a:t> </a:t>
            </a:r>
            <a:r>
              <a:rPr sz="1100" spc="-5" dirty="0">
                <a:latin typeface="Calibri"/>
                <a:cs typeface="Calibri"/>
              </a:rPr>
              <a:t>prefer</a:t>
            </a:r>
            <a:r>
              <a:rPr sz="1100" dirty="0">
                <a:latin typeface="Calibri"/>
                <a:cs typeface="Calibri"/>
              </a:rPr>
              <a:t> </a:t>
            </a:r>
            <a:r>
              <a:rPr sz="1100" spc="15" dirty="0">
                <a:latin typeface="Calibri"/>
                <a:cs typeface="Calibri"/>
              </a:rPr>
              <a:t>a simpler</a:t>
            </a:r>
            <a:r>
              <a:rPr sz="1100" spc="20" dirty="0">
                <a:latin typeface="Calibri"/>
                <a:cs typeface="Calibri"/>
              </a:rPr>
              <a:t> </a:t>
            </a:r>
            <a:r>
              <a:rPr sz="1100" spc="5" dirty="0">
                <a:latin typeface="Calibri"/>
                <a:cs typeface="Calibri"/>
              </a:rPr>
              <a:t>model</a:t>
            </a:r>
            <a:r>
              <a:rPr sz="1100" spc="10" dirty="0">
                <a:latin typeface="Calibri"/>
                <a:cs typeface="Calibri"/>
              </a:rPr>
              <a:t> </a:t>
            </a:r>
            <a:r>
              <a:rPr sz="1100" spc="30" dirty="0">
                <a:latin typeface="Calibri"/>
                <a:cs typeface="Calibri"/>
              </a:rPr>
              <a:t>involving </a:t>
            </a:r>
            <a:r>
              <a:rPr sz="1100" spc="-25" dirty="0">
                <a:latin typeface="Calibri"/>
                <a:cs typeface="Calibri"/>
              </a:rPr>
              <a:t>fewer </a:t>
            </a:r>
            <a:r>
              <a:rPr sz="1100" spc="15" dirty="0">
                <a:latin typeface="Calibri"/>
                <a:cs typeface="Calibri"/>
              </a:rPr>
              <a:t>variables</a:t>
            </a:r>
            <a:r>
              <a:rPr sz="1100" spc="114" dirty="0">
                <a:latin typeface="Calibri"/>
                <a:cs typeface="Calibri"/>
              </a:rPr>
              <a:t> </a:t>
            </a:r>
            <a:r>
              <a:rPr sz="1100" spc="-15" dirty="0">
                <a:latin typeface="Calibri"/>
                <a:cs typeface="Calibri"/>
              </a:rPr>
              <a:t>over</a:t>
            </a:r>
            <a:r>
              <a:rPr sz="1100" spc="114" dirty="0">
                <a:latin typeface="Calibri"/>
                <a:cs typeface="Calibri"/>
              </a:rPr>
              <a:t> </a:t>
            </a:r>
            <a:r>
              <a:rPr sz="1100" spc="15" dirty="0">
                <a:latin typeface="Calibri"/>
                <a:cs typeface="Calibri"/>
              </a:rPr>
              <a:t>a</a:t>
            </a:r>
            <a:r>
              <a:rPr sz="1100" spc="120" dirty="0">
                <a:latin typeface="Calibri"/>
                <a:cs typeface="Calibri"/>
              </a:rPr>
              <a:t> </a:t>
            </a:r>
            <a:r>
              <a:rPr sz="1100" spc="30" dirty="0">
                <a:latin typeface="Calibri"/>
                <a:cs typeface="Calibri"/>
              </a:rPr>
              <a:t>black-box</a:t>
            </a:r>
            <a:r>
              <a:rPr sz="1100" spc="114" dirty="0">
                <a:latin typeface="Calibri"/>
                <a:cs typeface="Calibri"/>
              </a:rPr>
              <a:t> </a:t>
            </a:r>
            <a:r>
              <a:rPr sz="1100" spc="15" dirty="0">
                <a:latin typeface="Calibri"/>
                <a:cs typeface="Calibri"/>
              </a:rPr>
              <a:t>predictor</a:t>
            </a:r>
            <a:r>
              <a:rPr sz="1100" spc="120" dirty="0">
                <a:latin typeface="Calibri"/>
                <a:cs typeface="Calibri"/>
              </a:rPr>
              <a:t> </a:t>
            </a:r>
            <a:r>
              <a:rPr sz="1100" spc="30" dirty="0">
                <a:latin typeface="Calibri"/>
                <a:cs typeface="Calibri"/>
              </a:rPr>
              <a:t>involving</a:t>
            </a:r>
            <a:r>
              <a:rPr sz="1100" spc="110" dirty="0">
                <a:latin typeface="Calibri"/>
                <a:cs typeface="Calibri"/>
              </a:rPr>
              <a:t> </a:t>
            </a:r>
            <a:r>
              <a:rPr sz="1100" spc="10" dirty="0">
                <a:latin typeface="Calibri"/>
                <a:cs typeface="Calibri"/>
              </a:rPr>
              <a:t>them</a:t>
            </a:r>
            <a:r>
              <a:rPr sz="1100" spc="114" dirty="0">
                <a:latin typeface="Calibri"/>
                <a:cs typeface="Calibri"/>
              </a:rPr>
              <a:t> </a:t>
            </a:r>
            <a:r>
              <a:rPr sz="1100" spc="35" dirty="0">
                <a:latin typeface="Calibri"/>
                <a:cs typeface="Calibri"/>
              </a:rPr>
              <a:t>all.</a:t>
            </a:r>
            <a:endParaRPr sz="1100" dirty="0">
              <a:latin typeface="Calibri"/>
              <a:cs typeface="Calibri"/>
            </a:endParaRPr>
          </a:p>
        </p:txBody>
      </p:sp>
      <p:sp>
        <p:nvSpPr>
          <p:cNvPr id="5" name="Footer Placeholder 4">
            <a:extLst>
              <a:ext uri="{FF2B5EF4-FFF2-40B4-BE49-F238E27FC236}">
                <a16:creationId xmlns:a16="http://schemas.microsoft.com/office/drawing/2014/main" id="{E891772B-2551-F0B2-C5A8-03B26F82F30E}"/>
              </a:ext>
            </a:extLst>
          </p:cNvPr>
          <p:cNvSpPr>
            <a:spLocks noGrp="1"/>
          </p:cNvSpPr>
          <p:nvPr>
            <p:ph type="ftr" sz="quarter" idx="5"/>
          </p:nvPr>
        </p:nvSpPr>
        <p:spPr/>
        <p:txBody>
          <a:bodyPr/>
          <a:lstStyle/>
          <a:p>
            <a:r>
              <a:rPr lang="en-US"/>
              <a:t>Dr. Malak Abdullah</a:t>
            </a:r>
            <a:endParaRPr lang="en-US" dirty="0"/>
          </a:p>
        </p:txBody>
      </p:sp>
    </p:spTree>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39518BF3-E479-6E43-8E80-0851ABE932B2}"/>
              </a:ext>
            </a:extLst>
          </p:cNvPr>
          <p:cNvSpPr>
            <a:spLocks noGrp="1" noChangeArrowheads="1"/>
          </p:cNvSpPr>
          <p:nvPr>
            <p:ph type="title"/>
          </p:nvPr>
        </p:nvSpPr>
        <p:spPr>
          <a:xfrm>
            <a:off x="64029" y="289719"/>
            <a:ext cx="3803333" cy="314253"/>
          </a:xfrm>
        </p:spPr>
        <p:txBody>
          <a:bodyPr/>
          <a:lstStyle/>
          <a:p>
            <a:pPr defTabSz="345725">
              <a:defRPr/>
            </a:pPr>
            <a:r>
              <a:rPr lang="en-US" altLang="en-US" sz="2042" dirty="0"/>
              <a:t>Occam’s Razor</a:t>
            </a:r>
          </a:p>
        </p:txBody>
      </p:sp>
      <p:sp>
        <p:nvSpPr>
          <p:cNvPr id="46082" name="Rectangle 3">
            <a:extLst>
              <a:ext uri="{FF2B5EF4-FFF2-40B4-BE49-F238E27FC236}">
                <a16:creationId xmlns:a16="http://schemas.microsoft.com/office/drawing/2014/main" id="{861B29D0-5342-FA40-B098-F6642226E447}"/>
              </a:ext>
            </a:extLst>
          </p:cNvPr>
          <p:cNvSpPr>
            <a:spLocks noGrp="1" noChangeArrowheads="1"/>
          </p:cNvSpPr>
          <p:nvPr>
            <p:ph idx="1"/>
          </p:nvPr>
        </p:nvSpPr>
        <p:spPr bwMode="auto">
          <a:xfrm>
            <a:off x="141731" y="694471"/>
            <a:ext cx="4326638" cy="1369790"/>
          </a:xfrm>
        </p:spPr>
        <p:txBody>
          <a:bodyPr wrap="square" numCol="1" anchor="t" anchorCtr="0" compatLnSpc="1">
            <a:prstTxWarp prst="textNoShape">
              <a:avLst/>
            </a:prstTxWarp>
          </a:bodyPr>
          <a:lstStyle/>
          <a:p>
            <a:r>
              <a:rPr lang="en-US" altLang="en-US" dirty="0"/>
              <a:t>Given two models with similar generalization errors, one should prefer the simpler model over the more complex model.</a:t>
            </a:r>
          </a:p>
          <a:p>
            <a:endParaRPr lang="en-US" altLang="en-US" dirty="0"/>
          </a:p>
          <a:p>
            <a:r>
              <a:rPr lang="en-US" altLang="en-US" dirty="0"/>
              <a:t>For complex models, there is a greater chance it was fitted accidentally by errors in data.</a:t>
            </a:r>
          </a:p>
          <a:p>
            <a:endParaRPr lang="en-US" altLang="en-US" dirty="0"/>
          </a:p>
          <a:p>
            <a:r>
              <a:rPr lang="en-US" altLang="en-US" dirty="0"/>
              <a:t>Model complexity should therefore be considered when evaluating a model.</a:t>
            </a:r>
          </a:p>
        </p:txBody>
      </p:sp>
      <p:pic>
        <p:nvPicPr>
          <p:cNvPr id="5" name="Picture 4">
            <a:extLst>
              <a:ext uri="{FF2B5EF4-FFF2-40B4-BE49-F238E27FC236}">
                <a16:creationId xmlns:a16="http://schemas.microsoft.com/office/drawing/2014/main" id="{074EA419-2A5B-5A42-A285-75454AD9784D}"/>
              </a:ext>
            </a:extLst>
          </p:cNvPr>
          <p:cNvPicPr>
            <a:picLocks noChangeAspect="1"/>
          </p:cNvPicPr>
          <p:nvPr/>
        </p:nvPicPr>
        <p:blipFill>
          <a:blip r:embed="rId2"/>
          <a:stretch>
            <a:fillRect/>
          </a:stretch>
        </p:blipFill>
        <p:spPr>
          <a:xfrm>
            <a:off x="704850" y="1929524"/>
            <a:ext cx="2422437" cy="359162"/>
          </a:xfrm>
          <a:prstGeom prst="rect">
            <a:avLst/>
          </a:prstGeom>
        </p:spPr>
      </p:pic>
      <p:pic>
        <p:nvPicPr>
          <p:cNvPr id="7" name="Picture 6">
            <a:extLst>
              <a:ext uri="{FF2B5EF4-FFF2-40B4-BE49-F238E27FC236}">
                <a16:creationId xmlns:a16="http://schemas.microsoft.com/office/drawing/2014/main" id="{5C277D00-E4D0-A047-A149-8E5DBCDEA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67" y="2514734"/>
            <a:ext cx="1533366" cy="858685"/>
          </a:xfrm>
          <a:prstGeom prst="rect">
            <a:avLst/>
          </a:prstGeom>
        </p:spPr>
      </p:pic>
      <p:pic>
        <p:nvPicPr>
          <p:cNvPr id="9" name="Picture 8">
            <a:extLst>
              <a:ext uri="{FF2B5EF4-FFF2-40B4-BE49-F238E27FC236}">
                <a16:creationId xmlns:a16="http://schemas.microsoft.com/office/drawing/2014/main" id="{BFADD93B-05F1-D74C-92F9-727F06D05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0250" y="2513922"/>
            <a:ext cx="1533366" cy="801307"/>
          </a:xfrm>
          <a:prstGeom prst="rect">
            <a:avLst/>
          </a:prstGeom>
        </p:spPr>
      </p:pic>
      <p:sp>
        <p:nvSpPr>
          <p:cNvPr id="3" name="Footer Placeholder 2">
            <a:extLst>
              <a:ext uri="{FF2B5EF4-FFF2-40B4-BE49-F238E27FC236}">
                <a16:creationId xmlns:a16="http://schemas.microsoft.com/office/drawing/2014/main" id="{C596CE7D-5837-AEBF-3CC7-877F8147927C}"/>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780343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8733A4AD-C58E-F8C6-43E0-BABC353E875D}"/>
              </a:ext>
            </a:extLst>
          </p:cNvPr>
          <p:cNvSpPr>
            <a:spLocks noGrp="1"/>
          </p:cNvSpPr>
          <p:nvPr>
            <p:ph type="ftr" sz="quarter" idx="5"/>
          </p:nvPr>
        </p:nvSpPr>
        <p:spPr/>
        <p:txBody>
          <a:bodyPr/>
          <a:lstStyle/>
          <a:p>
            <a:r>
              <a:rPr lang="en-US"/>
              <a:t>Dr. Malak Abdullah</a:t>
            </a:r>
            <a:endParaRPr lang="en-US" dirty="0"/>
          </a:p>
        </p:txBody>
      </p:sp>
      <p:pic>
        <p:nvPicPr>
          <p:cNvPr id="14" name="Picture 13">
            <a:extLst>
              <a:ext uri="{FF2B5EF4-FFF2-40B4-BE49-F238E27FC236}">
                <a16:creationId xmlns:a16="http://schemas.microsoft.com/office/drawing/2014/main" id="{F644A78E-B783-6DD7-6F80-A751BF0CADA0}"/>
              </a:ext>
            </a:extLst>
          </p:cNvPr>
          <p:cNvPicPr>
            <a:picLocks noChangeAspect="1"/>
          </p:cNvPicPr>
          <p:nvPr/>
        </p:nvPicPr>
        <p:blipFill>
          <a:blip r:embed="rId2"/>
          <a:stretch>
            <a:fillRect/>
          </a:stretch>
        </p:blipFill>
        <p:spPr>
          <a:xfrm>
            <a:off x="1516912" y="663575"/>
            <a:ext cx="3017355" cy="1936721"/>
          </a:xfrm>
          <a:prstGeom prst="rect">
            <a:avLst/>
          </a:prstGeom>
        </p:spPr>
      </p:pic>
      <p:sp>
        <p:nvSpPr>
          <p:cNvPr id="16" name="TextBox 15">
            <a:extLst>
              <a:ext uri="{FF2B5EF4-FFF2-40B4-BE49-F238E27FC236}">
                <a16:creationId xmlns:a16="http://schemas.microsoft.com/office/drawing/2014/main" id="{45D41C94-08CB-5E61-5278-CDD132D5E5ED}"/>
              </a:ext>
            </a:extLst>
          </p:cNvPr>
          <p:cNvSpPr txBox="1"/>
          <p:nvPr/>
        </p:nvSpPr>
        <p:spPr>
          <a:xfrm>
            <a:off x="171450" y="739775"/>
            <a:ext cx="1447800" cy="2862322"/>
          </a:xfrm>
          <a:prstGeom prst="rect">
            <a:avLst/>
          </a:prstGeom>
          <a:noFill/>
        </p:spPr>
        <p:txBody>
          <a:bodyPr wrap="square">
            <a:spAutoFit/>
          </a:bodyPr>
          <a:lstStyle/>
          <a:p>
            <a:pPr algn="l" fontAlgn="base"/>
            <a:r>
              <a:rPr lang="en-US" sz="1200" b="0" i="0" u="none" strike="noStrike" dirty="0">
                <a:solidFill>
                  <a:srgbClr val="444444"/>
                </a:solidFill>
                <a:effectLst/>
                <a:latin typeface="Open Sans" panose="020B0606030504020204" pitchFamily="34" charset="0"/>
              </a:rPr>
              <a:t>Flexibility determines how wiggly the model is. The second tell us how interpretable the model is.  Flexible models cover a wider range of possibilities. Interpretable models are easier to understand.</a:t>
            </a:r>
          </a:p>
          <a:p>
            <a:br>
              <a:rPr lang="en-US" sz="1200" dirty="0"/>
            </a:br>
            <a:endParaRPr lang="en-JO" sz="1200" dirty="0"/>
          </a:p>
        </p:txBody>
      </p:sp>
      <p:sp>
        <p:nvSpPr>
          <p:cNvPr id="17" name="Rectangle 2">
            <a:extLst>
              <a:ext uri="{FF2B5EF4-FFF2-40B4-BE49-F238E27FC236}">
                <a16:creationId xmlns:a16="http://schemas.microsoft.com/office/drawing/2014/main" id="{10FD3F83-D857-9701-5921-1514B39D7BC5}"/>
              </a:ext>
            </a:extLst>
          </p:cNvPr>
          <p:cNvSpPr txBox="1">
            <a:spLocks noChangeArrowheads="1"/>
          </p:cNvSpPr>
          <p:nvPr/>
        </p:nvSpPr>
        <p:spPr>
          <a:xfrm>
            <a:off x="64029" y="289719"/>
            <a:ext cx="3803333" cy="314253"/>
          </a:xfrm>
          <a:prstGeom prst="rect">
            <a:avLst/>
          </a:prstGeom>
        </p:spPr>
        <p:txBody>
          <a:bodyPr/>
          <a:lstStyle>
            <a:lvl1pPr>
              <a:defRPr>
                <a:latin typeface="+mj-lt"/>
                <a:ea typeface="+mj-ea"/>
                <a:cs typeface="+mj-cs"/>
              </a:defRPr>
            </a:lvl1pPr>
          </a:lstStyle>
          <a:p>
            <a:pPr defTabSz="345725">
              <a:defRPr/>
            </a:pPr>
            <a:r>
              <a:rPr lang="en-US" altLang="en-US" sz="2042" kern="0" dirty="0">
                <a:solidFill>
                  <a:srgbClr val="00B050"/>
                </a:solidFill>
              </a:rPr>
              <a:t>Trade-off</a:t>
            </a:r>
          </a:p>
        </p:txBody>
      </p:sp>
    </p:spTree>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1148" y="211465"/>
            <a:ext cx="2084705" cy="244475"/>
          </a:xfrm>
          <a:prstGeom prst="rect">
            <a:avLst/>
          </a:prstGeom>
        </p:spPr>
        <p:txBody>
          <a:bodyPr vert="horz" wrap="square" lIns="0" tIns="17145" rIns="0" bIns="0" rtlCol="0">
            <a:spAutoFit/>
          </a:bodyPr>
          <a:lstStyle/>
          <a:p>
            <a:pPr marL="12700">
              <a:lnSpc>
                <a:spcPct val="100000"/>
              </a:lnSpc>
              <a:spcBef>
                <a:spcPts val="135"/>
              </a:spcBef>
            </a:pPr>
            <a:r>
              <a:rPr spc="35" dirty="0"/>
              <a:t>Assessing</a:t>
            </a:r>
            <a:r>
              <a:rPr spc="130" dirty="0"/>
              <a:t> </a:t>
            </a:r>
            <a:r>
              <a:rPr spc="25" dirty="0"/>
              <a:t>Model</a:t>
            </a:r>
            <a:r>
              <a:rPr spc="130" dirty="0"/>
              <a:t> </a:t>
            </a:r>
            <a:r>
              <a:rPr spc="70" dirty="0"/>
              <a:t>Accuracy</a:t>
            </a:r>
          </a:p>
        </p:txBody>
      </p:sp>
      <p:sp>
        <p:nvSpPr>
          <p:cNvPr id="3" name="object 3"/>
          <p:cNvSpPr txBox="1"/>
          <p:nvPr/>
        </p:nvSpPr>
        <p:spPr>
          <a:xfrm>
            <a:off x="812482" y="1023276"/>
            <a:ext cx="234950" cy="147320"/>
          </a:xfrm>
          <a:prstGeom prst="rect">
            <a:avLst/>
          </a:prstGeom>
        </p:spPr>
        <p:txBody>
          <a:bodyPr vert="horz" wrap="square" lIns="0" tIns="12065" rIns="0" bIns="0" rtlCol="0">
            <a:spAutoFit/>
          </a:bodyPr>
          <a:lstStyle/>
          <a:p>
            <a:pPr marL="12700">
              <a:lnSpc>
                <a:spcPct val="100000"/>
              </a:lnSpc>
              <a:spcBef>
                <a:spcPts val="95"/>
              </a:spcBef>
              <a:tabLst>
                <a:tab pos="184785" algn="l"/>
              </a:tabLst>
            </a:pPr>
            <a:r>
              <a:rPr sz="800" i="1" spc="100" dirty="0">
                <a:latin typeface="Calibri"/>
                <a:cs typeface="Calibri"/>
              </a:rPr>
              <a:t>i	i</a:t>
            </a:r>
            <a:endParaRPr sz="800">
              <a:latin typeface="Calibri"/>
              <a:cs typeface="Calibri"/>
            </a:endParaRPr>
          </a:p>
        </p:txBody>
      </p:sp>
      <p:sp>
        <p:nvSpPr>
          <p:cNvPr id="4" name="object 4"/>
          <p:cNvSpPr txBox="1"/>
          <p:nvPr/>
        </p:nvSpPr>
        <p:spPr>
          <a:xfrm>
            <a:off x="321894" y="793088"/>
            <a:ext cx="3154045" cy="306070"/>
          </a:xfrm>
          <a:prstGeom prst="rect">
            <a:avLst/>
          </a:prstGeom>
        </p:spPr>
        <p:txBody>
          <a:bodyPr vert="horz" wrap="square" lIns="0" tIns="11430" rIns="0" bIns="0" rtlCol="0">
            <a:spAutoFit/>
          </a:bodyPr>
          <a:lstStyle/>
          <a:p>
            <a:pPr marL="38100">
              <a:lnSpc>
                <a:spcPts val="1290"/>
              </a:lnSpc>
              <a:spcBef>
                <a:spcPts val="90"/>
              </a:spcBef>
            </a:pPr>
            <a:r>
              <a:rPr sz="1100" spc="15" dirty="0">
                <a:latin typeface="Calibri"/>
                <a:cs typeface="Calibri"/>
              </a:rPr>
              <a:t>Suppose</a:t>
            </a:r>
            <a:r>
              <a:rPr sz="1100" spc="105" dirty="0">
                <a:latin typeface="Calibri"/>
                <a:cs typeface="Calibri"/>
              </a:rPr>
              <a:t> </a:t>
            </a:r>
            <a:r>
              <a:rPr sz="1100" spc="-50" dirty="0">
                <a:latin typeface="Calibri"/>
                <a:cs typeface="Calibri"/>
              </a:rPr>
              <a:t>we</a:t>
            </a:r>
            <a:r>
              <a:rPr sz="1100" spc="114" dirty="0">
                <a:latin typeface="Calibri"/>
                <a:cs typeface="Calibri"/>
              </a:rPr>
              <a:t> </a:t>
            </a:r>
            <a:r>
              <a:rPr sz="1100" spc="20" dirty="0">
                <a:latin typeface="Calibri"/>
                <a:cs typeface="Calibri"/>
              </a:rPr>
              <a:t>fit</a:t>
            </a:r>
            <a:r>
              <a:rPr sz="1100" spc="114" dirty="0">
                <a:latin typeface="Calibri"/>
                <a:cs typeface="Calibri"/>
              </a:rPr>
              <a:t> </a:t>
            </a:r>
            <a:r>
              <a:rPr sz="1100" spc="15" dirty="0">
                <a:latin typeface="Calibri"/>
                <a:cs typeface="Calibri"/>
              </a:rPr>
              <a:t>a</a:t>
            </a:r>
            <a:r>
              <a:rPr sz="1100" spc="110" dirty="0">
                <a:latin typeface="Calibri"/>
                <a:cs typeface="Calibri"/>
              </a:rPr>
              <a:t> </a:t>
            </a:r>
            <a:r>
              <a:rPr sz="1100" spc="5" dirty="0">
                <a:latin typeface="Calibri"/>
                <a:cs typeface="Calibri"/>
              </a:rPr>
              <a:t>model</a:t>
            </a:r>
            <a:r>
              <a:rPr sz="1100" spc="114" dirty="0">
                <a:latin typeface="Calibri"/>
                <a:cs typeface="Calibri"/>
              </a:rPr>
              <a:t> </a:t>
            </a:r>
            <a:r>
              <a:rPr sz="1100" i="1" spc="40" dirty="0">
                <a:latin typeface="Calibri"/>
                <a:cs typeface="Calibri"/>
              </a:rPr>
              <a:t>f</a:t>
            </a:r>
            <a:r>
              <a:rPr sz="1650" spc="60" baseline="15151" dirty="0">
                <a:latin typeface="Calibri"/>
                <a:cs typeface="Calibri"/>
              </a:rPr>
              <a:t>ˆ</a:t>
            </a:r>
            <a:r>
              <a:rPr sz="1100" spc="40" dirty="0">
                <a:latin typeface="Calibri"/>
                <a:cs typeface="Calibri"/>
              </a:rPr>
              <a:t>(</a:t>
            </a:r>
            <a:r>
              <a:rPr sz="1100" i="1" spc="40" dirty="0">
                <a:latin typeface="Calibri"/>
                <a:cs typeface="Calibri"/>
              </a:rPr>
              <a:t>x</a:t>
            </a:r>
            <a:r>
              <a:rPr sz="1100" spc="40" dirty="0">
                <a:latin typeface="Calibri"/>
                <a:cs typeface="Calibri"/>
              </a:rPr>
              <a:t>)</a:t>
            </a:r>
            <a:r>
              <a:rPr sz="1100" spc="114" dirty="0">
                <a:latin typeface="Calibri"/>
                <a:cs typeface="Calibri"/>
              </a:rPr>
              <a:t> </a:t>
            </a:r>
            <a:r>
              <a:rPr sz="1100" spc="10" dirty="0">
                <a:latin typeface="Calibri"/>
                <a:cs typeface="Calibri"/>
              </a:rPr>
              <a:t>to</a:t>
            </a:r>
            <a:r>
              <a:rPr sz="1100" spc="114" dirty="0">
                <a:latin typeface="Calibri"/>
                <a:cs typeface="Calibri"/>
              </a:rPr>
              <a:t> </a:t>
            </a:r>
            <a:r>
              <a:rPr sz="1100" spc="-20" dirty="0">
                <a:latin typeface="Calibri"/>
                <a:cs typeface="Calibri"/>
              </a:rPr>
              <a:t>some</a:t>
            </a:r>
            <a:r>
              <a:rPr sz="1100" spc="114" dirty="0">
                <a:latin typeface="Calibri"/>
                <a:cs typeface="Calibri"/>
              </a:rPr>
              <a:t> </a:t>
            </a:r>
            <a:r>
              <a:rPr sz="1100" spc="35" dirty="0">
                <a:latin typeface="Calibri"/>
                <a:cs typeface="Calibri"/>
              </a:rPr>
              <a:t>training</a:t>
            </a:r>
            <a:r>
              <a:rPr sz="1100" spc="114" dirty="0">
                <a:latin typeface="Calibri"/>
                <a:cs typeface="Calibri"/>
              </a:rPr>
              <a:t> </a:t>
            </a:r>
            <a:r>
              <a:rPr sz="1100" spc="25" dirty="0">
                <a:latin typeface="Calibri"/>
                <a:cs typeface="Calibri"/>
              </a:rPr>
              <a:t>data</a:t>
            </a:r>
            <a:endParaRPr sz="1100">
              <a:latin typeface="Calibri"/>
              <a:cs typeface="Calibri"/>
            </a:endParaRPr>
          </a:p>
          <a:p>
            <a:pPr marL="787400">
              <a:lnSpc>
                <a:spcPts val="930"/>
              </a:lnSpc>
            </a:pPr>
            <a:r>
              <a:rPr sz="800" i="1" spc="155" dirty="0">
                <a:latin typeface="Calibri"/>
                <a:cs typeface="Calibri"/>
              </a:rPr>
              <a:t>N</a:t>
            </a:r>
            <a:endParaRPr sz="800">
              <a:latin typeface="Calibri"/>
              <a:cs typeface="Calibri"/>
            </a:endParaRPr>
          </a:p>
        </p:txBody>
      </p:sp>
      <p:sp>
        <p:nvSpPr>
          <p:cNvPr id="5" name="object 5"/>
          <p:cNvSpPr txBox="1"/>
          <p:nvPr/>
        </p:nvSpPr>
        <p:spPr>
          <a:xfrm>
            <a:off x="1097140" y="1039620"/>
            <a:ext cx="79375" cy="147320"/>
          </a:xfrm>
          <a:prstGeom prst="rect">
            <a:avLst/>
          </a:prstGeom>
        </p:spPr>
        <p:txBody>
          <a:bodyPr vert="horz" wrap="square" lIns="0" tIns="12065" rIns="0" bIns="0" rtlCol="0">
            <a:spAutoFit/>
          </a:bodyPr>
          <a:lstStyle/>
          <a:p>
            <a:pPr marL="12700">
              <a:lnSpc>
                <a:spcPct val="100000"/>
              </a:lnSpc>
              <a:spcBef>
                <a:spcPts val="95"/>
              </a:spcBef>
            </a:pPr>
            <a:r>
              <a:rPr sz="800" dirty="0">
                <a:latin typeface="Trebuchet MS"/>
                <a:cs typeface="Trebuchet MS"/>
              </a:rPr>
              <a:t>1</a:t>
            </a:r>
            <a:endParaRPr sz="800">
              <a:latin typeface="Trebuchet MS"/>
              <a:cs typeface="Trebuchet MS"/>
            </a:endParaRPr>
          </a:p>
        </p:txBody>
      </p:sp>
      <p:sp>
        <p:nvSpPr>
          <p:cNvPr id="6" name="object 6"/>
          <p:cNvSpPr txBox="1"/>
          <p:nvPr/>
        </p:nvSpPr>
        <p:spPr>
          <a:xfrm>
            <a:off x="347294" y="965173"/>
            <a:ext cx="3424554" cy="191770"/>
          </a:xfrm>
          <a:prstGeom prst="rect">
            <a:avLst/>
          </a:prstGeom>
        </p:spPr>
        <p:txBody>
          <a:bodyPr vert="horz" wrap="square" lIns="0" tIns="11430" rIns="0" bIns="0" rtlCol="0">
            <a:spAutoFit/>
          </a:bodyPr>
          <a:lstStyle/>
          <a:p>
            <a:pPr marL="12700">
              <a:lnSpc>
                <a:spcPct val="100000"/>
              </a:lnSpc>
              <a:spcBef>
                <a:spcPts val="90"/>
              </a:spcBef>
            </a:pPr>
            <a:r>
              <a:rPr sz="1100" spc="5" dirty="0">
                <a:latin typeface="Tahoma"/>
                <a:cs typeface="Tahoma"/>
              </a:rPr>
              <a:t>T</a:t>
            </a:r>
            <a:r>
              <a:rPr sz="1100" spc="-25" dirty="0">
                <a:latin typeface="Tahoma"/>
                <a:cs typeface="Tahoma"/>
              </a:rPr>
              <a:t>r</a:t>
            </a:r>
            <a:r>
              <a:rPr sz="1100" spc="-30" dirty="0">
                <a:latin typeface="Tahoma"/>
                <a:cs typeface="Tahoma"/>
              </a:rPr>
              <a:t> </a:t>
            </a:r>
            <a:r>
              <a:rPr sz="1100" spc="295" dirty="0">
                <a:latin typeface="Calibri"/>
                <a:cs typeface="Calibri"/>
              </a:rPr>
              <a:t>=</a:t>
            </a:r>
            <a:r>
              <a:rPr sz="1100" spc="55" dirty="0">
                <a:latin typeface="Calibri"/>
                <a:cs typeface="Calibri"/>
              </a:rPr>
              <a:t> </a:t>
            </a:r>
            <a:r>
              <a:rPr sz="1100" spc="180" dirty="0">
                <a:latin typeface="Lucida Sans Unicode"/>
                <a:cs typeface="Lucida Sans Unicode"/>
              </a:rPr>
              <a:t>{</a:t>
            </a:r>
            <a:r>
              <a:rPr sz="1100" i="1" spc="145" dirty="0">
                <a:latin typeface="Calibri"/>
                <a:cs typeface="Calibri"/>
              </a:rPr>
              <a:t>x</a:t>
            </a:r>
            <a:r>
              <a:rPr sz="1100" i="1" spc="90" dirty="0">
                <a:latin typeface="Calibri"/>
                <a:cs typeface="Calibri"/>
              </a:rPr>
              <a:t> </a:t>
            </a:r>
            <a:r>
              <a:rPr sz="1100" i="1" spc="25" dirty="0">
                <a:latin typeface="Calibri"/>
                <a:cs typeface="Calibri"/>
              </a:rPr>
              <a:t>,</a:t>
            </a:r>
            <a:r>
              <a:rPr sz="1100" i="1" spc="-70" dirty="0">
                <a:latin typeface="Calibri"/>
                <a:cs typeface="Calibri"/>
              </a:rPr>
              <a:t> </a:t>
            </a:r>
            <a:r>
              <a:rPr sz="1100" i="1" spc="40" dirty="0">
                <a:latin typeface="Calibri"/>
                <a:cs typeface="Calibri"/>
              </a:rPr>
              <a:t>y</a:t>
            </a:r>
            <a:r>
              <a:rPr sz="1100" i="1" spc="85" dirty="0">
                <a:latin typeface="Calibri"/>
                <a:cs typeface="Calibri"/>
              </a:rPr>
              <a:t> </a:t>
            </a:r>
            <a:r>
              <a:rPr sz="1100" spc="185" dirty="0">
                <a:latin typeface="Lucida Sans Unicode"/>
                <a:cs typeface="Lucida Sans Unicode"/>
              </a:rPr>
              <a:t>}</a:t>
            </a:r>
            <a:r>
              <a:rPr sz="1100" dirty="0">
                <a:latin typeface="Lucida Sans Unicode"/>
                <a:cs typeface="Lucida Sans Unicode"/>
              </a:rPr>
              <a:t> </a:t>
            </a:r>
            <a:r>
              <a:rPr sz="1100" spc="110" dirty="0">
                <a:latin typeface="Lucida Sans Unicode"/>
                <a:cs typeface="Lucida Sans Unicode"/>
              </a:rPr>
              <a:t> </a:t>
            </a:r>
            <a:r>
              <a:rPr sz="1100" spc="25" dirty="0">
                <a:latin typeface="Calibri"/>
                <a:cs typeface="Calibri"/>
              </a:rPr>
              <a:t>,</a:t>
            </a:r>
            <a:r>
              <a:rPr sz="1100" spc="114" dirty="0">
                <a:latin typeface="Calibri"/>
                <a:cs typeface="Calibri"/>
              </a:rPr>
              <a:t> </a:t>
            </a:r>
            <a:r>
              <a:rPr sz="1100" spc="20" dirty="0">
                <a:latin typeface="Calibri"/>
                <a:cs typeface="Calibri"/>
              </a:rPr>
              <a:t>and</a:t>
            </a:r>
            <a:r>
              <a:rPr sz="1100" spc="114" dirty="0">
                <a:latin typeface="Calibri"/>
                <a:cs typeface="Calibri"/>
              </a:rPr>
              <a:t> </a:t>
            </a:r>
            <a:r>
              <a:rPr sz="1100" spc="-35" dirty="0">
                <a:latin typeface="Calibri"/>
                <a:cs typeface="Calibri"/>
              </a:rPr>
              <a:t>w</a:t>
            </a:r>
            <a:r>
              <a:rPr sz="1100" spc="-65" dirty="0">
                <a:latin typeface="Calibri"/>
                <a:cs typeface="Calibri"/>
              </a:rPr>
              <a:t>e</a:t>
            </a:r>
            <a:r>
              <a:rPr sz="1100" spc="114" dirty="0">
                <a:latin typeface="Calibri"/>
                <a:cs typeface="Calibri"/>
              </a:rPr>
              <a:t> </a:t>
            </a:r>
            <a:r>
              <a:rPr sz="1100" spc="15" dirty="0">
                <a:latin typeface="Calibri"/>
                <a:cs typeface="Calibri"/>
              </a:rPr>
              <a:t>wish</a:t>
            </a:r>
            <a:r>
              <a:rPr sz="1100" spc="110" dirty="0">
                <a:latin typeface="Calibri"/>
                <a:cs typeface="Calibri"/>
              </a:rPr>
              <a:t> </a:t>
            </a:r>
            <a:r>
              <a:rPr sz="1100" spc="10" dirty="0">
                <a:latin typeface="Calibri"/>
                <a:cs typeface="Calibri"/>
              </a:rPr>
              <a:t>to</a:t>
            </a:r>
            <a:r>
              <a:rPr sz="1100" spc="114" dirty="0">
                <a:latin typeface="Calibri"/>
                <a:cs typeface="Calibri"/>
              </a:rPr>
              <a:t> </a:t>
            </a:r>
            <a:r>
              <a:rPr sz="1100" spc="-45" dirty="0">
                <a:latin typeface="Calibri"/>
                <a:cs typeface="Calibri"/>
              </a:rPr>
              <a:t>see</a:t>
            </a:r>
            <a:r>
              <a:rPr sz="1100" spc="114" dirty="0">
                <a:latin typeface="Calibri"/>
                <a:cs typeface="Calibri"/>
              </a:rPr>
              <a:t> </a:t>
            </a:r>
            <a:r>
              <a:rPr sz="1100" spc="-5" dirty="0">
                <a:latin typeface="Calibri"/>
                <a:cs typeface="Calibri"/>
              </a:rPr>
              <a:t>h</a:t>
            </a:r>
            <a:r>
              <a:rPr sz="1100" spc="-35" dirty="0">
                <a:latin typeface="Calibri"/>
                <a:cs typeface="Calibri"/>
              </a:rPr>
              <a:t>o</a:t>
            </a:r>
            <a:r>
              <a:rPr sz="1100" dirty="0">
                <a:latin typeface="Calibri"/>
                <a:cs typeface="Calibri"/>
              </a:rPr>
              <a:t>w</a:t>
            </a:r>
            <a:r>
              <a:rPr sz="1100" spc="114" dirty="0">
                <a:latin typeface="Calibri"/>
                <a:cs typeface="Calibri"/>
              </a:rPr>
              <a:t> </a:t>
            </a:r>
            <a:r>
              <a:rPr sz="1100" spc="-35" dirty="0">
                <a:latin typeface="Calibri"/>
                <a:cs typeface="Calibri"/>
              </a:rPr>
              <a:t>w</a:t>
            </a:r>
            <a:r>
              <a:rPr sz="1100" spc="10" dirty="0">
                <a:latin typeface="Calibri"/>
                <a:cs typeface="Calibri"/>
              </a:rPr>
              <a:t>ell</a:t>
            </a:r>
            <a:r>
              <a:rPr sz="1100" spc="114" dirty="0">
                <a:latin typeface="Calibri"/>
                <a:cs typeface="Calibri"/>
              </a:rPr>
              <a:t> </a:t>
            </a:r>
            <a:r>
              <a:rPr sz="1100" spc="50" dirty="0">
                <a:latin typeface="Calibri"/>
                <a:cs typeface="Calibri"/>
              </a:rPr>
              <a:t>it</a:t>
            </a:r>
            <a:r>
              <a:rPr sz="1100" spc="114" dirty="0">
                <a:latin typeface="Calibri"/>
                <a:cs typeface="Calibri"/>
              </a:rPr>
              <a:t> </a:t>
            </a:r>
            <a:r>
              <a:rPr sz="1100" spc="55" dirty="0">
                <a:latin typeface="Calibri"/>
                <a:cs typeface="Calibri"/>
              </a:rPr>
              <a:t>p</a:t>
            </a:r>
            <a:r>
              <a:rPr sz="1100" spc="5" dirty="0">
                <a:latin typeface="Calibri"/>
                <a:cs typeface="Calibri"/>
              </a:rPr>
              <a:t>erforms.</a:t>
            </a:r>
            <a:endParaRPr sz="1100">
              <a:latin typeface="Calibri"/>
              <a:cs typeface="Calibri"/>
            </a:endParaRPr>
          </a:p>
        </p:txBody>
      </p:sp>
      <p:sp>
        <p:nvSpPr>
          <p:cNvPr id="7" name="object 7"/>
          <p:cNvSpPr txBox="1"/>
          <p:nvPr/>
        </p:nvSpPr>
        <p:spPr>
          <a:xfrm>
            <a:off x="321894" y="1175205"/>
            <a:ext cx="3810000" cy="1000760"/>
          </a:xfrm>
          <a:prstGeom prst="rect">
            <a:avLst/>
          </a:prstGeom>
        </p:spPr>
        <p:txBody>
          <a:bodyPr vert="horz" wrap="square" lIns="0" tIns="6985" rIns="0" bIns="0" rtlCol="0">
            <a:spAutoFit/>
          </a:bodyPr>
          <a:lstStyle/>
          <a:p>
            <a:pPr marL="314960" marR="120014" indent="-132715">
              <a:lnSpc>
                <a:spcPct val="102600"/>
              </a:lnSpc>
              <a:spcBef>
                <a:spcPts val="55"/>
              </a:spcBef>
              <a:buClr>
                <a:srgbClr val="3333B2"/>
              </a:buClr>
              <a:buSzPct val="90909"/>
              <a:buFont typeface="Lucida Sans Unicode"/>
              <a:buChar char="•"/>
              <a:tabLst>
                <a:tab pos="315595" algn="l"/>
              </a:tabLst>
            </a:pPr>
            <a:r>
              <a:rPr sz="1100" spc="-10" dirty="0">
                <a:latin typeface="Calibri"/>
                <a:cs typeface="Calibri"/>
              </a:rPr>
              <a:t>We</a:t>
            </a:r>
            <a:r>
              <a:rPr sz="1100" spc="114" dirty="0">
                <a:latin typeface="Calibri"/>
                <a:cs typeface="Calibri"/>
              </a:rPr>
              <a:t> </a:t>
            </a:r>
            <a:r>
              <a:rPr sz="1100" spc="15" dirty="0">
                <a:latin typeface="Calibri"/>
                <a:cs typeface="Calibri"/>
              </a:rPr>
              <a:t>could</a:t>
            </a:r>
            <a:r>
              <a:rPr sz="1100" spc="114" dirty="0">
                <a:latin typeface="Calibri"/>
                <a:cs typeface="Calibri"/>
              </a:rPr>
              <a:t> </a:t>
            </a:r>
            <a:r>
              <a:rPr sz="1100" spc="5" dirty="0">
                <a:latin typeface="Calibri"/>
                <a:cs typeface="Calibri"/>
              </a:rPr>
              <a:t>compute</a:t>
            </a:r>
            <a:r>
              <a:rPr sz="1100" spc="114" dirty="0">
                <a:latin typeface="Calibri"/>
                <a:cs typeface="Calibri"/>
              </a:rPr>
              <a:t> </a:t>
            </a:r>
            <a:r>
              <a:rPr sz="1100" spc="5" dirty="0">
                <a:latin typeface="Calibri"/>
                <a:cs typeface="Calibri"/>
              </a:rPr>
              <a:t>the</a:t>
            </a:r>
            <a:r>
              <a:rPr sz="1100" spc="114" dirty="0">
                <a:latin typeface="Calibri"/>
                <a:cs typeface="Calibri"/>
              </a:rPr>
              <a:t> </a:t>
            </a:r>
            <a:r>
              <a:rPr sz="1100" spc="-5" dirty="0">
                <a:latin typeface="Calibri"/>
                <a:cs typeface="Calibri"/>
              </a:rPr>
              <a:t>average</a:t>
            </a:r>
            <a:r>
              <a:rPr sz="1100" spc="120" dirty="0">
                <a:latin typeface="Calibri"/>
                <a:cs typeface="Calibri"/>
              </a:rPr>
              <a:t> </a:t>
            </a:r>
            <a:r>
              <a:rPr sz="1100" spc="5" dirty="0">
                <a:latin typeface="Calibri"/>
                <a:cs typeface="Calibri"/>
              </a:rPr>
              <a:t>squared</a:t>
            </a:r>
            <a:r>
              <a:rPr sz="1100" spc="114" dirty="0">
                <a:latin typeface="Calibri"/>
                <a:cs typeface="Calibri"/>
              </a:rPr>
              <a:t> </a:t>
            </a:r>
            <a:r>
              <a:rPr sz="1100" spc="20" dirty="0">
                <a:latin typeface="Calibri"/>
                <a:cs typeface="Calibri"/>
              </a:rPr>
              <a:t>prediction</a:t>
            </a:r>
            <a:r>
              <a:rPr sz="1100" spc="114" dirty="0">
                <a:latin typeface="Calibri"/>
                <a:cs typeface="Calibri"/>
              </a:rPr>
              <a:t> </a:t>
            </a:r>
            <a:r>
              <a:rPr sz="1100" spc="5" dirty="0">
                <a:latin typeface="Calibri"/>
                <a:cs typeface="Calibri"/>
              </a:rPr>
              <a:t>error </a:t>
            </a:r>
            <a:r>
              <a:rPr sz="1100" spc="-235" dirty="0">
                <a:latin typeface="Calibri"/>
                <a:cs typeface="Calibri"/>
              </a:rPr>
              <a:t> </a:t>
            </a:r>
            <a:r>
              <a:rPr sz="1100" spc="-15" dirty="0">
                <a:latin typeface="Calibri"/>
                <a:cs typeface="Calibri"/>
              </a:rPr>
              <a:t>over</a:t>
            </a:r>
            <a:r>
              <a:rPr sz="1100" spc="110" dirty="0">
                <a:latin typeface="Calibri"/>
                <a:cs typeface="Calibri"/>
              </a:rPr>
              <a:t> </a:t>
            </a:r>
            <a:r>
              <a:rPr sz="1100" spc="-5" dirty="0">
                <a:solidFill>
                  <a:srgbClr val="FF0000"/>
                </a:solidFill>
                <a:latin typeface="Tahoma"/>
                <a:cs typeface="Tahoma"/>
              </a:rPr>
              <a:t>Tr</a:t>
            </a:r>
            <a:r>
              <a:rPr sz="1100" spc="-5" dirty="0">
                <a:latin typeface="Calibri"/>
                <a:cs typeface="Calibri"/>
              </a:rPr>
              <a:t>:</a:t>
            </a:r>
            <a:endParaRPr sz="1100" dirty="0">
              <a:latin typeface="Calibri"/>
              <a:cs typeface="Calibri"/>
            </a:endParaRPr>
          </a:p>
          <a:p>
            <a:pPr marL="1233170">
              <a:lnSpc>
                <a:spcPct val="100000"/>
              </a:lnSpc>
              <a:spcBef>
                <a:spcPts val="35"/>
              </a:spcBef>
            </a:pPr>
            <a:r>
              <a:rPr sz="1100" spc="120" dirty="0">
                <a:latin typeface="Calibri"/>
                <a:cs typeface="Calibri"/>
              </a:rPr>
              <a:t>MSE</a:t>
            </a:r>
            <a:r>
              <a:rPr sz="1200" baseline="-13888" dirty="0">
                <a:solidFill>
                  <a:srgbClr val="FF0000"/>
                </a:solidFill>
                <a:latin typeface="Lucida Sans Unicode"/>
                <a:cs typeface="Lucida Sans Unicode"/>
              </a:rPr>
              <a:t>T</a:t>
            </a:r>
            <a:r>
              <a:rPr sz="1200" spc="-60" baseline="-13888" dirty="0">
                <a:solidFill>
                  <a:srgbClr val="FF0000"/>
                </a:solidFill>
                <a:latin typeface="Lucida Sans Unicode"/>
                <a:cs typeface="Lucida Sans Unicode"/>
              </a:rPr>
              <a:t>r</a:t>
            </a:r>
            <a:r>
              <a:rPr sz="1200" spc="165" baseline="-13888" dirty="0">
                <a:latin typeface="Lucida Sans Unicode"/>
                <a:cs typeface="Lucida Sans Unicode"/>
              </a:rPr>
              <a:t> </a:t>
            </a:r>
            <a:r>
              <a:rPr sz="1100" spc="295" dirty="0">
                <a:latin typeface="Calibri"/>
                <a:cs typeface="Calibri"/>
              </a:rPr>
              <a:t>=</a:t>
            </a:r>
            <a:r>
              <a:rPr sz="1100" spc="55" dirty="0">
                <a:latin typeface="Calibri"/>
                <a:cs typeface="Calibri"/>
              </a:rPr>
              <a:t> </a:t>
            </a:r>
            <a:r>
              <a:rPr sz="1100" spc="145" dirty="0">
                <a:latin typeface="Calibri"/>
                <a:cs typeface="Calibri"/>
              </a:rPr>
              <a:t>A</a:t>
            </a:r>
            <a:r>
              <a:rPr sz="1100" spc="75" dirty="0">
                <a:latin typeface="Calibri"/>
                <a:cs typeface="Calibri"/>
              </a:rPr>
              <a:t>v</a:t>
            </a:r>
            <a:r>
              <a:rPr sz="1100" spc="-65" dirty="0">
                <a:latin typeface="Calibri"/>
                <a:cs typeface="Calibri"/>
              </a:rPr>
              <a:t>e</a:t>
            </a:r>
            <a:r>
              <a:rPr sz="1200" i="1" spc="150" baseline="-13888" dirty="0">
                <a:latin typeface="Calibri"/>
                <a:cs typeface="Calibri"/>
              </a:rPr>
              <a:t>i</a:t>
            </a:r>
            <a:r>
              <a:rPr sz="1200" spc="-112" baseline="-13888" dirty="0">
                <a:latin typeface="Lucida Sans Unicode"/>
                <a:cs typeface="Lucida Sans Unicode"/>
              </a:rPr>
              <a:t>∈</a:t>
            </a:r>
            <a:r>
              <a:rPr sz="1200" baseline="-13888" dirty="0">
                <a:latin typeface="Lucida Sans Unicode"/>
                <a:cs typeface="Lucida Sans Unicode"/>
              </a:rPr>
              <a:t>T</a:t>
            </a:r>
            <a:r>
              <a:rPr sz="1200" spc="30" baseline="-13888" dirty="0">
                <a:latin typeface="Lucida Sans Unicode"/>
                <a:cs typeface="Lucida Sans Unicode"/>
              </a:rPr>
              <a:t>r</a:t>
            </a:r>
            <a:r>
              <a:rPr sz="1100" spc="-40" dirty="0">
                <a:latin typeface="Calibri"/>
                <a:cs typeface="Calibri"/>
              </a:rPr>
              <a:t>[</a:t>
            </a:r>
            <a:r>
              <a:rPr sz="1100" i="1" spc="40" dirty="0">
                <a:latin typeface="Calibri"/>
                <a:cs typeface="Calibri"/>
              </a:rPr>
              <a:t>y</a:t>
            </a:r>
            <a:r>
              <a:rPr sz="1200" i="1" spc="150" baseline="-10416" dirty="0">
                <a:latin typeface="Calibri"/>
                <a:cs typeface="Calibri"/>
              </a:rPr>
              <a:t>i</a:t>
            </a:r>
            <a:r>
              <a:rPr sz="1200" i="1" baseline="-10416" dirty="0">
                <a:latin typeface="Calibri"/>
                <a:cs typeface="Calibri"/>
              </a:rPr>
              <a:t> </a:t>
            </a:r>
            <a:r>
              <a:rPr sz="1200" i="1" spc="-104" baseline="-10416" dirty="0">
                <a:latin typeface="Calibri"/>
                <a:cs typeface="Calibri"/>
              </a:rPr>
              <a:t> </a:t>
            </a:r>
            <a:r>
              <a:rPr sz="1100" spc="-30" dirty="0">
                <a:latin typeface="Lucida Sans Unicode"/>
                <a:cs typeface="Lucida Sans Unicode"/>
              </a:rPr>
              <a:t>−</a:t>
            </a:r>
            <a:r>
              <a:rPr sz="1100" spc="-105" dirty="0">
                <a:latin typeface="Lucida Sans Unicode"/>
                <a:cs typeface="Lucida Sans Unicode"/>
              </a:rPr>
              <a:t> </a:t>
            </a:r>
            <a:r>
              <a:rPr sz="1100" i="1" spc="-105" dirty="0">
                <a:latin typeface="Calibri"/>
                <a:cs typeface="Calibri"/>
              </a:rPr>
              <a:t>f</a:t>
            </a:r>
            <a:r>
              <a:rPr sz="1650" spc="-30" baseline="15151" dirty="0">
                <a:latin typeface="Calibri"/>
                <a:cs typeface="Calibri"/>
              </a:rPr>
              <a:t>ˆ</a:t>
            </a:r>
            <a:r>
              <a:rPr sz="1100" spc="85" dirty="0">
                <a:latin typeface="Calibri"/>
                <a:cs typeface="Calibri"/>
              </a:rPr>
              <a:t>(</a:t>
            </a:r>
            <a:r>
              <a:rPr sz="1100" i="1" spc="145" dirty="0">
                <a:latin typeface="Calibri"/>
                <a:cs typeface="Calibri"/>
              </a:rPr>
              <a:t>x</a:t>
            </a:r>
            <a:r>
              <a:rPr sz="1200" i="1" spc="225" baseline="-10416" dirty="0">
                <a:latin typeface="Calibri"/>
                <a:cs typeface="Calibri"/>
              </a:rPr>
              <a:t>i</a:t>
            </a:r>
            <a:r>
              <a:rPr sz="1100" spc="25" dirty="0">
                <a:latin typeface="Calibri"/>
                <a:cs typeface="Calibri"/>
              </a:rPr>
              <a:t>)]</a:t>
            </a:r>
            <a:r>
              <a:rPr sz="1200" baseline="31250" dirty="0">
                <a:latin typeface="Trebuchet MS"/>
                <a:cs typeface="Trebuchet MS"/>
              </a:rPr>
              <a:t>2</a:t>
            </a:r>
          </a:p>
          <a:p>
            <a:pPr marL="38100">
              <a:lnSpc>
                <a:spcPct val="100000"/>
              </a:lnSpc>
              <a:spcBef>
                <a:spcPts val="680"/>
              </a:spcBef>
            </a:pPr>
            <a:r>
              <a:rPr sz="1100" spc="80" dirty="0">
                <a:latin typeface="Calibri"/>
                <a:cs typeface="Calibri"/>
              </a:rPr>
              <a:t>This</a:t>
            </a:r>
            <a:r>
              <a:rPr sz="1100" spc="105" dirty="0">
                <a:latin typeface="Calibri"/>
                <a:cs typeface="Calibri"/>
              </a:rPr>
              <a:t> </a:t>
            </a:r>
            <a:r>
              <a:rPr sz="1100" spc="30" dirty="0">
                <a:latin typeface="Calibri"/>
                <a:cs typeface="Calibri"/>
              </a:rPr>
              <a:t>may</a:t>
            </a:r>
            <a:r>
              <a:rPr sz="1100" spc="110" dirty="0">
                <a:latin typeface="Calibri"/>
                <a:cs typeface="Calibri"/>
              </a:rPr>
              <a:t> </a:t>
            </a:r>
            <a:r>
              <a:rPr sz="1100" spc="-5" dirty="0">
                <a:latin typeface="Calibri"/>
                <a:cs typeface="Calibri"/>
              </a:rPr>
              <a:t>be</a:t>
            </a:r>
            <a:r>
              <a:rPr sz="1100" spc="114" dirty="0">
                <a:latin typeface="Calibri"/>
                <a:cs typeface="Calibri"/>
              </a:rPr>
              <a:t> </a:t>
            </a:r>
            <a:r>
              <a:rPr sz="1100" spc="10" dirty="0">
                <a:latin typeface="Calibri"/>
                <a:cs typeface="Calibri"/>
              </a:rPr>
              <a:t>biased</a:t>
            </a:r>
            <a:r>
              <a:rPr sz="1100" spc="110" dirty="0">
                <a:latin typeface="Calibri"/>
                <a:cs typeface="Calibri"/>
              </a:rPr>
              <a:t> </a:t>
            </a:r>
            <a:r>
              <a:rPr sz="1100" spc="5" dirty="0">
                <a:latin typeface="Calibri"/>
                <a:cs typeface="Calibri"/>
              </a:rPr>
              <a:t>toward</a:t>
            </a:r>
            <a:r>
              <a:rPr sz="1100" spc="110" dirty="0">
                <a:latin typeface="Calibri"/>
                <a:cs typeface="Calibri"/>
              </a:rPr>
              <a:t> </a:t>
            </a:r>
            <a:r>
              <a:rPr sz="1100" spc="-10" dirty="0">
                <a:latin typeface="Calibri"/>
                <a:cs typeface="Calibri"/>
              </a:rPr>
              <a:t>more</a:t>
            </a:r>
            <a:r>
              <a:rPr sz="1100" spc="105" dirty="0">
                <a:latin typeface="Calibri"/>
                <a:cs typeface="Calibri"/>
              </a:rPr>
              <a:t> </a:t>
            </a:r>
            <a:r>
              <a:rPr sz="1100" spc="5" dirty="0">
                <a:solidFill>
                  <a:srgbClr val="FF0000"/>
                </a:solidFill>
                <a:latin typeface="Calibri"/>
                <a:cs typeface="Calibri"/>
              </a:rPr>
              <a:t>overfit</a:t>
            </a:r>
            <a:r>
              <a:rPr sz="1100" spc="110" dirty="0">
                <a:latin typeface="Calibri"/>
                <a:cs typeface="Calibri"/>
              </a:rPr>
              <a:t> </a:t>
            </a:r>
            <a:r>
              <a:rPr sz="1100" spc="5" dirty="0">
                <a:latin typeface="Calibri"/>
                <a:cs typeface="Calibri"/>
              </a:rPr>
              <a:t>models.</a:t>
            </a:r>
            <a:endParaRPr sz="1100" dirty="0">
              <a:latin typeface="Calibri"/>
              <a:cs typeface="Calibri"/>
            </a:endParaRPr>
          </a:p>
          <a:p>
            <a:pPr marL="314960" indent="-133350">
              <a:lnSpc>
                <a:spcPct val="100000"/>
              </a:lnSpc>
              <a:spcBef>
                <a:spcPts val="335"/>
              </a:spcBef>
              <a:buClr>
                <a:srgbClr val="3333B2"/>
              </a:buClr>
              <a:buSzPct val="90909"/>
              <a:buFont typeface="Lucida Sans Unicode"/>
              <a:buChar char="•"/>
              <a:tabLst>
                <a:tab pos="315595" algn="l"/>
              </a:tabLst>
            </a:pPr>
            <a:r>
              <a:rPr sz="1100" spc="25" dirty="0">
                <a:latin typeface="Calibri"/>
                <a:cs typeface="Calibri"/>
              </a:rPr>
              <a:t>Instead</a:t>
            </a:r>
            <a:r>
              <a:rPr sz="1100" spc="110" dirty="0">
                <a:latin typeface="Calibri"/>
                <a:cs typeface="Calibri"/>
              </a:rPr>
              <a:t> </a:t>
            </a:r>
            <a:r>
              <a:rPr sz="1100" spc="-50" dirty="0">
                <a:latin typeface="Calibri"/>
                <a:cs typeface="Calibri"/>
              </a:rPr>
              <a:t>we</a:t>
            </a:r>
            <a:r>
              <a:rPr sz="1100" spc="114" dirty="0">
                <a:latin typeface="Calibri"/>
                <a:cs typeface="Calibri"/>
              </a:rPr>
              <a:t> </a:t>
            </a:r>
            <a:r>
              <a:rPr sz="1100" spc="15" dirty="0">
                <a:latin typeface="Calibri"/>
                <a:cs typeface="Calibri"/>
              </a:rPr>
              <a:t>should,</a:t>
            </a:r>
            <a:r>
              <a:rPr sz="1100" spc="114" dirty="0">
                <a:latin typeface="Calibri"/>
                <a:cs typeface="Calibri"/>
              </a:rPr>
              <a:t> </a:t>
            </a:r>
            <a:r>
              <a:rPr sz="1100" spc="20" dirty="0">
                <a:latin typeface="Calibri"/>
                <a:cs typeface="Calibri"/>
              </a:rPr>
              <a:t>if</a:t>
            </a:r>
            <a:r>
              <a:rPr sz="1100" spc="114" dirty="0">
                <a:latin typeface="Calibri"/>
                <a:cs typeface="Calibri"/>
              </a:rPr>
              <a:t> </a:t>
            </a:r>
            <a:r>
              <a:rPr sz="1100" spc="10" dirty="0">
                <a:latin typeface="Calibri"/>
                <a:cs typeface="Calibri"/>
              </a:rPr>
              <a:t>possible,</a:t>
            </a:r>
            <a:r>
              <a:rPr sz="1100" spc="110" dirty="0">
                <a:latin typeface="Calibri"/>
                <a:cs typeface="Calibri"/>
              </a:rPr>
              <a:t> </a:t>
            </a:r>
            <a:r>
              <a:rPr sz="1100" spc="5" dirty="0">
                <a:latin typeface="Calibri"/>
                <a:cs typeface="Calibri"/>
              </a:rPr>
              <a:t>compute</a:t>
            </a:r>
            <a:r>
              <a:rPr sz="1100" spc="114" dirty="0">
                <a:latin typeface="Calibri"/>
                <a:cs typeface="Calibri"/>
              </a:rPr>
              <a:t> </a:t>
            </a:r>
            <a:r>
              <a:rPr sz="1100" spc="50" dirty="0">
                <a:latin typeface="Calibri"/>
                <a:cs typeface="Calibri"/>
              </a:rPr>
              <a:t>it</a:t>
            </a:r>
            <a:r>
              <a:rPr sz="1100" spc="114" dirty="0">
                <a:latin typeface="Calibri"/>
                <a:cs typeface="Calibri"/>
              </a:rPr>
              <a:t> </a:t>
            </a:r>
            <a:r>
              <a:rPr sz="1100" spc="25" dirty="0">
                <a:latin typeface="Calibri"/>
                <a:cs typeface="Calibri"/>
              </a:rPr>
              <a:t>using</a:t>
            </a:r>
            <a:r>
              <a:rPr sz="1100" spc="114" dirty="0">
                <a:latin typeface="Calibri"/>
                <a:cs typeface="Calibri"/>
              </a:rPr>
              <a:t> </a:t>
            </a:r>
            <a:r>
              <a:rPr sz="1100" dirty="0">
                <a:latin typeface="Calibri"/>
                <a:cs typeface="Calibri"/>
              </a:rPr>
              <a:t>fresh</a:t>
            </a:r>
            <a:r>
              <a:rPr sz="1100" spc="120" dirty="0">
                <a:latin typeface="Calibri"/>
                <a:cs typeface="Calibri"/>
              </a:rPr>
              <a:t> </a:t>
            </a:r>
            <a:r>
              <a:rPr sz="1100" i="1" spc="-5" dirty="0">
                <a:solidFill>
                  <a:srgbClr val="009900"/>
                </a:solidFill>
                <a:latin typeface="Calibri"/>
                <a:cs typeface="Calibri"/>
              </a:rPr>
              <a:t>test</a:t>
            </a:r>
            <a:endParaRPr sz="1100" dirty="0">
              <a:latin typeface="Calibri"/>
              <a:cs typeface="Calibri"/>
            </a:endParaRPr>
          </a:p>
        </p:txBody>
      </p:sp>
      <p:sp>
        <p:nvSpPr>
          <p:cNvPr id="8" name="object 8"/>
          <p:cNvSpPr txBox="1"/>
          <p:nvPr/>
        </p:nvSpPr>
        <p:spPr>
          <a:xfrm>
            <a:off x="1417472" y="2213875"/>
            <a:ext cx="234950" cy="147320"/>
          </a:xfrm>
          <a:prstGeom prst="rect">
            <a:avLst/>
          </a:prstGeom>
        </p:spPr>
        <p:txBody>
          <a:bodyPr vert="horz" wrap="square" lIns="0" tIns="12065" rIns="0" bIns="0" rtlCol="0">
            <a:spAutoFit/>
          </a:bodyPr>
          <a:lstStyle/>
          <a:p>
            <a:pPr marL="12700">
              <a:lnSpc>
                <a:spcPct val="100000"/>
              </a:lnSpc>
              <a:spcBef>
                <a:spcPts val="95"/>
              </a:spcBef>
              <a:tabLst>
                <a:tab pos="184785" algn="l"/>
              </a:tabLst>
            </a:pPr>
            <a:r>
              <a:rPr sz="800" i="1" spc="100" dirty="0">
                <a:latin typeface="Calibri"/>
                <a:cs typeface="Calibri"/>
              </a:rPr>
              <a:t>i	i</a:t>
            </a:r>
            <a:endParaRPr sz="800">
              <a:latin typeface="Calibri"/>
              <a:cs typeface="Calibri"/>
            </a:endParaRPr>
          </a:p>
        </p:txBody>
      </p:sp>
      <p:sp>
        <p:nvSpPr>
          <p:cNvPr id="9" name="object 9"/>
          <p:cNvSpPr txBox="1"/>
          <p:nvPr/>
        </p:nvSpPr>
        <p:spPr>
          <a:xfrm>
            <a:off x="1702130" y="2142819"/>
            <a:ext cx="128905" cy="147320"/>
          </a:xfrm>
          <a:prstGeom prst="rect">
            <a:avLst/>
          </a:prstGeom>
        </p:spPr>
        <p:txBody>
          <a:bodyPr vert="horz" wrap="square" lIns="0" tIns="12065" rIns="0" bIns="0" rtlCol="0">
            <a:spAutoFit/>
          </a:bodyPr>
          <a:lstStyle/>
          <a:p>
            <a:pPr marL="12700">
              <a:lnSpc>
                <a:spcPct val="100000"/>
              </a:lnSpc>
              <a:spcBef>
                <a:spcPts val="95"/>
              </a:spcBef>
            </a:pPr>
            <a:r>
              <a:rPr sz="800" i="1" spc="125" dirty="0">
                <a:latin typeface="Calibri"/>
                <a:cs typeface="Calibri"/>
              </a:rPr>
              <a:t>M</a:t>
            </a:r>
            <a:endParaRPr sz="800">
              <a:latin typeface="Calibri"/>
              <a:cs typeface="Calibri"/>
            </a:endParaRPr>
          </a:p>
        </p:txBody>
      </p:sp>
      <p:sp>
        <p:nvSpPr>
          <p:cNvPr id="10" name="object 10"/>
          <p:cNvSpPr txBox="1"/>
          <p:nvPr/>
        </p:nvSpPr>
        <p:spPr>
          <a:xfrm>
            <a:off x="1702130" y="2230220"/>
            <a:ext cx="79375" cy="147320"/>
          </a:xfrm>
          <a:prstGeom prst="rect">
            <a:avLst/>
          </a:prstGeom>
        </p:spPr>
        <p:txBody>
          <a:bodyPr vert="horz" wrap="square" lIns="0" tIns="12065" rIns="0" bIns="0" rtlCol="0">
            <a:spAutoFit/>
          </a:bodyPr>
          <a:lstStyle/>
          <a:p>
            <a:pPr marL="12700">
              <a:lnSpc>
                <a:spcPct val="100000"/>
              </a:lnSpc>
              <a:spcBef>
                <a:spcPts val="95"/>
              </a:spcBef>
            </a:pPr>
            <a:r>
              <a:rPr sz="800" dirty="0">
                <a:latin typeface="Trebuchet MS"/>
                <a:cs typeface="Trebuchet MS"/>
              </a:rPr>
              <a:t>1</a:t>
            </a:r>
            <a:endParaRPr sz="800">
              <a:latin typeface="Trebuchet MS"/>
              <a:cs typeface="Trebuchet MS"/>
            </a:endParaRPr>
          </a:p>
        </p:txBody>
      </p:sp>
      <p:sp>
        <p:nvSpPr>
          <p:cNvPr id="11" name="object 11"/>
          <p:cNvSpPr txBox="1"/>
          <p:nvPr/>
        </p:nvSpPr>
        <p:spPr>
          <a:xfrm>
            <a:off x="624395" y="2155773"/>
            <a:ext cx="1262380" cy="180819"/>
          </a:xfrm>
          <a:prstGeom prst="rect">
            <a:avLst/>
          </a:prstGeom>
        </p:spPr>
        <p:txBody>
          <a:bodyPr vert="horz" wrap="square" lIns="0" tIns="11430" rIns="0" bIns="0" rtlCol="0">
            <a:spAutoFit/>
          </a:bodyPr>
          <a:lstStyle/>
          <a:p>
            <a:pPr marL="12700">
              <a:lnSpc>
                <a:spcPct val="100000"/>
              </a:lnSpc>
              <a:spcBef>
                <a:spcPts val="90"/>
              </a:spcBef>
            </a:pPr>
            <a:r>
              <a:rPr sz="1100" spc="25" dirty="0">
                <a:latin typeface="Calibri"/>
                <a:cs typeface="Calibri"/>
              </a:rPr>
              <a:t>data</a:t>
            </a:r>
            <a:r>
              <a:rPr sz="1100" spc="110" dirty="0">
                <a:latin typeface="Calibri"/>
                <a:cs typeface="Calibri"/>
              </a:rPr>
              <a:t> </a:t>
            </a:r>
            <a:r>
              <a:rPr sz="1100" spc="5" dirty="0">
                <a:solidFill>
                  <a:srgbClr val="00B050"/>
                </a:solidFill>
                <a:latin typeface="Tahoma"/>
                <a:cs typeface="Tahoma"/>
              </a:rPr>
              <a:t>T</a:t>
            </a:r>
            <a:r>
              <a:rPr sz="1100" spc="-95" dirty="0">
                <a:solidFill>
                  <a:srgbClr val="00B050"/>
                </a:solidFill>
                <a:latin typeface="Tahoma"/>
                <a:cs typeface="Tahoma"/>
              </a:rPr>
              <a:t>e</a:t>
            </a:r>
            <a:r>
              <a:rPr sz="1100" spc="-45" dirty="0">
                <a:solidFill>
                  <a:srgbClr val="00B050"/>
                </a:solidFill>
                <a:latin typeface="Tahoma"/>
                <a:cs typeface="Tahoma"/>
              </a:rPr>
              <a:t> </a:t>
            </a:r>
            <a:r>
              <a:rPr sz="1100" spc="295" dirty="0">
                <a:latin typeface="Calibri"/>
                <a:cs typeface="Calibri"/>
              </a:rPr>
              <a:t>=</a:t>
            </a:r>
            <a:r>
              <a:rPr sz="1100" spc="55" dirty="0">
                <a:latin typeface="Calibri"/>
                <a:cs typeface="Calibri"/>
              </a:rPr>
              <a:t> </a:t>
            </a:r>
            <a:r>
              <a:rPr sz="1100" spc="185" dirty="0">
                <a:latin typeface="Lucida Sans Unicode"/>
                <a:cs typeface="Lucida Sans Unicode"/>
              </a:rPr>
              <a:t>{</a:t>
            </a:r>
            <a:r>
              <a:rPr sz="1100" i="1" spc="145" dirty="0">
                <a:latin typeface="Calibri"/>
                <a:cs typeface="Calibri"/>
              </a:rPr>
              <a:t>x</a:t>
            </a:r>
            <a:r>
              <a:rPr sz="1100" i="1" spc="90" dirty="0">
                <a:latin typeface="Calibri"/>
                <a:cs typeface="Calibri"/>
              </a:rPr>
              <a:t> </a:t>
            </a:r>
            <a:r>
              <a:rPr sz="1100" i="1" spc="25" dirty="0">
                <a:latin typeface="Calibri"/>
                <a:cs typeface="Calibri"/>
              </a:rPr>
              <a:t>,</a:t>
            </a:r>
            <a:r>
              <a:rPr sz="1100" i="1" spc="-70" dirty="0">
                <a:latin typeface="Calibri"/>
                <a:cs typeface="Calibri"/>
              </a:rPr>
              <a:t> </a:t>
            </a:r>
            <a:r>
              <a:rPr sz="1100" i="1" spc="40" dirty="0">
                <a:latin typeface="Calibri"/>
                <a:cs typeface="Calibri"/>
              </a:rPr>
              <a:t>y</a:t>
            </a:r>
            <a:r>
              <a:rPr sz="1100" i="1" spc="85" dirty="0">
                <a:latin typeface="Calibri"/>
                <a:cs typeface="Calibri"/>
              </a:rPr>
              <a:t> </a:t>
            </a:r>
            <a:r>
              <a:rPr sz="1100" spc="185" dirty="0">
                <a:latin typeface="Lucida Sans Unicode"/>
                <a:cs typeface="Lucida Sans Unicode"/>
              </a:rPr>
              <a:t>}</a:t>
            </a:r>
            <a:r>
              <a:rPr sz="1100" dirty="0">
                <a:latin typeface="Lucida Sans Unicode"/>
                <a:cs typeface="Lucida Sans Unicode"/>
              </a:rPr>
              <a:t>  </a:t>
            </a:r>
            <a:r>
              <a:rPr sz="1100" spc="-100" dirty="0">
                <a:latin typeface="Lucida Sans Unicode"/>
                <a:cs typeface="Lucida Sans Unicode"/>
              </a:rPr>
              <a:t> </a:t>
            </a:r>
            <a:r>
              <a:rPr sz="1100" spc="5" dirty="0">
                <a:latin typeface="Calibri"/>
                <a:cs typeface="Calibri"/>
              </a:rPr>
              <a:t>:</a:t>
            </a:r>
            <a:endParaRPr sz="1100" dirty="0">
              <a:latin typeface="Calibri"/>
              <a:cs typeface="Calibri"/>
            </a:endParaRPr>
          </a:p>
        </p:txBody>
      </p:sp>
      <p:sp>
        <p:nvSpPr>
          <p:cNvPr id="12" name="object 12"/>
          <p:cNvSpPr txBox="1"/>
          <p:nvPr/>
        </p:nvSpPr>
        <p:spPr>
          <a:xfrm>
            <a:off x="1507845" y="2467024"/>
            <a:ext cx="1863089" cy="180819"/>
          </a:xfrm>
          <a:prstGeom prst="rect">
            <a:avLst/>
          </a:prstGeom>
        </p:spPr>
        <p:txBody>
          <a:bodyPr vert="horz" wrap="square" lIns="0" tIns="11430" rIns="0" bIns="0" rtlCol="0">
            <a:spAutoFit/>
          </a:bodyPr>
          <a:lstStyle/>
          <a:p>
            <a:pPr marL="38100">
              <a:lnSpc>
                <a:spcPct val="100000"/>
              </a:lnSpc>
              <a:spcBef>
                <a:spcPts val="90"/>
              </a:spcBef>
            </a:pPr>
            <a:r>
              <a:rPr sz="1100" spc="120" dirty="0">
                <a:latin typeface="Calibri"/>
                <a:cs typeface="Calibri"/>
              </a:rPr>
              <a:t>MSE</a:t>
            </a:r>
            <a:r>
              <a:rPr sz="1200" spc="-7" baseline="-13888" dirty="0">
                <a:solidFill>
                  <a:srgbClr val="00B050"/>
                </a:solidFill>
                <a:latin typeface="Lucida Sans Unicode"/>
                <a:cs typeface="Lucida Sans Unicode"/>
              </a:rPr>
              <a:t>T</a:t>
            </a:r>
            <a:r>
              <a:rPr sz="1200" spc="-104" baseline="-13888" dirty="0">
                <a:solidFill>
                  <a:srgbClr val="00B050"/>
                </a:solidFill>
                <a:latin typeface="Lucida Sans Unicode"/>
                <a:cs typeface="Lucida Sans Unicode"/>
              </a:rPr>
              <a:t>e</a:t>
            </a:r>
            <a:r>
              <a:rPr sz="1200" spc="150" baseline="-13888" dirty="0">
                <a:latin typeface="Lucida Sans Unicode"/>
                <a:cs typeface="Lucida Sans Unicode"/>
              </a:rPr>
              <a:t> </a:t>
            </a:r>
            <a:r>
              <a:rPr sz="1100" spc="295" dirty="0">
                <a:latin typeface="Calibri"/>
                <a:cs typeface="Calibri"/>
              </a:rPr>
              <a:t>=</a:t>
            </a:r>
            <a:r>
              <a:rPr sz="1100" spc="55" dirty="0">
                <a:latin typeface="Calibri"/>
                <a:cs typeface="Calibri"/>
              </a:rPr>
              <a:t> </a:t>
            </a:r>
            <a:r>
              <a:rPr sz="1100" spc="145" dirty="0">
                <a:latin typeface="Calibri"/>
                <a:cs typeface="Calibri"/>
              </a:rPr>
              <a:t>A</a:t>
            </a:r>
            <a:r>
              <a:rPr sz="1100" spc="75" dirty="0">
                <a:latin typeface="Calibri"/>
                <a:cs typeface="Calibri"/>
              </a:rPr>
              <a:t>v</a:t>
            </a:r>
            <a:r>
              <a:rPr sz="1100" spc="-65" dirty="0">
                <a:latin typeface="Calibri"/>
                <a:cs typeface="Calibri"/>
              </a:rPr>
              <a:t>e</a:t>
            </a:r>
            <a:r>
              <a:rPr sz="1200" i="1" spc="150" baseline="-13888" dirty="0">
                <a:latin typeface="Calibri"/>
                <a:cs typeface="Calibri"/>
              </a:rPr>
              <a:t>i</a:t>
            </a:r>
            <a:r>
              <a:rPr sz="1200" spc="-112" baseline="-13888" dirty="0">
                <a:latin typeface="Lucida Sans Unicode"/>
                <a:cs typeface="Lucida Sans Unicode"/>
              </a:rPr>
              <a:t>∈</a:t>
            </a:r>
            <a:r>
              <a:rPr sz="1200" spc="-7" baseline="-13888" dirty="0">
                <a:latin typeface="Lucida Sans Unicode"/>
                <a:cs typeface="Lucida Sans Unicode"/>
              </a:rPr>
              <a:t>T</a:t>
            </a:r>
            <a:r>
              <a:rPr sz="1200" spc="-30" baseline="-13888" dirty="0">
                <a:latin typeface="Lucida Sans Unicode"/>
                <a:cs typeface="Lucida Sans Unicode"/>
              </a:rPr>
              <a:t>e</a:t>
            </a:r>
            <a:r>
              <a:rPr sz="1100" spc="-40" dirty="0">
                <a:latin typeface="Calibri"/>
                <a:cs typeface="Calibri"/>
              </a:rPr>
              <a:t>[</a:t>
            </a:r>
            <a:r>
              <a:rPr sz="1100" i="1" spc="40" dirty="0">
                <a:latin typeface="Calibri"/>
                <a:cs typeface="Calibri"/>
              </a:rPr>
              <a:t>y</a:t>
            </a:r>
            <a:r>
              <a:rPr sz="1200" i="1" spc="150" baseline="-10416" dirty="0">
                <a:latin typeface="Calibri"/>
                <a:cs typeface="Calibri"/>
              </a:rPr>
              <a:t>i</a:t>
            </a:r>
            <a:r>
              <a:rPr sz="1200" i="1" baseline="-10416" dirty="0">
                <a:latin typeface="Calibri"/>
                <a:cs typeface="Calibri"/>
              </a:rPr>
              <a:t> </a:t>
            </a:r>
            <a:r>
              <a:rPr sz="1200" i="1" spc="-104" baseline="-10416" dirty="0">
                <a:latin typeface="Calibri"/>
                <a:cs typeface="Calibri"/>
              </a:rPr>
              <a:t> </a:t>
            </a:r>
            <a:r>
              <a:rPr sz="1100" spc="-30" dirty="0">
                <a:latin typeface="Lucida Sans Unicode"/>
                <a:cs typeface="Lucida Sans Unicode"/>
              </a:rPr>
              <a:t>−</a:t>
            </a:r>
            <a:r>
              <a:rPr sz="1100" spc="-105" dirty="0">
                <a:latin typeface="Lucida Sans Unicode"/>
                <a:cs typeface="Lucida Sans Unicode"/>
              </a:rPr>
              <a:t> </a:t>
            </a:r>
            <a:r>
              <a:rPr sz="1100" i="1" spc="-105" dirty="0">
                <a:latin typeface="Calibri"/>
                <a:cs typeface="Calibri"/>
              </a:rPr>
              <a:t>f</a:t>
            </a:r>
            <a:r>
              <a:rPr sz="1650" spc="-30" baseline="15151" dirty="0">
                <a:latin typeface="Calibri"/>
                <a:cs typeface="Calibri"/>
              </a:rPr>
              <a:t>ˆ</a:t>
            </a:r>
            <a:r>
              <a:rPr sz="1100" spc="85" dirty="0">
                <a:latin typeface="Calibri"/>
                <a:cs typeface="Calibri"/>
              </a:rPr>
              <a:t>(</a:t>
            </a:r>
            <a:r>
              <a:rPr sz="1100" i="1" spc="145" dirty="0">
                <a:latin typeface="Calibri"/>
                <a:cs typeface="Calibri"/>
              </a:rPr>
              <a:t>x</a:t>
            </a:r>
            <a:r>
              <a:rPr sz="1200" i="1" spc="225" baseline="-10416" dirty="0">
                <a:latin typeface="Calibri"/>
                <a:cs typeface="Calibri"/>
              </a:rPr>
              <a:t>i</a:t>
            </a:r>
            <a:r>
              <a:rPr sz="1100" spc="25" dirty="0">
                <a:latin typeface="Calibri"/>
                <a:cs typeface="Calibri"/>
              </a:rPr>
              <a:t>)]</a:t>
            </a:r>
            <a:r>
              <a:rPr sz="1200" baseline="31250" dirty="0">
                <a:latin typeface="Trebuchet MS"/>
                <a:cs typeface="Trebuchet MS"/>
              </a:rPr>
              <a:t>2</a:t>
            </a:r>
          </a:p>
        </p:txBody>
      </p:sp>
      <p:sp>
        <p:nvSpPr>
          <p:cNvPr id="14" name="Footer Placeholder 13">
            <a:extLst>
              <a:ext uri="{FF2B5EF4-FFF2-40B4-BE49-F238E27FC236}">
                <a16:creationId xmlns:a16="http://schemas.microsoft.com/office/drawing/2014/main" id="{18C10EB8-2C80-8A14-CA40-2FE2BC178C09}"/>
              </a:ext>
            </a:extLst>
          </p:cNvPr>
          <p:cNvSpPr>
            <a:spLocks noGrp="1"/>
          </p:cNvSpPr>
          <p:nvPr>
            <p:ph type="ftr" sz="quarter" idx="5"/>
          </p:nvPr>
        </p:nvSpPr>
        <p:spPr/>
        <p:txBody>
          <a:bodyPr/>
          <a:lstStyle/>
          <a:p>
            <a:r>
              <a:rPr lang="en-US"/>
              <a:t>Dr. Malak Abdullah</a:t>
            </a:r>
            <a:endParaRPr lang="en-US" dirty="0"/>
          </a:p>
        </p:txBody>
      </p:sp>
    </p:spTree>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2139315"/>
            <a:chOff x="0" y="0"/>
            <a:chExt cx="4608195" cy="2139315"/>
          </a:xfrm>
        </p:grpSpPr>
        <p:pic>
          <p:nvPicPr>
            <p:cNvPr id="3" name="object 3"/>
            <p:cNvPicPr/>
            <p:nvPr/>
          </p:nvPicPr>
          <p:blipFill>
            <a:blip r:embed="rId2" cstate="print"/>
            <a:stretch>
              <a:fillRect/>
            </a:stretch>
          </p:blipFill>
          <p:spPr>
            <a:xfrm>
              <a:off x="725707" y="390132"/>
              <a:ext cx="1485553" cy="1746499"/>
            </a:xfrm>
            <a:prstGeom prst="rect">
              <a:avLst/>
            </a:prstGeom>
          </p:spPr>
        </p:pic>
        <p:sp>
          <p:nvSpPr>
            <p:cNvPr id="4" name="object 4"/>
            <p:cNvSpPr/>
            <p:nvPr/>
          </p:nvSpPr>
          <p:spPr>
            <a:xfrm>
              <a:off x="2775938" y="454820"/>
              <a:ext cx="1129030" cy="1682114"/>
            </a:xfrm>
            <a:custGeom>
              <a:avLst/>
              <a:gdLst/>
              <a:ahLst/>
              <a:cxnLst/>
              <a:rect l="l" t="t" r="r" b="b"/>
              <a:pathLst>
                <a:path w="1129029" h="1682114">
                  <a:moveTo>
                    <a:pt x="49708" y="1632103"/>
                  </a:moveTo>
                  <a:lnTo>
                    <a:pt x="1128510" y="1632103"/>
                  </a:lnTo>
                </a:path>
                <a:path w="1129029" h="1682114">
                  <a:moveTo>
                    <a:pt x="102822" y="1632103"/>
                  </a:moveTo>
                  <a:lnTo>
                    <a:pt x="102822" y="1681812"/>
                  </a:lnTo>
                </a:path>
                <a:path w="1129029" h="1682114">
                  <a:moveTo>
                    <a:pt x="511001" y="1632103"/>
                  </a:moveTo>
                  <a:lnTo>
                    <a:pt x="511001" y="1681812"/>
                  </a:lnTo>
                </a:path>
                <a:path w="1129029" h="1682114">
                  <a:moveTo>
                    <a:pt x="819723" y="1632103"/>
                  </a:moveTo>
                  <a:lnTo>
                    <a:pt x="819723" y="1681812"/>
                  </a:lnTo>
                </a:path>
                <a:path w="1129029" h="1682114">
                  <a:moveTo>
                    <a:pt x="1128510" y="1632103"/>
                  </a:moveTo>
                  <a:lnTo>
                    <a:pt x="1128510" y="1681812"/>
                  </a:lnTo>
                </a:path>
                <a:path w="1129029" h="1682114">
                  <a:moveTo>
                    <a:pt x="49708" y="1569357"/>
                  </a:moveTo>
                  <a:lnTo>
                    <a:pt x="49708" y="0"/>
                  </a:lnTo>
                </a:path>
                <a:path w="1129029" h="1682114">
                  <a:moveTo>
                    <a:pt x="49708" y="1569357"/>
                  </a:moveTo>
                  <a:lnTo>
                    <a:pt x="0" y="1569357"/>
                  </a:lnTo>
                </a:path>
                <a:path w="1129029" h="1682114">
                  <a:moveTo>
                    <a:pt x="49708" y="1255463"/>
                  </a:moveTo>
                  <a:lnTo>
                    <a:pt x="0" y="1255463"/>
                  </a:lnTo>
                </a:path>
                <a:path w="1129029" h="1682114">
                  <a:moveTo>
                    <a:pt x="49708" y="941606"/>
                  </a:moveTo>
                  <a:lnTo>
                    <a:pt x="0" y="941606"/>
                  </a:lnTo>
                </a:path>
                <a:path w="1129029" h="1682114">
                  <a:moveTo>
                    <a:pt x="49708" y="627750"/>
                  </a:moveTo>
                  <a:lnTo>
                    <a:pt x="0" y="627750"/>
                  </a:lnTo>
                </a:path>
                <a:path w="1129029" h="1682114">
                  <a:moveTo>
                    <a:pt x="49708" y="313907"/>
                  </a:moveTo>
                  <a:lnTo>
                    <a:pt x="0" y="313907"/>
                  </a:lnTo>
                </a:path>
                <a:path w="1129029" h="1682114">
                  <a:moveTo>
                    <a:pt x="49708" y="0"/>
                  </a:moveTo>
                  <a:lnTo>
                    <a:pt x="0" y="0"/>
                  </a:lnTo>
                </a:path>
              </a:pathLst>
            </a:custGeom>
            <a:ln w="3883">
              <a:solidFill>
                <a:srgbClr val="000000"/>
              </a:solidFill>
            </a:ln>
          </p:spPr>
          <p:txBody>
            <a:bodyPr wrap="square" lIns="0" tIns="0" rIns="0" bIns="0" rtlCol="0"/>
            <a:lstStyle/>
            <a:p>
              <a:endParaRPr/>
            </a:p>
          </p:txBody>
        </p:sp>
      </p:grpSp>
      <p:sp>
        <p:nvSpPr>
          <p:cNvPr id="5" name="object 5"/>
          <p:cNvSpPr txBox="1"/>
          <p:nvPr/>
        </p:nvSpPr>
        <p:spPr>
          <a:xfrm>
            <a:off x="792805" y="2170321"/>
            <a:ext cx="71755" cy="125095"/>
          </a:xfrm>
          <a:prstGeom prst="rect">
            <a:avLst/>
          </a:prstGeom>
        </p:spPr>
        <p:txBody>
          <a:bodyPr vert="horz" wrap="square" lIns="0" tIns="12700" rIns="0" bIns="0" rtlCol="0">
            <a:spAutoFit/>
          </a:bodyPr>
          <a:lstStyle/>
          <a:p>
            <a:pPr marL="12700">
              <a:lnSpc>
                <a:spcPct val="100000"/>
              </a:lnSpc>
              <a:spcBef>
                <a:spcPts val="100"/>
              </a:spcBef>
            </a:pPr>
            <a:r>
              <a:rPr sz="650" dirty="0">
                <a:latin typeface="Microsoft Sans Serif"/>
                <a:cs typeface="Microsoft Sans Serif"/>
              </a:rPr>
              <a:t>0</a:t>
            </a:r>
            <a:endParaRPr sz="650">
              <a:latin typeface="Microsoft Sans Serif"/>
              <a:cs typeface="Microsoft Sans Serif"/>
            </a:endParaRPr>
          </a:p>
        </p:txBody>
      </p:sp>
      <p:sp>
        <p:nvSpPr>
          <p:cNvPr id="6" name="object 6"/>
          <p:cNvSpPr txBox="1"/>
          <p:nvPr/>
        </p:nvSpPr>
        <p:spPr>
          <a:xfrm>
            <a:off x="1035332" y="2170321"/>
            <a:ext cx="118110" cy="125095"/>
          </a:xfrm>
          <a:prstGeom prst="rect">
            <a:avLst/>
          </a:prstGeom>
        </p:spPr>
        <p:txBody>
          <a:bodyPr vert="horz" wrap="square" lIns="0" tIns="12700" rIns="0" bIns="0" rtlCol="0">
            <a:spAutoFit/>
          </a:bodyPr>
          <a:lstStyle/>
          <a:p>
            <a:pPr marL="12700">
              <a:lnSpc>
                <a:spcPct val="100000"/>
              </a:lnSpc>
              <a:spcBef>
                <a:spcPts val="100"/>
              </a:spcBef>
            </a:pPr>
            <a:r>
              <a:rPr sz="650" dirty="0">
                <a:latin typeface="Microsoft Sans Serif"/>
                <a:cs typeface="Microsoft Sans Serif"/>
              </a:rPr>
              <a:t>20</a:t>
            </a:r>
            <a:endParaRPr sz="650">
              <a:latin typeface="Microsoft Sans Serif"/>
              <a:cs typeface="Microsoft Sans Serif"/>
            </a:endParaRPr>
          </a:p>
        </p:txBody>
      </p:sp>
      <p:sp>
        <p:nvSpPr>
          <p:cNvPr id="7" name="object 7"/>
          <p:cNvSpPr txBox="1"/>
          <p:nvPr/>
        </p:nvSpPr>
        <p:spPr>
          <a:xfrm>
            <a:off x="1300908" y="2170321"/>
            <a:ext cx="118110" cy="125095"/>
          </a:xfrm>
          <a:prstGeom prst="rect">
            <a:avLst/>
          </a:prstGeom>
        </p:spPr>
        <p:txBody>
          <a:bodyPr vert="horz" wrap="square" lIns="0" tIns="12700" rIns="0" bIns="0" rtlCol="0">
            <a:spAutoFit/>
          </a:bodyPr>
          <a:lstStyle/>
          <a:p>
            <a:pPr marL="12700">
              <a:lnSpc>
                <a:spcPct val="100000"/>
              </a:lnSpc>
              <a:spcBef>
                <a:spcPts val="100"/>
              </a:spcBef>
            </a:pPr>
            <a:r>
              <a:rPr sz="650" dirty="0">
                <a:latin typeface="Microsoft Sans Serif"/>
                <a:cs typeface="Microsoft Sans Serif"/>
              </a:rPr>
              <a:t>40</a:t>
            </a:r>
            <a:endParaRPr sz="650">
              <a:latin typeface="Microsoft Sans Serif"/>
              <a:cs typeface="Microsoft Sans Serif"/>
            </a:endParaRPr>
          </a:p>
        </p:txBody>
      </p:sp>
      <p:sp>
        <p:nvSpPr>
          <p:cNvPr id="8" name="object 8"/>
          <p:cNvSpPr txBox="1"/>
          <p:nvPr/>
        </p:nvSpPr>
        <p:spPr>
          <a:xfrm>
            <a:off x="1566424" y="2170321"/>
            <a:ext cx="118110" cy="125095"/>
          </a:xfrm>
          <a:prstGeom prst="rect">
            <a:avLst/>
          </a:prstGeom>
        </p:spPr>
        <p:txBody>
          <a:bodyPr vert="horz" wrap="square" lIns="0" tIns="12700" rIns="0" bIns="0" rtlCol="0">
            <a:spAutoFit/>
          </a:bodyPr>
          <a:lstStyle/>
          <a:p>
            <a:pPr marL="12700">
              <a:lnSpc>
                <a:spcPct val="100000"/>
              </a:lnSpc>
              <a:spcBef>
                <a:spcPts val="100"/>
              </a:spcBef>
            </a:pPr>
            <a:r>
              <a:rPr sz="650" dirty="0">
                <a:latin typeface="Microsoft Sans Serif"/>
                <a:cs typeface="Microsoft Sans Serif"/>
              </a:rPr>
              <a:t>60</a:t>
            </a:r>
            <a:endParaRPr sz="650">
              <a:latin typeface="Microsoft Sans Serif"/>
              <a:cs typeface="Microsoft Sans Serif"/>
            </a:endParaRPr>
          </a:p>
        </p:txBody>
      </p:sp>
      <p:sp>
        <p:nvSpPr>
          <p:cNvPr id="9" name="object 9"/>
          <p:cNvSpPr txBox="1"/>
          <p:nvPr/>
        </p:nvSpPr>
        <p:spPr>
          <a:xfrm>
            <a:off x="1831996" y="2170321"/>
            <a:ext cx="406400" cy="125095"/>
          </a:xfrm>
          <a:prstGeom prst="rect">
            <a:avLst/>
          </a:prstGeom>
        </p:spPr>
        <p:txBody>
          <a:bodyPr vert="horz" wrap="square" lIns="0" tIns="12700" rIns="0" bIns="0" rtlCol="0">
            <a:spAutoFit/>
          </a:bodyPr>
          <a:lstStyle/>
          <a:p>
            <a:pPr marL="12700">
              <a:lnSpc>
                <a:spcPct val="100000"/>
              </a:lnSpc>
              <a:spcBef>
                <a:spcPts val="100"/>
              </a:spcBef>
              <a:tabLst>
                <a:tab pos="254635" algn="l"/>
              </a:tabLst>
            </a:pPr>
            <a:r>
              <a:rPr sz="650" dirty="0">
                <a:latin typeface="Microsoft Sans Serif"/>
                <a:cs typeface="Microsoft Sans Serif"/>
              </a:rPr>
              <a:t>80	100</a:t>
            </a:r>
            <a:endParaRPr sz="650">
              <a:latin typeface="Microsoft Sans Serif"/>
              <a:cs typeface="Microsoft Sans Serif"/>
            </a:endParaRPr>
          </a:p>
        </p:txBody>
      </p:sp>
      <p:sp>
        <p:nvSpPr>
          <p:cNvPr id="10" name="object 10"/>
          <p:cNvSpPr txBox="1"/>
          <p:nvPr/>
        </p:nvSpPr>
        <p:spPr>
          <a:xfrm>
            <a:off x="568434" y="1920196"/>
            <a:ext cx="118110" cy="71755"/>
          </a:xfrm>
          <a:prstGeom prst="rect">
            <a:avLst/>
          </a:prstGeom>
        </p:spPr>
        <p:txBody>
          <a:bodyPr vert="vert270" wrap="square" lIns="0" tIns="5080" rIns="0" bIns="0" rtlCol="0">
            <a:spAutoFit/>
          </a:bodyPr>
          <a:lstStyle/>
          <a:p>
            <a:pPr marL="12700">
              <a:lnSpc>
                <a:spcPct val="100000"/>
              </a:lnSpc>
              <a:spcBef>
                <a:spcPts val="40"/>
              </a:spcBef>
            </a:pPr>
            <a:r>
              <a:rPr sz="650" dirty="0">
                <a:latin typeface="Microsoft Sans Serif"/>
                <a:cs typeface="Microsoft Sans Serif"/>
              </a:rPr>
              <a:t>2</a:t>
            </a:r>
            <a:endParaRPr sz="650">
              <a:latin typeface="Microsoft Sans Serif"/>
              <a:cs typeface="Microsoft Sans Serif"/>
            </a:endParaRPr>
          </a:p>
        </p:txBody>
      </p:sp>
      <p:sp>
        <p:nvSpPr>
          <p:cNvPr id="11" name="object 11"/>
          <p:cNvSpPr txBox="1"/>
          <p:nvPr/>
        </p:nvSpPr>
        <p:spPr>
          <a:xfrm>
            <a:off x="568434" y="1647232"/>
            <a:ext cx="118110" cy="71755"/>
          </a:xfrm>
          <a:prstGeom prst="rect">
            <a:avLst/>
          </a:prstGeom>
        </p:spPr>
        <p:txBody>
          <a:bodyPr vert="vert270" wrap="square" lIns="0" tIns="5080" rIns="0" bIns="0" rtlCol="0">
            <a:spAutoFit/>
          </a:bodyPr>
          <a:lstStyle/>
          <a:p>
            <a:pPr marL="12700">
              <a:lnSpc>
                <a:spcPct val="100000"/>
              </a:lnSpc>
              <a:spcBef>
                <a:spcPts val="40"/>
              </a:spcBef>
            </a:pPr>
            <a:r>
              <a:rPr sz="650" dirty="0">
                <a:latin typeface="Microsoft Sans Serif"/>
                <a:cs typeface="Microsoft Sans Serif"/>
              </a:rPr>
              <a:t>4</a:t>
            </a:r>
            <a:endParaRPr sz="650">
              <a:latin typeface="Microsoft Sans Serif"/>
              <a:cs typeface="Microsoft Sans Serif"/>
            </a:endParaRPr>
          </a:p>
        </p:txBody>
      </p:sp>
      <p:sp>
        <p:nvSpPr>
          <p:cNvPr id="12" name="object 12"/>
          <p:cNvSpPr txBox="1"/>
          <p:nvPr/>
        </p:nvSpPr>
        <p:spPr>
          <a:xfrm>
            <a:off x="568434" y="1374322"/>
            <a:ext cx="118110" cy="71755"/>
          </a:xfrm>
          <a:prstGeom prst="rect">
            <a:avLst/>
          </a:prstGeom>
        </p:spPr>
        <p:txBody>
          <a:bodyPr vert="vert270" wrap="square" lIns="0" tIns="5080" rIns="0" bIns="0" rtlCol="0">
            <a:spAutoFit/>
          </a:bodyPr>
          <a:lstStyle/>
          <a:p>
            <a:pPr marL="12700">
              <a:lnSpc>
                <a:spcPct val="100000"/>
              </a:lnSpc>
              <a:spcBef>
                <a:spcPts val="40"/>
              </a:spcBef>
            </a:pPr>
            <a:r>
              <a:rPr sz="650" dirty="0">
                <a:latin typeface="Microsoft Sans Serif"/>
                <a:cs typeface="Microsoft Sans Serif"/>
              </a:rPr>
              <a:t>6</a:t>
            </a:r>
            <a:endParaRPr sz="650">
              <a:latin typeface="Microsoft Sans Serif"/>
              <a:cs typeface="Microsoft Sans Serif"/>
            </a:endParaRPr>
          </a:p>
        </p:txBody>
      </p:sp>
      <p:sp>
        <p:nvSpPr>
          <p:cNvPr id="13" name="object 13"/>
          <p:cNvSpPr txBox="1"/>
          <p:nvPr/>
        </p:nvSpPr>
        <p:spPr>
          <a:xfrm>
            <a:off x="568434" y="1101363"/>
            <a:ext cx="118110" cy="71755"/>
          </a:xfrm>
          <a:prstGeom prst="rect">
            <a:avLst/>
          </a:prstGeom>
        </p:spPr>
        <p:txBody>
          <a:bodyPr vert="vert270" wrap="square" lIns="0" tIns="5080" rIns="0" bIns="0" rtlCol="0">
            <a:spAutoFit/>
          </a:bodyPr>
          <a:lstStyle/>
          <a:p>
            <a:pPr marL="12700">
              <a:lnSpc>
                <a:spcPct val="100000"/>
              </a:lnSpc>
              <a:spcBef>
                <a:spcPts val="40"/>
              </a:spcBef>
            </a:pPr>
            <a:r>
              <a:rPr sz="650" dirty="0">
                <a:latin typeface="Microsoft Sans Serif"/>
                <a:cs typeface="Microsoft Sans Serif"/>
              </a:rPr>
              <a:t>8</a:t>
            </a:r>
            <a:endParaRPr sz="650">
              <a:latin typeface="Microsoft Sans Serif"/>
              <a:cs typeface="Microsoft Sans Serif"/>
            </a:endParaRPr>
          </a:p>
        </p:txBody>
      </p:sp>
      <p:sp>
        <p:nvSpPr>
          <p:cNvPr id="14" name="object 14"/>
          <p:cNvSpPr txBox="1"/>
          <p:nvPr/>
        </p:nvSpPr>
        <p:spPr>
          <a:xfrm>
            <a:off x="568434" y="805409"/>
            <a:ext cx="118110" cy="118110"/>
          </a:xfrm>
          <a:prstGeom prst="rect">
            <a:avLst/>
          </a:prstGeom>
        </p:spPr>
        <p:txBody>
          <a:bodyPr vert="vert270" wrap="square" lIns="0" tIns="5080" rIns="0" bIns="0" rtlCol="0">
            <a:spAutoFit/>
          </a:bodyPr>
          <a:lstStyle/>
          <a:p>
            <a:pPr marL="12700">
              <a:lnSpc>
                <a:spcPct val="100000"/>
              </a:lnSpc>
              <a:spcBef>
                <a:spcPts val="40"/>
              </a:spcBef>
            </a:pPr>
            <a:r>
              <a:rPr sz="650" dirty="0">
                <a:latin typeface="Microsoft Sans Serif"/>
                <a:cs typeface="Microsoft Sans Serif"/>
              </a:rPr>
              <a:t>10</a:t>
            </a:r>
            <a:endParaRPr sz="650">
              <a:latin typeface="Microsoft Sans Serif"/>
              <a:cs typeface="Microsoft Sans Serif"/>
            </a:endParaRPr>
          </a:p>
        </p:txBody>
      </p:sp>
      <p:sp>
        <p:nvSpPr>
          <p:cNvPr id="15" name="object 15"/>
          <p:cNvSpPr txBox="1"/>
          <p:nvPr/>
        </p:nvSpPr>
        <p:spPr>
          <a:xfrm>
            <a:off x="568434" y="532432"/>
            <a:ext cx="118110" cy="118110"/>
          </a:xfrm>
          <a:prstGeom prst="rect">
            <a:avLst/>
          </a:prstGeom>
        </p:spPr>
        <p:txBody>
          <a:bodyPr vert="vert270" wrap="square" lIns="0" tIns="5080" rIns="0" bIns="0" rtlCol="0">
            <a:spAutoFit/>
          </a:bodyPr>
          <a:lstStyle/>
          <a:p>
            <a:pPr marL="12700">
              <a:lnSpc>
                <a:spcPct val="100000"/>
              </a:lnSpc>
              <a:spcBef>
                <a:spcPts val="40"/>
              </a:spcBef>
            </a:pPr>
            <a:r>
              <a:rPr sz="650" dirty="0">
                <a:latin typeface="Microsoft Sans Serif"/>
                <a:cs typeface="Microsoft Sans Serif"/>
              </a:rPr>
              <a:t>12</a:t>
            </a:r>
            <a:endParaRPr sz="650">
              <a:latin typeface="Microsoft Sans Serif"/>
              <a:cs typeface="Microsoft Sans Serif"/>
            </a:endParaRPr>
          </a:p>
        </p:txBody>
      </p:sp>
      <p:sp>
        <p:nvSpPr>
          <p:cNvPr id="16" name="object 16"/>
          <p:cNvSpPr txBox="1"/>
          <p:nvPr/>
        </p:nvSpPr>
        <p:spPr>
          <a:xfrm>
            <a:off x="309194" y="2338453"/>
            <a:ext cx="3867150" cy="657860"/>
          </a:xfrm>
          <a:prstGeom prst="rect">
            <a:avLst/>
          </a:prstGeom>
        </p:spPr>
        <p:txBody>
          <a:bodyPr vert="horz" wrap="square" lIns="0" tIns="43180" rIns="0" bIns="0" rtlCol="0">
            <a:spAutoFit/>
          </a:bodyPr>
          <a:lstStyle/>
          <a:p>
            <a:pPr marL="1155065">
              <a:lnSpc>
                <a:spcPct val="100000"/>
              </a:lnSpc>
              <a:spcBef>
                <a:spcPts val="340"/>
              </a:spcBef>
              <a:tabLst>
                <a:tab pos="3062605" algn="l"/>
              </a:tabLst>
            </a:pPr>
            <a:r>
              <a:rPr sz="650" dirty="0">
                <a:latin typeface="Microsoft Sans Serif"/>
                <a:cs typeface="Microsoft Sans Serif"/>
              </a:rPr>
              <a:t>X	</a:t>
            </a:r>
            <a:r>
              <a:rPr sz="650" spc="-5" dirty="0">
                <a:latin typeface="Microsoft Sans Serif"/>
                <a:cs typeface="Microsoft Sans Serif"/>
              </a:rPr>
              <a:t>Flexibility</a:t>
            </a:r>
            <a:endParaRPr sz="650" dirty="0">
              <a:latin typeface="Microsoft Sans Serif"/>
              <a:cs typeface="Microsoft Sans Serif"/>
            </a:endParaRPr>
          </a:p>
          <a:p>
            <a:pPr marL="50800" marR="43180">
              <a:lnSpc>
                <a:spcPct val="100000"/>
              </a:lnSpc>
              <a:spcBef>
                <a:spcPts val="370"/>
              </a:spcBef>
            </a:pPr>
            <a:r>
              <a:rPr sz="1000" spc="55" dirty="0">
                <a:latin typeface="Calibri"/>
                <a:cs typeface="Calibri"/>
              </a:rPr>
              <a:t>Black </a:t>
            </a:r>
            <a:r>
              <a:rPr sz="1000" spc="15" dirty="0">
                <a:latin typeface="Calibri"/>
                <a:cs typeface="Calibri"/>
              </a:rPr>
              <a:t>curve</a:t>
            </a:r>
            <a:r>
              <a:rPr sz="1000" spc="20" dirty="0">
                <a:latin typeface="Calibri"/>
                <a:cs typeface="Calibri"/>
              </a:rPr>
              <a:t> is </a:t>
            </a:r>
            <a:r>
              <a:rPr sz="1000" spc="35" dirty="0">
                <a:latin typeface="Calibri"/>
                <a:cs typeface="Calibri"/>
              </a:rPr>
              <a:t>truth.</a:t>
            </a:r>
            <a:r>
              <a:rPr sz="1000" spc="40" dirty="0">
                <a:latin typeface="Calibri"/>
                <a:cs typeface="Calibri"/>
              </a:rPr>
              <a:t> </a:t>
            </a:r>
            <a:r>
              <a:rPr sz="1000" spc="50" dirty="0">
                <a:solidFill>
                  <a:srgbClr val="FF0000"/>
                </a:solidFill>
                <a:latin typeface="Calibri"/>
                <a:cs typeface="Calibri"/>
              </a:rPr>
              <a:t>Red </a:t>
            </a:r>
            <a:r>
              <a:rPr sz="1000" spc="15" dirty="0">
                <a:solidFill>
                  <a:srgbClr val="FF0000"/>
                </a:solidFill>
                <a:latin typeface="Calibri"/>
                <a:cs typeface="Calibri"/>
              </a:rPr>
              <a:t>curve</a:t>
            </a:r>
            <a:r>
              <a:rPr sz="1000" spc="20" dirty="0">
                <a:solidFill>
                  <a:srgbClr val="FF0000"/>
                </a:solidFill>
                <a:latin typeface="Calibri"/>
                <a:cs typeface="Calibri"/>
              </a:rPr>
              <a:t> </a:t>
            </a:r>
            <a:r>
              <a:rPr sz="1000" spc="-5" dirty="0">
                <a:solidFill>
                  <a:srgbClr val="FF0000"/>
                </a:solidFill>
                <a:latin typeface="Calibri"/>
                <a:cs typeface="Calibri"/>
              </a:rPr>
              <a:t>on</a:t>
            </a:r>
            <a:r>
              <a:rPr sz="1000" dirty="0">
                <a:solidFill>
                  <a:srgbClr val="FF0000"/>
                </a:solidFill>
                <a:latin typeface="Calibri"/>
                <a:cs typeface="Calibri"/>
              </a:rPr>
              <a:t> </a:t>
            </a:r>
            <a:r>
              <a:rPr sz="1000" spc="30" dirty="0">
                <a:solidFill>
                  <a:srgbClr val="FF0000"/>
                </a:solidFill>
                <a:latin typeface="Calibri"/>
                <a:cs typeface="Calibri"/>
              </a:rPr>
              <a:t>right </a:t>
            </a:r>
            <a:r>
              <a:rPr sz="1000" spc="20" dirty="0">
                <a:solidFill>
                  <a:srgbClr val="FF0000"/>
                </a:solidFill>
                <a:latin typeface="Calibri"/>
                <a:cs typeface="Calibri"/>
              </a:rPr>
              <a:t>is </a:t>
            </a:r>
            <a:r>
              <a:rPr sz="1000" spc="55" dirty="0">
                <a:solidFill>
                  <a:srgbClr val="FF0000"/>
                </a:solidFill>
                <a:latin typeface="Calibri"/>
                <a:cs typeface="Calibri"/>
              </a:rPr>
              <a:t>MSE</a:t>
            </a:r>
            <a:r>
              <a:rPr sz="1050" spc="82" baseline="-11904" dirty="0">
                <a:solidFill>
                  <a:srgbClr val="FF0000"/>
                </a:solidFill>
                <a:latin typeface="Lucida Sans Unicode"/>
                <a:cs typeface="Lucida Sans Unicode"/>
              </a:rPr>
              <a:t>Te</a:t>
            </a:r>
            <a:r>
              <a:rPr sz="1000" spc="55" dirty="0">
                <a:latin typeface="Calibri"/>
                <a:cs typeface="Calibri"/>
              </a:rPr>
              <a:t>, </a:t>
            </a:r>
            <a:r>
              <a:rPr sz="1000" spc="20" dirty="0">
                <a:solidFill>
                  <a:schemeClr val="bg1">
                    <a:lumMod val="50000"/>
                  </a:schemeClr>
                </a:solidFill>
                <a:latin typeface="Calibri"/>
                <a:cs typeface="Calibri"/>
              </a:rPr>
              <a:t>grey </a:t>
            </a:r>
            <a:r>
              <a:rPr sz="1000" spc="15" dirty="0">
                <a:solidFill>
                  <a:schemeClr val="bg1">
                    <a:lumMod val="50000"/>
                  </a:schemeClr>
                </a:solidFill>
                <a:latin typeface="Calibri"/>
                <a:cs typeface="Calibri"/>
              </a:rPr>
              <a:t>curve</a:t>
            </a:r>
            <a:r>
              <a:rPr sz="1000" spc="20" dirty="0">
                <a:solidFill>
                  <a:schemeClr val="bg1">
                    <a:lumMod val="50000"/>
                  </a:schemeClr>
                </a:solidFill>
                <a:latin typeface="Calibri"/>
                <a:cs typeface="Calibri"/>
              </a:rPr>
              <a:t> is </a:t>
            </a:r>
            <a:r>
              <a:rPr sz="1000" spc="25" dirty="0">
                <a:solidFill>
                  <a:schemeClr val="bg1">
                    <a:lumMod val="50000"/>
                  </a:schemeClr>
                </a:solidFill>
                <a:latin typeface="Calibri"/>
                <a:cs typeface="Calibri"/>
              </a:rPr>
              <a:t> </a:t>
            </a:r>
            <a:r>
              <a:rPr sz="1000" spc="60" dirty="0">
                <a:solidFill>
                  <a:schemeClr val="bg1">
                    <a:lumMod val="50000"/>
                  </a:schemeClr>
                </a:solidFill>
                <a:latin typeface="Calibri"/>
                <a:cs typeface="Calibri"/>
              </a:rPr>
              <a:t>MSE</a:t>
            </a:r>
            <a:r>
              <a:rPr sz="1050" spc="89" baseline="-11904" dirty="0">
                <a:solidFill>
                  <a:schemeClr val="bg1">
                    <a:lumMod val="50000"/>
                  </a:schemeClr>
                </a:solidFill>
                <a:latin typeface="Lucida Sans Unicode"/>
                <a:cs typeface="Lucida Sans Unicode"/>
              </a:rPr>
              <a:t>Tr</a:t>
            </a:r>
            <a:r>
              <a:rPr sz="1000" spc="60" dirty="0">
                <a:latin typeface="Calibri"/>
                <a:cs typeface="Calibri"/>
              </a:rPr>
              <a:t>.</a:t>
            </a:r>
            <a:r>
              <a:rPr sz="1000" spc="225" dirty="0">
                <a:latin typeface="Calibri"/>
                <a:cs typeface="Calibri"/>
              </a:rPr>
              <a:t> </a:t>
            </a:r>
            <a:r>
              <a:rPr sz="1000" spc="25" dirty="0">
                <a:solidFill>
                  <a:schemeClr val="accent6">
                    <a:lumMod val="75000"/>
                  </a:schemeClr>
                </a:solidFill>
                <a:latin typeface="Calibri"/>
                <a:cs typeface="Calibri"/>
              </a:rPr>
              <a:t>Orange</a:t>
            </a:r>
            <a:r>
              <a:rPr lang="en-US" sz="1000" spc="25" dirty="0">
                <a:solidFill>
                  <a:schemeClr val="accent6">
                    <a:lumMod val="75000"/>
                  </a:schemeClr>
                </a:solidFill>
                <a:latin typeface="Calibri"/>
                <a:cs typeface="Calibri"/>
              </a:rPr>
              <a:t> (underfit)</a:t>
            </a:r>
            <a:r>
              <a:rPr sz="1000" spc="25" dirty="0">
                <a:latin typeface="Calibri"/>
                <a:cs typeface="Calibri"/>
              </a:rPr>
              <a:t>,</a:t>
            </a:r>
            <a:r>
              <a:rPr sz="1000" spc="110" dirty="0">
                <a:latin typeface="Calibri"/>
                <a:cs typeface="Calibri"/>
              </a:rPr>
              <a:t> </a:t>
            </a:r>
            <a:r>
              <a:rPr sz="1000" spc="10" dirty="0">
                <a:solidFill>
                  <a:schemeClr val="tx2">
                    <a:lumMod val="60000"/>
                    <a:lumOff val="40000"/>
                  </a:schemeClr>
                </a:solidFill>
                <a:latin typeface="Calibri"/>
                <a:cs typeface="Calibri"/>
              </a:rPr>
              <a:t>blue</a:t>
            </a:r>
            <a:r>
              <a:rPr lang="en-US" sz="1000" spc="10" dirty="0">
                <a:solidFill>
                  <a:schemeClr val="tx2">
                    <a:lumMod val="60000"/>
                    <a:lumOff val="40000"/>
                  </a:schemeClr>
                </a:solidFill>
                <a:latin typeface="Calibri"/>
                <a:cs typeface="Calibri"/>
              </a:rPr>
              <a:t> (proper fit)</a:t>
            </a:r>
            <a:r>
              <a:rPr sz="1000" spc="110" dirty="0">
                <a:latin typeface="Calibri"/>
                <a:cs typeface="Calibri"/>
              </a:rPr>
              <a:t> </a:t>
            </a:r>
            <a:r>
              <a:rPr sz="1000" spc="20" dirty="0">
                <a:latin typeface="Calibri"/>
                <a:cs typeface="Calibri"/>
              </a:rPr>
              <a:t>and</a:t>
            </a:r>
            <a:r>
              <a:rPr sz="1000" spc="114" dirty="0">
                <a:latin typeface="Calibri"/>
                <a:cs typeface="Calibri"/>
              </a:rPr>
              <a:t> </a:t>
            </a:r>
            <a:r>
              <a:rPr sz="1000" spc="-5" dirty="0">
                <a:solidFill>
                  <a:srgbClr val="00B050"/>
                </a:solidFill>
                <a:latin typeface="Calibri"/>
                <a:cs typeface="Calibri"/>
              </a:rPr>
              <a:t>green</a:t>
            </a:r>
            <a:r>
              <a:rPr lang="en-US" sz="1000" spc="-5" dirty="0">
                <a:solidFill>
                  <a:srgbClr val="00B050"/>
                </a:solidFill>
                <a:latin typeface="Calibri"/>
                <a:cs typeface="Calibri"/>
              </a:rPr>
              <a:t> (overfit)</a:t>
            </a:r>
            <a:r>
              <a:rPr sz="1000" spc="110" dirty="0">
                <a:latin typeface="Calibri"/>
                <a:cs typeface="Calibri"/>
              </a:rPr>
              <a:t> </a:t>
            </a:r>
            <a:r>
              <a:rPr sz="1000" spc="15" dirty="0">
                <a:latin typeface="Calibri"/>
                <a:cs typeface="Calibri"/>
              </a:rPr>
              <a:t>curves/squares</a:t>
            </a:r>
            <a:r>
              <a:rPr sz="1000" spc="114" dirty="0">
                <a:latin typeface="Calibri"/>
                <a:cs typeface="Calibri"/>
              </a:rPr>
              <a:t> </a:t>
            </a:r>
            <a:r>
              <a:rPr sz="1000" spc="5" dirty="0">
                <a:latin typeface="Calibri"/>
                <a:cs typeface="Calibri"/>
              </a:rPr>
              <a:t>correspond</a:t>
            </a:r>
            <a:r>
              <a:rPr sz="1000" spc="110" dirty="0">
                <a:latin typeface="Calibri"/>
                <a:cs typeface="Calibri"/>
              </a:rPr>
              <a:t> </a:t>
            </a:r>
            <a:r>
              <a:rPr sz="1000" spc="10" dirty="0">
                <a:latin typeface="Calibri"/>
                <a:cs typeface="Calibri"/>
              </a:rPr>
              <a:t>to</a:t>
            </a:r>
            <a:r>
              <a:rPr sz="1000" spc="110" dirty="0">
                <a:latin typeface="Calibri"/>
                <a:cs typeface="Calibri"/>
              </a:rPr>
              <a:t> </a:t>
            </a:r>
            <a:r>
              <a:rPr sz="1000" spc="15" dirty="0">
                <a:latin typeface="Calibri"/>
                <a:cs typeface="Calibri"/>
              </a:rPr>
              <a:t>fits</a:t>
            </a:r>
            <a:r>
              <a:rPr sz="1000" spc="114" dirty="0">
                <a:latin typeface="Calibri"/>
                <a:cs typeface="Calibri"/>
              </a:rPr>
              <a:t> </a:t>
            </a:r>
            <a:r>
              <a:rPr sz="1000" spc="-20" dirty="0">
                <a:latin typeface="Calibri"/>
                <a:cs typeface="Calibri"/>
              </a:rPr>
              <a:t>of </a:t>
            </a:r>
            <a:r>
              <a:rPr sz="1000" spc="-215" dirty="0">
                <a:latin typeface="Calibri"/>
                <a:cs typeface="Calibri"/>
              </a:rPr>
              <a:t> </a:t>
            </a:r>
            <a:r>
              <a:rPr sz="1000" dirty="0">
                <a:latin typeface="Calibri"/>
                <a:cs typeface="Calibri"/>
              </a:rPr>
              <a:t>different</a:t>
            </a:r>
            <a:r>
              <a:rPr sz="1000" spc="100" dirty="0">
                <a:latin typeface="Calibri"/>
                <a:cs typeface="Calibri"/>
              </a:rPr>
              <a:t> </a:t>
            </a:r>
            <a:r>
              <a:rPr sz="1000" spc="20" dirty="0">
                <a:latin typeface="Calibri"/>
                <a:cs typeface="Calibri"/>
              </a:rPr>
              <a:t>flexibility.</a:t>
            </a:r>
            <a:endParaRPr sz="1000" dirty="0">
              <a:latin typeface="Calibri"/>
              <a:cs typeface="Calibri"/>
            </a:endParaRPr>
          </a:p>
        </p:txBody>
      </p:sp>
      <p:sp>
        <p:nvSpPr>
          <p:cNvPr id="17" name="object 17"/>
          <p:cNvSpPr txBox="1"/>
          <p:nvPr/>
        </p:nvSpPr>
        <p:spPr>
          <a:xfrm>
            <a:off x="369624" y="1199170"/>
            <a:ext cx="118110" cy="81280"/>
          </a:xfrm>
          <a:prstGeom prst="rect">
            <a:avLst/>
          </a:prstGeom>
        </p:spPr>
        <p:txBody>
          <a:bodyPr vert="vert270" wrap="square" lIns="0" tIns="5080" rIns="0" bIns="0" rtlCol="0">
            <a:spAutoFit/>
          </a:bodyPr>
          <a:lstStyle/>
          <a:p>
            <a:pPr marL="12700">
              <a:lnSpc>
                <a:spcPct val="100000"/>
              </a:lnSpc>
              <a:spcBef>
                <a:spcPts val="40"/>
              </a:spcBef>
            </a:pPr>
            <a:r>
              <a:rPr sz="650" dirty="0">
                <a:latin typeface="Microsoft Sans Serif"/>
                <a:cs typeface="Microsoft Sans Serif"/>
              </a:rPr>
              <a:t>Y</a:t>
            </a:r>
            <a:endParaRPr sz="650">
              <a:latin typeface="Microsoft Sans Serif"/>
              <a:cs typeface="Microsoft Sans Serif"/>
            </a:endParaRPr>
          </a:p>
        </p:txBody>
      </p:sp>
      <p:sp>
        <p:nvSpPr>
          <p:cNvPr id="18" name="object 18"/>
          <p:cNvSpPr txBox="1"/>
          <p:nvPr/>
        </p:nvSpPr>
        <p:spPr>
          <a:xfrm>
            <a:off x="2843036" y="2170321"/>
            <a:ext cx="71755" cy="125095"/>
          </a:xfrm>
          <a:prstGeom prst="rect">
            <a:avLst/>
          </a:prstGeom>
        </p:spPr>
        <p:txBody>
          <a:bodyPr vert="horz" wrap="square" lIns="0" tIns="12700" rIns="0" bIns="0" rtlCol="0">
            <a:spAutoFit/>
          </a:bodyPr>
          <a:lstStyle/>
          <a:p>
            <a:pPr marL="12700">
              <a:lnSpc>
                <a:spcPct val="100000"/>
              </a:lnSpc>
              <a:spcBef>
                <a:spcPts val="100"/>
              </a:spcBef>
            </a:pPr>
            <a:r>
              <a:rPr sz="650" dirty="0">
                <a:latin typeface="Microsoft Sans Serif"/>
                <a:cs typeface="Microsoft Sans Serif"/>
              </a:rPr>
              <a:t>2</a:t>
            </a:r>
            <a:endParaRPr sz="650">
              <a:latin typeface="Microsoft Sans Serif"/>
              <a:cs typeface="Microsoft Sans Serif"/>
            </a:endParaRPr>
          </a:p>
        </p:txBody>
      </p:sp>
      <p:sp>
        <p:nvSpPr>
          <p:cNvPr id="19" name="object 19"/>
          <p:cNvSpPr txBox="1"/>
          <p:nvPr/>
        </p:nvSpPr>
        <p:spPr>
          <a:xfrm>
            <a:off x="3251232" y="2170321"/>
            <a:ext cx="71755" cy="125095"/>
          </a:xfrm>
          <a:prstGeom prst="rect">
            <a:avLst/>
          </a:prstGeom>
        </p:spPr>
        <p:txBody>
          <a:bodyPr vert="horz" wrap="square" lIns="0" tIns="12700" rIns="0" bIns="0" rtlCol="0">
            <a:spAutoFit/>
          </a:bodyPr>
          <a:lstStyle/>
          <a:p>
            <a:pPr marL="12700">
              <a:lnSpc>
                <a:spcPct val="100000"/>
              </a:lnSpc>
              <a:spcBef>
                <a:spcPts val="100"/>
              </a:spcBef>
            </a:pPr>
            <a:r>
              <a:rPr sz="650" dirty="0">
                <a:latin typeface="Microsoft Sans Serif"/>
                <a:cs typeface="Microsoft Sans Serif"/>
              </a:rPr>
              <a:t>5</a:t>
            </a:r>
            <a:endParaRPr sz="650">
              <a:latin typeface="Microsoft Sans Serif"/>
              <a:cs typeface="Microsoft Sans Serif"/>
            </a:endParaRPr>
          </a:p>
        </p:txBody>
      </p:sp>
      <p:sp>
        <p:nvSpPr>
          <p:cNvPr id="20" name="object 20"/>
          <p:cNvSpPr txBox="1"/>
          <p:nvPr/>
        </p:nvSpPr>
        <p:spPr>
          <a:xfrm>
            <a:off x="3536938" y="2170321"/>
            <a:ext cx="426720" cy="125095"/>
          </a:xfrm>
          <a:prstGeom prst="rect">
            <a:avLst/>
          </a:prstGeom>
        </p:spPr>
        <p:txBody>
          <a:bodyPr vert="horz" wrap="square" lIns="0" tIns="12700" rIns="0" bIns="0" rtlCol="0">
            <a:spAutoFit/>
          </a:bodyPr>
          <a:lstStyle/>
          <a:p>
            <a:pPr marL="12700">
              <a:lnSpc>
                <a:spcPct val="100000"/>
              </a:lnSpc>
              <a:spcBef>
                <a:spcPts val="100"/>
              </a:spcBef>
              <a:tabLst>
                <a:tab pos="321310" algn="l"/>
              </a:tabLst>
            </a:pPr>
            <a:r>
              <a:rPr sz="650" dirty="0">
                <a:latin typeface="Microsoft Sans Serif"/>
                <a:cs typeface="Microsoft Sans Serif"/>
              </a:rPr>
              <a:t>10	20</a:t>
            </a:r>
            <a:endParaRPr sz="650">
              <a:latin typeface="Microsoft Sans Serif"/>
              <a:cs typeface="Microsoft Sans Serif"/>
            </a:endParaRPr>
          </a:p>
        </p:txBody>
      </p:sp>
      <p:sp>
        <p:nvSpPr>
          <p:cNvPr id="21" name="object 21"/>
          <p:cNvSpPr txBox="1"/>
          <p:nvPr/>
        </p:nvSpPr>
        <p:spPr>
          <a:xfrm>
            <a:off x="2618665" y="1953896"/>
            <a:ext cx="118110" cy="140970"/>
          </a:xfrm>
          <a:prstGeom prst="rect">
            <a:avLst/>
          </a:prstGeom>
        </p:spPr>
        <p:txBody>
          <a:bodyPr vert="vert270" wrap="square" lIns="0" tIns="5080" rIns="0" bIns="0" rtlCol="0">
            <a:spAutoFit/>
          </a:bodyPr>
          <a:lstStyle/>
          <a:p>
            <a:pPr marL="12700">
              <a:lnSpc>
                <a:spcPct val="100000"/>
              </a:lnSpc>
              <a:spcBef>
                <a:spcPts val="40"/>
              </a:spcBef>
            </a:pPr>
            <a:r>
              <a:rPr sz="650" dirty="0">
                <a:latin typeface="Microsoft Sans Serif"/>
                <a:cs typeface="Microsoft Sans Serif"/>
              </a:rPr>
              <a:t>0.0</a:t>
            </a:r>
            <a:endParaRPr sz="650">
              <a:latin typeface="Microsoft Sans Serif"/>
              <a:cs typeface="Microsoft Sans Serif"/>
            </a:endParaRPr>
          </a:p>
        </p:txBody>
      </p:sp>
      <p:sp>
        <p:nvSpPr>
          <p:cNvPr id="22" name="object 22"/>
          <p:cNvSpPr txBox="1"/>
          <p:nvPr/>
        </p:nvSpPr>
        <p:spPr>
          <a:xfrm>
            <a:off x="2618665" y="1639978"/>
            <a:ext cx="118110" cy="140970"/>
          </a:xfrm>
          <a:prstGeom prst="rect">
            <a:avLst/>
          </a:prstGeom>
        </p:spPr>
        <p:txBody>
          <a:bodyPr vert="vert270" wrap="square" lIns="0" tIns="5080" rIns="0" bIns="0" rtlCol="0">
            <a:spAutoFit/>
          </a:bodyPr>
          <a:lstStyle/>
          <a:p>
            <a:pPr marL="12700">
              <a:lnSpc>
                <a:spcPct val="100000"/>
              </a:lnSpc>
              <a:spcBef>
                <a:spcPts val="40"/>
              </a:spcBef>
            </a:pPr>
            <a:r>
              <a:rPr sz="650" dirty="0">
                <a:latin typeface="Microsoft Sans Serif"/>
                <a:cs typeface="Microsoft Sans Serif"/>
              </a:rPr>
              <a:t>0.5</a:t>
            </a:r>
            <a:endParaRPr sz="650">
              <a:latin typeface="Microsoft Sans Serif"/>
              <a:cs typeface="Microsoft Sans Serif"/>
            </a:endParaRPr>
          </a:p>
        </p:txBody>
      </p:sp>
      <p:sp>
        <p:nvSpPr>
          <p:cNvPr id="23" name="object 23"/>
          <p:cNvSpPr txBox="1"/>
          <p:nvPr/>
        </p:nvSpPr>
        <p:spPr>
          <a:xfrm>
            <a:off x="2618665" y="1326121"/>
            <a:ext cx="118110" cy="140970"/>
          </a:xfrm>
          <a:prstGeom prst="rect">
            <a:avLst/>
          </a:prstGeom>
        </p:spPr>
        <p:txBody>
          <a:bodyPr vert="vert270" wrap="square" lIns="0" tIns="5080" rIns="0" bIns="0" rtlCol="0">
            <a:spAutoFit/>
          </a:bodyPr>
          <a:lstStyle/>
          <a:p>
            <a:pPr marL="12700">
              <a:lnSpc>
                <a:spcPct val="100000"/>
              </a:lnSpc>
              <a:spcBef>
                <a:spcPts val="40"/>
              </a:spcBef>
            </a:pPr>
            <a:r>
              <a:rPr sz="650" dirty="0">
                <a:latin typeface="Microsoft Sans Serif"/>
                <a:cs typeface="Microsoft Sans Serif"/>
              </a:rPr>
              <a:t>1.0</a:t>
            </a:r>
            <a:endParaRPr sz="650">
              <a:latin typeface="Microsoft Sans Serif"/>
              <a:cs typeface="Microsoft Sans Serif"/>
            </a:endParaRPr>
          </a:p>
        </p:txBody>
      </p:sp>
      <p:sp>
        <p:nvSpPr>
          <p:cNvPr id="24" name="object 24"/>
          <p:cNvSpPr txBox="1"/>
          <p:nvPr/>
        </p:nvSpPr>
        <p:spPr>
          <a:xfrm>
            <a:off x="2618665" y="1012259"/>
            <a:ext cx="118110" cy="140970"/>
          </a:xfrm>
          <a:prstGeom prst="rect">
            <a:avLst/>
          </a:prstGeom>
        </p:spPr>
        <p:txBody>
          <a:bodyPr vert="vert270" wrap="square" lIns="0" tIns="5080" rIns="0" bIns="0" rtlCol="0">
            <a:spAutoFit/>
          </a:bodyPr>
          <a:lstStyle/>
          <a:p>
            <a:pPr marL="12700">
              <a:lnSpc>
                <a:spcPct val="100000"/>
              </a:lnSpc>
              <a:spcBef>
                <a:spcPts val="40"/>
              </a:spcBef>
            </a:pPr>
            <a:r>
              <a:rPr sz="650" dirty="0">
                <a:latin typeface="Microsoft Sans Serif"/>
                <a:cs typeface="Microsoft Sans Serif"/>
              </a:rPr>
              <a:t>1.5</a:t>
            </a:r>
            <a:endParaRPr sz="650">
              <a:latin typeface="Microsoft Sans Serif"/>
              <a:cs typeface="Microsoft Sans Serif"/>
            </a:endParaRPr>
          </a:p>
        </p:txBody>
      </p:sp>
      <p:sp>
        <p:nvSpPr>
          <p:cNvPr id="25" name="object 25"/>
          <p:cNvSpPr txBox="1"/>
          <p:nvPr/>
        </p:nvSpPr>
        <p:spPr>
          <a:xfrm>
            <a:off x="2618665" y="698397"/>
            <a:ext cx="118110" cy="140970"/>
          </a:xfrm>
          <a:prstGeom prst="rect">
            <a:avLst/>
          </a:prstGeom>
        </p:spPr>
        <p:txBody>
          <a:bodyPr vert="vert270" wrap="square" lIns="0" tIns="5080" rIns="0" bIns="0" rtlCol="0">
            <a:spAutoFit/>
          </a:bodyPr>
          <a:lstStyle/>
          <a:p>
            <a:pPr marL="12700">
              <a:lnSpc>
                <a:spcPct val="100000"/>
              </a:lnSpc>
              <a:spcBef>
                <a:spcPts val="40"/>
              </a:spcBef>
            </a:pPr>
            <a:r>
              <a:rPr sz="650" dirty="0">
                <a:latin typeface="Microsoft Sans Serif"/>
                <a:cs typeface="Microsoft Sans Serif"/>
              </a:rPr>
              <a:t>2.0</a:t>
            </a:r>
            <a:endParaRPr sz="650">
              <a:latin typeface="Microsoft Sans Serif"/>
              <a:cs typeface="Microsoft Sans Serif"/>
            </a:endParaRPr>
          </a:p>
        </p:txBody>
      </p:sp>
      <p:sp>
        <p:nvSpPr>
          <p:cNvPr id="26" name="object 26"/>
          <p:cNvSpPr txBox="1"/>
          <p:nvPr/>
        </p:nvSpPr>
        <p:spPr>
          <a:xfrm>
            <a:off x="2618665" y="384480"/>
            <a:ext cx="118110" cy="140970"/>
          </a:xfrm>
          <a:prstGeom prst="rect">
            <a:avLst/>
          </a:prstGeom>
        </p:spPr>
        <p:txBody>
          <a:bodyPr vert="vert270" wrap="square" lIns="0" tIns="5080" rIns="0" bIns="0" rtlCol="0">
            <a:spAutoFit/>
          </a:bodyPr>
          <a:lstStyle/>
          <a:p>
            <a:pPr marL="12700">
              <a:lnSpc>
                <a:spcPct val="100000"/>
              </a:lnSpc>
              <a:spcBef>
                <a:spcPts val="40"/>
              </a:spcBef>
            </a:pPr>
            <a:r>
              <a:rPr sz="650" dirty="0">
                <a:latin typeface="Microsoft Sans Serif"/>
                <a:cs typeface="Microsoft Sans Serif"/>
              </a:rPr>
              <a:t>2.5</a:t>
            </a:r>
            <a:endParaRPr sz="650">
              <a:latin typeface="Microsoft Sans Serif"/>
              <a:cs typeface="Microsoft Sans Serif"/>
            </a:endParaRPr>
          </a:p>
        </p:txBody>
      </p:sp>
      <p:grpSp>
        <p:nvGrpSpPr>
          <p:cNvPr id="27" name="object 27"/>
          <p:cNvGrpSpPr/>
          <p:nvPr/>
        </p:nvGrpSpPr>
        <p:grpSpPr>
          <a:xfrm>
            <a:off x="2823705" y="390132"/>
            <a:ext cx="1438275" cy="1699260"/>
            <a:chOff x="2823705" y="390132"/>
            <a:chExt cx="1438275" cy="1699260"/>
          </a:xfrm>
        </p:grpSpPr>
        <p:sp>
          <p:nvSpPr>
            <p:cNvPr id="28" name="object 28"/>
            <p:cNvSpPr/>
            <p:nvPr/>
          </p:nvSpPr>
          <p:spPr>
            <a:xfrm>
              <a:off x="2825646" y="392074"/>
              <a:ext cx="1434465" cy="1695450"/>
            </a:xfrm>
            <a:custGeom>
              <a:avLst/>
              <a:gdLst/>
              <a:ahLst/>
              <a:cxnLst/>
              <a:rect l="l" t="t" r="r" b="b"/>
              <a:pathLst>
                <a:path w="1434464" h="1695450">
                  <a:moveTo>
                    <a:pt x="0" y="1694849"/>
                  </a:moveTo>
                  <a:lnTo>
                    <a:pt x="1433903" y="1694849"/>
                  </a:lnTo>
                  <a:lnTo>
                    <a:pt x="1433903" y="0"/>
                  </a:lnTo>
                  <a:lnTo>
                    <a:pt x="0" y="0"/>
                  </a:lnTo>
                  <a:lnTo>
                    <a:pt x="0" y="1694849"/>
                  </a:lnTo>
                </a:path>
              </a:pathLst>
            </a:custGeom>
            <a:ln w="3883">
              <a:solidFill>
                <a:srgbClr val="000000"/>
              </a:solidFill>
            </a:ln>
          </p:spPr>
          <p:txBody>
            <a:bodyPr wrap="square" lIns="0" tIns="0" rIns="0" bIns="0" rtlCol="0"/>
            <a:lstStyle/>
            <a:p>
              <a:endParaRPr/>
            </a:p>
          </p:txBody>
        </p:sp>
        <p:sp>
          <p:nvSpPr>
            <p:cNvPr id="29" name="object 29"/>
            <p:cNvSpPr/>
            <p:nvPr/>
          </p:nvSpPr>
          <p:spPr>
            <a:xfrm>
              <a:off x="2878760" y="499865"/>
              <a:ext cx="1327785" cy="815340"/>
            </a:xfrm>
            <a:custGeom>
              <a:avLst/>
              <a:gdLst/>
              <a:ahLst/>
              <a:cxnLst/>
              <a:rect l="l" t="t" r="r" b="b"/>
              <a:pathLst>
                <a:path w="1327785" h="815340">
                  <a:moveTo>
                    <a:pt x="0" y="188301"/>
                  </a:moveTo>
                  <a:lnTo>
                    <a:pt x="27078" y="259382"/>
                  </a:lnTo>
                  <a:lnTo>
                    <a:pt x="54156" y="328507"/>
                  </a:lnTo>
                  <a:lnTo>
                    <a:pt x="81284" y="394048"/>
                  </a:lnTo>
                  <a:lnTo>
                    <a:pt x="108362" y="455040"/>
                  </a:lnTo>
                  <a:lnTo>
                    <a:pt x="135491" y="511827"/>
                  </a:lnTo>
                  <a:lnTo>
                    <a:pt x="162569" y="563861"/>
                  </a:lnTo>
                  <a:lnTo>
                    <a:pt x="189647" y="611803"/>
                  </a:lnTo>
                  <a:lnTo>
                    <a:pt x="216776" y="655552"/>
                  </a:lnTo>
                  <a:lnTo>
                    <a:pt x="243854" y="694384"/>
                  </a:lnTo>
                  <a:lnTo>
                    <a:pt x="270932" y="727727"/>
                  </a:lnTo>
                  <a:lnTo>
                    <a:pt x="298061" y="755110"/>
                  </a:lnTo>
                  <a:lnTo>
                    <a:pt x="352205" y="792239"/>
                  </a:lnTo>
                  <a:lnTo>
                    <a:pt x="406412" y="809888"/>
                  </a:lnTo>
                  <a:lnTo>
                    <a:pt x="460618" y="815327"/>
                  </a:lnTo>
                  <a:lnTo>
                    <a:pt x="487709" y="815225"/>
                  </a:lnTo>
                  <a:lnTo>
                    <a:pt x="541916" y="811235"/>
                  </a:lnTo>
                  <a:lnTo>
                    <a:pt x="596123" y="803738"/>
                  </a:lnTo>
                  <a:lnTo>
                    <a:pt x="650266" y="793687"/>
                  </a:lnTo>
                  <a:lnTo>
                    <a:pt x="704473" y="781629"/>
                  </a:lnTo>
                  <a:lnTo>
                    <a:pt x="758680" y="767639"/>
                  </a:lnTo>
                  <a:lnTo>
                    <a:pt x="812836" y="751552"/>
                  </a:lnTo>
                  <a:lnTo>
                    <a:pt x="867043" y="733165"/>
                  </a:lnTo>
                  <a:lnTo>
                    <a:pt x="921250" y="712047"/>
                  </a:lnTo>
                  <a:lnTo>
                    <a:pt x="975457" y="686875"/>
                  </a:lnTo>
                  <a:lnTo>
                    <a:pt x="1029613" y="655768"/>
                  </a:lnTo>
                  <a:lnTo>
                    <a:pt x="1083820" y="615120"/>
                  </a:lnTo>
                  <a:lnTo>
                    <a:pt x="1138027" y="560188"/>
                  </a:lnTo>
                  <a:lnTo>
                    <a:pt x="1165105" y="525245"/>
                  </a:lnTo>
                  <a:lnTo>
                    <a:pt x="1192183" y="483452"/>
                  </a:lnTo>
                  <a:lnTo>
                    <a:pt x="1219312" y="433083"/>
                  </a:lnTo>
                  <a:lnTo>
                    <a:pt x="1246390" y="370490"/>
                  </a:lnTo>
                  <a:lnTo>
                    <a:pt x="1273519" y="289357"/>
                  </a:lnTo>
                  <a:lnTo>
                    <a:pt x="1300597" y="176242"/>
                  </a:lnTo>
                  <a:lnTo>
                    <a:pt x="1327675" y="0"/>
                  </a:lnTo>
                </a:path>
              </a:pathLst>
            </a:custGeom>
            <a:ln w="7766">
              <a:solidFill>
                <a:srgbClr val="C7363F"/>
              </a:solidFill>
            </a:ln>
          </p:spPr>
          <p:txBody>
            <a:bodyPr wrap="square" lIns="0" tIns="0" rIns="0" bIns="0" rtlCol="0"/>
            <a:lstStyle/>
            <a:p>
              <a:endParaRPr/>
            </a:p>
          </p:txBody>
        </p:sp>
        <p:sp>
          <p:nvSpPr>
            <p:cNvPr id="30" name="object 30"/>
            <p:cNvSpPr/>
            <p:nvPr/>
          </p:nvSpPr>
          <p:spPr>
            <a:xfrm>
              <a:off x="2878760" y="937968"/>
              <a:ext cx="1327785" cy="1009015"/>
            </a:xfrm>
            <a:custGeom>
              <a:avLst/>
              <a:gdLst/>
              <a:ahLst/>
              <a:cxnLst/>
              <a:rect l="l" t="t" r="r" b="b"/>
              <a:pathLst>
                <a:path w="1327785" h="1009014">
                  <a:moveTo>
                    <a:pt x="0" y="0"/>
                  </a:moveTo>
                  <a:lnTo>
                    <a:pt x="27078" y="57320"/>
                  </a:lnTo>
                  <a:lnTo>
                    <a:pt x="54156" y="112556"/>
                  </a:lnTo>
                  <a:lnTo>
                    <a:pt x="81284" y="164488"/>
                  </a:lnTo>
                  <a:lnTo>
                    <a:pt x="108362" y="212481"/>
                  </a:lnTo>
                  <a:lnTo>
                    <a:pt x="135491" y="257006"/>
                  </a:lnTo>
                  <a:lnTo>
                    <a:pt x="162569" y="297909"/>
                  </a:lnTo>
                  <a:lnTo>
                    <a:pt x="189647" y="336016"/>
                  </a:lnTo>
                  <a:lnTo>
                    <a:pt x="216776" y="371481"/>
                  </a:lnTo>
                  <a:lnTo>
                    <a:pt x="243854" y="403883"/>
                  </a:lnTo>
                  <a:lnTo>
                    <a:pt x="270932" y="432880"/>
                  </a:lnTo>
                  <a:lnTo>
                    <a:pt x="325139" y="478802"/>
                  </a:lnTo>
                  <a:lnTo>
                    <a:pt x="379346" y="509768"/>
                  </a:lnTo>
                  <a:lnTo>
                    <a:pt x="433502" y="531090"/>
                  </a:lnTo>
                  <a:lnTo>
                    <a:pt x="487709" y="547812"/>
                  </a:lnTo>
                  <a:lnTo>
                    <a:pt x="541916" y="562997"/>
                  </a:lnTo>
                  <a:lnTo>
                    <a:pt x="568994" y="570443"/>
                  </a:lnTo>
                  <a:lnTo>
                    <a:pt x="596123" y="578003"/>
                  </a:lnTo>
                  <a:lnTo>
                    <a:pt x="650266" y="593747"/>
                  </a:lnTo>
                  <a:lnTo>
                    <a:pt x="704473" y="610774"/>
                  </a:lnTo>
                  <a:lnTo>
                    <a:pt x="758680" y="629466"/>
                  </a:lnTo>
                  <a:lnTo>
                    <a:pt x="812836" y="650381"/>
                  </a:lnTo>
                  <a:lnTo>
                    <a:pt x="867043" y="673685"/>
                  </a:lnTo>
                  <a:lnTo>
                    <a:pt x="921250" y="699772"/>
                  </a:lnTo>
                  <a:lnTo>
                    <a:pt x="975457" y="729544"/>
                  </a:lnTo>
                  <a:lnTo>
                    <a:pt x="1029613" y="763191"/>
                  </a:lnTo>
                  <a:lnTo>
                    <a:pt x="1083820" y="801095"/>
                  </a:lnTo>
                  <a:lnTo>
                    <a:pt x="1138027" y="843129"/>
                  </a:lnTo>
                  <a:lnTo>
                    <a:pt x="1192183" y="888797"/>
                  </a:lnTo>
                  <a:lnTo>
                    <a:pt x="1246390" y="936536"/>
                  </a:lnTo>
                  <a:lnTo>
                    <a:pt x="1273519" y="960819"/>
                  </a:lnTo>
                  <a:lnTo>
                    <a:pt x="1300597" y="984949"/>
                  </a:lnTo>
                  <a:lnTo>
                    <a:pt x="1327675" y="1008660"/>
                  </a:lnTo>
                </a:path>
              </a:pathLst>
            </a:custGeom>
            <a:ln w="7766">
              <a:solidFill>
                <a:srgbClr val="9BABC2"/>
              </a:solidFill>
            </a:ln>
          </p:spPr>
          <p:txBody>
            <a:bodyPr wrap="square" lIns="0" tIns="0" rIns="0" bIns="0" rtlCol="0"/>
            <a:lstStyle/>
            <a:p>
              <a:endParaRPr/>
            </a:p>
          </p:txBody>
        </p:sp>
        <p:sp>
          <p:nvSpPr>
            <p:cNvPr id="31" name="object 31"/>
            <p:cNvSpPr/>
            <p:nvPr/>
          </p:nvSpPr>
          <p:spPr>
            <a:xfrm>
              <a:off x="2825646" y="1396426"/>
              <a:ext cx="1434465" cy="0"/>
            </a:xfrm>
            <a:custGeom>
              <a:avLst/>
              <a:gdLst/>
              <a:ahLst/>
              <a:cxnLst/>
              <a:rect l="l" t="t" r="r" b="b"/>
              <a:pathLst>
                <a:path w="1434464">
                  <a:moveTo>
                    <a:pt x="0" y="0"/>
                  </a:moveTo>
                  <a:lnTo>
                    <a:pt x="1433903" y="0"/>
                  </a:lnTo>
                </a:path>
              </a:pathLst>
            </a:custGeom>
            <a:ln w="3883">
              <a:solidFill>
                <a:srgbClr val="000000"/>
              </a:solidFill>
              <a:prstDash val="lgDash"/>
            </a:ln>
          </p:spPr>
          <p:txBody>
            <a:bodyPr wrap="square" lIns="0" tIns="0" rIns="0" bIns="0" rtlCol="0"/>
            <a:lstStyle/>
            <a:p>
              <a:endParaRPr/>
            </a:p>
          </p:txBody>
        </p:sp>
        <p:sp>
          <p:nvSpPr>
            <p:cNvPr id="32" name="object 32"/>
            <p:cNvSpPr/>
            <p:nvPr/>
          </p:nvSpPr>
          <p:spPr>
            <a:xfrm>
              <a:off x="2856396" y="665798"/>
              <a:ext cx="45085" cy="45085"/>
            </a:xfrm>
            <a:custGeom>
              <a:avLst/>
              <a:gdLst/>
              <a:ahLst/>
              <a:cxnLst/>
              <a:rect l="l" t="t" r="r" b="b"/>
              <a:pathLst>
                <a:path w="45085" h="45084">
                  <a:moveTo>
                    <a:pt x="44731" y="0"/>
                  </a:moveTo>
                  <a:lnTo>
                    <a:pt x="0" y="0"/>
                  </a:lnTo>
                  <a:lnTo>
                    <a:pt x="0" y="44731"/>
                  </a:lnTo>
                  <a:lnTo>
                    <a:pt x="44731" y="44731"/>
                  </a:lnTo>
                  <a:lnTo>
                    <a:pt x="44731" y="0"/>
                  </a:lnTo>
                  <a:close/>
                </a:path>
              </a:pathLst>
            </a:custGeom>
            <a:solidFill>
              <a:srgbClr val="DBA123"/>
            </a:solidFill>
          </p:spPr>
          <p:txBody>
            <a:bodyPr wrap="square" lIns="0" tIns="0" rIns="0" bIns="0" rtlCol="0"/>
            <a:lstStyle/>
            <a:p>
              <a:endParaRPr/>
            </a:p>
          </p:txBody>
        </p:sp>
        <p:sp>
          <p:nvSpPr>
            <p:cNvPr id="33" name="object 33"/>
            <p:cNvSpPr/>
            <p:nvPr/>
          </p:nvSpPr>
          <p:spPr>
            <a:xfrm>
              <a:off x="3317015" y="1292824"/>
              <a:ext cx="45085" cy="45085"/>
            </a:xfrm>
            <a:custGeom>
              <a:avLst/>
              <a:gdLst/>
              <a:ahLst/>
              <a:cxnLst/>
              <a:rect l="l" t="t" r="r" b="b"/>
              <a:pathLst>
                <a:path w="45085" h="45084">
                  <a:moveTo>
                    <a:pt x="44736" y="0"/>
                  </a:moveTo>
                  <a:lnTo>
                    <a:pt x="0" y="0"/>
                  </a:lnTo>
                  <a:lnTo>
                    <a:pt x="0" y="44731"/>
                  </a:lnTo>
                  <a:lnTo>
                    <a:pt x="44736" y="44731"/>
                  </a:lnTo>
                  <a:lnTo>
                    <a:pt x="44736" y="0"/>
                  </a:lnTo>
                  <a:close/>
                </a:path>
              </a:pathLst>
            </a:custGeom>
            <a:solidFill>
              <a:srgbClr val="31B5FF"/>
            </a:solidFill>
          </p:spPr>
          <p:txBody>
            <a:bodyPr wrap="square" lIns="0" tIns="0" rIns="0" bIns="0" rtlCol="0"/>
            <a:lstStyle/>
            <a:p>
              <a:endParaRPr/>
            </a:p>
          </p:txBody>
        </p:sp>
        <p:sp>
          <p:nvSpPr>
            <p:cNvPr id="34" name="object 34"/>
            <p:cNvSpPr/>
            <p:nvPr/>
          </p:nvSpPr>
          <p:spPr>
            <a:xfrm>
              <a:off x="3994424" y="1037686"/>
              <a:ext cx="45085" cy="45085"/>
            </a:xfrm>
            <a:custGeom>
              <a:avLst/>
              <a:gdLst/>
              <a:ahLst/>
              <a:cxnLst/>
              <a:rect l="l" t="t" r="r" b="b"/>
              <a:pathLst>
                <a:path w="45085" h="45084">
                  <a:moveTo>
                    <a:pt x="44731" y="0"/>
                  </a:moveTo>
                  <a:lnTo>
                    <a:pt x="0" y="0"/>
                  </a:lnTo>
                  <a:lnTo>
                    <a:pt x="0" y="44731"/>
                  </a:lnTo>
                  <a:lnTo>
                    <a:pt x="44731" y="44731"/>
                  </a:lnTo>
                  <a:lnTo>
                    <a:pt x="44731" y="0"/>
                  </a:lnTo>
                  <a:close/>
                </a:path>
              </a:pathLst>
            </a:custGeom>
            <a:solidFill>
              <a:srgbClr val="009F86"/>
            </a:solidFill>
          </p:spPr>
          <p:txBody>
            <a:bodyPr wrap="square" lIns="0" tIns="0" rIns="0" bIns="0" rtlCol="0"/>
            <a:lstStyle/>
            <a:p>
              <a:endParaRPr/>
            </a:p>
          </p:txBody>
        </p:sp>
        <p:sp>
          <p:nvSpPr>
            <p:cNvPr id="35" name="object 35"/>
            <p:cNvSpPr/>
            <p:nvPr/>
          </p:nvSpPr>
          <p:spPr>
            <a:xfrm>
              <a:off x="2856396" y="915600"/>
              <a:ext cx="45085" cy="45085"/>
            </a:xfrm>
            <a:custGeom>
              <a:avLst/>
              <a:gdLst/>
              <a:ahLst/>
              <a:cxnLst/>
              <a:rect l="l" t="t" r="r" b="b"/>
              <a:pathLst>
                <a:path w="45085" h="45084">
                  <a:moveTo>
                    <a:pt x="44731" y="0"/>
                  </a:moveTo>
                  <a:lnTo>
                    <a:pt x="0" y="0"/>
                  </a:lnTo>
                  <a:lnTo>
                    <a:pt x="0" y="44731"/>
                  </a:lnTo>
                  <a:lnTo>
                    <a:pt x="44731" y="44731"/>
                  </a:lnTo>
                  <a:lnTo>
                    <a:pt x="44731" y="0"/>
                  </a:lnTo>
                  <a:close/>
                </a:path>
              </a:pathLst>
            </a:custGeom>
            <a:solidFill>
              <a:srgbClr val="DBA123"/>
            </a:solidFill>
          </p:spPr>
          <p:txBody>
            <a:bodyPr wrap="square" lIns="0" tIns="0" rIns="0" bIns="0" rtlCol="0"/>
            <a:lstStyle/>
            <a:p>
              <a:endParaRPr/>
            </a:p>
          </p:txBody>
        </p:sp>
        <p:sp>
          <p:nvSpPr>
            <p:cNvPr id="36" name="object 36"/>
            <p:cNvSpPr/>
            <p:nvPr/>
          </p:nvSpPr>
          <p:spPr>
            <a:xfrm>
              <a:off x="3317015" y="1455389"/>
              <a:ext cx="45085" cy="45085"/>
            </a:xfrm>
            <a:custGeom>
              <a:avLst/>
              <a:gdLst/>
              <a:ahLst/>
              <a:cxnLst/>
              <a:rect l="l" t="t" r="r" b="b"/>
              <a:pathLst>
                <a:path w="45085" h="45084">
                  <a:moveTo>
                    <a:pt x="44736" y="0"/>
                  </a:moveTo>
                  <a:lnTo>
                    <a:pt x="0" y="0"/>
                  </a:lnTo>
                  <a:lnTo>
                    <a:pt x="0" y="44736"/>
                  </a:lnTo>
                  <a:lnTo>
                    <a:pt x="44736" y="44736"/>
                  </a:lnTo>
                  <a:lnTo>
                    <a:pt x="44736" y="0"/>
                  </a:lnTo>
                  <a:close/>
                </a:path>
              </a:pathLst>
            </a:custGeom>
            <a:solidFill>
              <a:srgbClr val="31B5FF"/>
            </a:solidFill>
          </p:spPr>
          <p:txBody>
            <a:bodyPr wrap="square" lIns="0" tIns="0" rIns="0" bIns="0" rtlCol="0"/>
            <a:lstStyle/>
            <a:p>
              <a:endParaRPr/>
            </a:p>
          </p:txBody>
        </p:sp>
        <p:sp>
          <p:nvSpPr>
            <p:cNvPr id="37" name="object 37"/>
            <p:cNvSpPr/>
            <p:nvPr/>
          </p:nvSpPr>
          <p:spPr>
            <a:xfrm>
              <a:off x="3994424" y="1758742"/>
              <a:ext cx="45085" cy="45085"/>
            </a:xfrm>
            <a:custGeom>
              <a:avLst/>
              <a:gdLst/>
              <a:ahLst/>
              <a:cxnLst/>
              <a:rect l="l" t="t" r="r" b="b"/>
              <a:pathLst>
                <a:path w="45085" h="45085">
                  <a:moveTo>
                    <a:pt x="44731" y="0"/>
                  </a:moveTo>
                  <a:lnTo>
                    <a:pt x="0" y="0"/>
                  </a:lnTo>
                  <a:lnTo>
                    <a:pt x="0" y="44731"/>
                  </a:lnTo>
                  <a:lnTo>
                    <a:pt x="44731" y="44731"/>
                  </a:lnTo>
                  <a:lnTo>
                    <a:pt x="44731" y="0"/>
                  </a:lnTo>
                  <a:close/>
                </a:path>
              </a:pathLst>
            </a:custGeom>
            <a:solidFill>
              <a:srgbClr val="009F86"/>
            </a:solidFill>
          </p:spPr>
          <p:txBody>
            <a:bodyPr wrap="square" lIns="0" tIns="0" rIns="0" bIns="0" rtlCol="0"/>
            <a:lstStyle/>
            <a:p>
              <a:endParaRPr/>
            </a:p>
          </p:txBody>
        </p:sp>
      </p:grpSp>
      <p:sp>
        <p:nvSpPr>
          <p:cNvPr id="38" name="object 38"/>
          <p:cNvSpPr txBox="1"/>
          <p:nvPr/>
        </p:nvSpPr>
        <p:spPr>
          <a:xfrm>
            <a:off x="2419855" y="851489"/>
            <a:ext cx="118110" cy="775970"/>
          </a:xfrm>
          <a:prstGeom prst="rect">
            <a:avLst/>
          </a:prstGeom>
        </p:spPr>
        <p:txBody>
          <a:bodyPr vert="vert270" wrap="square" lIns="0" tIns="5080" rIns="0" bIns="0" rtlCol="0">
            <a:spAutoFit/>
          </a:bodyPr>
          <a:lstStyle/>
          <a:p>
            <a:pPr marL="12700">
              <a:lnSpc>
                <a:spcPct val="100000"/>
              </a:lnSpc>
              <a:spcBef>
                <a:spcPts val="40"/>
              </a:spcBef>
            </a:pPr>
            <a:r>
              <a:rPr sz="650" dirty="0">
                <a:latin typeface="Microsoft Sans Serif"/>
                <a:cs typeface="Microsoft Sans Serif"/>
              </a:rPr>
              <a:t>Mean</a:t>
            </a:r>
            <a:r>
              <a:rPr sz="650" spc="-30" dirty="0">
                <a:latin typeface="Microsoft Sans Serif"/>
                <a:cs typeface="Microsoft Sans Serif"/>
              </a:rPr>
              <a:t> </a:t>
            </a:r>
            <a:r>
              <a:rPr sz="650" dirty="0">
                <a:latin typeface="Microsoft Sans Serif"/>
                <a:cs typeface="Microsoft Sans Serif"/>
              </a:rPr>
              <a:t>Squared</a:t>
            </a:r>
            <a:r>
              <a:rPr sz="650" spc="-25" dirty="0">
                <a:latin typeface="Microsoft Sans Serif"/>
                <a:cs typeface="Microsoft Sans Serif"/>
              </a:rPr>
              <a:t> </a:t>
            </a:r>
            <a:r>
              <a:rPr sz="650" dirty="0">
                <a:latin typeface="Microsoft Sans Serif"/>
                <a:cs typeface="Microsoft Sans Serif"/>
              </a:rPr>
              <a:t>Error</a:t>
            </a:r>
            <a:endParaRPr sz="650">
              <a:latin typeface="Microsoft Sans Serif"/>
              <a:cs typeface="Microsoft Sans Serif"/>
            </a:endParaRPr>
          </a:p>
        </p:txBody>
      </p:sp>
      <p:sp>
        <p:nvSpPr>
          <p:cNvPr id="40" name="Footer Placeholder 39">
            <a:extLst>
              <a:ext uri="{FF2B5EF4-FFF2-40B4-BE49-F238E27FC236}">
                <a16:creationId xmlns:a16="http://schemas.microsoft.com/office/drawing/2014/main" id="{83D3071C-AF52-F4F1-5FC9-A6DC70C6275C}"/>
              </a:ext>
            </a:extLst>
          </p:cNvPr>
          <p:cNvSpPr>
            <a:spLocks noGrp="1"/>
          </p:cNvSpPr>
          <p:nvPr>
            <p:ph type="ftr" sz="quarter" idx="5"/>
          </p:nvPr>
        </p:nvSpPr>
        <p:spPr/>
        <p:txBody>
          <a:bodyPr/>
          <a:lstStyle/>
          <a:p>
            <a:r>
              <a:rPr lang="en-US"/>
              <a:t>Dr. Malak Abdullah</a:t>
            </a:r>
            <a:endParaRPr lang="en-US" dirty="0"/>
          </a:p>
        </p:txBody>
      </p:sp>
    </p:spTree>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0739" y="2172948"/>
            <a:ext cx="70485" cy="122555"/>
          </a:xfrm>
          <a:prstGeom prst="rect">
            <a:avLst/>
          </a:prstGeom>
        </p:spPr>
        <p:txBody>
          <a:bodyPr vert="horz" wrap="square" lIns="0" tIns="16510" rIns="0" bIns="0" rtlCol="0">
            <a:spAutoFit/>
          </a:bodyPr>
          <a:lstStyle/>
          <a:p>
            <a:pPr marL="12700">
              <a:lnSpc>
                <a:spcPct val="100000"/>
              </a:lnSpc>
              <a:spcBef>
                <a:spcPts val="130"/>
              </a:spcBef>
            </a:pPr>
            <a:r>
              <a:rPr sz="600" spc="15" dirty="0">
                <a:latin typeface="Microsoft Sans Serif"/>
                <a:cs typeface="Microsoft Sans Serif"/>
              </a:rPr>
              <a:t>0</a:t>
            </a:r>
            <a:endParaRPr sz="600">
              <a:latin typeface="Microsoft Sans Serif"/>
              <a:cs typeface="Microsoft Sans Serif"/>
            </a:endParaRPr>
          </a:p>
        </p:txBody>
      </p:sp>
      <p:sp>
        <p:nvSpPr>
          <p:cNvPr id="3" name="object 3"/>
          <p:cNvSpPr txBox="1"/>
          <p:nvPr/>
        </p:nvSpPr>
        <p:spPr>
          <a:xfrm>
            <a:off x="1016338" y="2172948"/>
            <a:ext cx="114935" cy="122555"/>
          </a:xfrm>
          <a:prstGeom prst="rect">
            <a:avLst/>
          </a:prstGeom>
        </p:spPr>
        <p:txBody>
          <a:bodyPr vert="horz" wrap="square" lIns="0" tIns="16510" rIns="0" bIns="0" rtlCol="0">
            <a:spAutoFit/>
          </a:bodyPr>
          <a:lstStyle/>
          <a:p>
            <a:pPr marL="12700">
              <a:lnSpc>
                <a:spcPct val="100000"/>
              </a:lnSpc>
              <a:spcBef>
                <a:spcPts val="130"/>
              </a:spcBef>
            </a:pPr>
            <a:r>
              <a:rPr sz="600" spc="15" dirty="0">
                <a:latin typeface="Microsoft Sans Serif"/>
                <a:cs typeface="Microsoft Sans Serif"/>
              </a:rPr>
              <a:t>20</a:t>
            </a:r>
            <a:endParaRPr sz="600">
              <a:latin typeface="Microsoft Sans Serif"/>
              <a:cs typeface="Microsoft Sans Serif"/>
            </a:endParaRPr>
          </a:p>
        </p:txBody>
      </p:sp>
      <p:sp>
        <p:nvSpPr>
          <p:cNvPr id="4" name="object 4"/>
          <p:cNvSpPr txBox="1"/>
          <p:nvPr/>
        </p:nvSpPr>
        <p:spPr>
          <a:xfrm>
            <a:off x="1274328" y="2172948"/>
            <a:ext cx="114935" cy="122555"/>
          </a:xfrm>
          <a:prstGeom prst="rect">
            <a:avLst/>
          </a:prstGeom>
        </p:spPr>
        <p:txBody>
          <a:bodyPr vert="horz" wrap="square" lIns="0" tIns="16510" rIns="0" bIns="0" rtlCol="0">
            <a:spAutoFit/>
          </a:bodyPr>
          <a:lstStyle/>
          <a:p>
            <a:pPr marL="12700">
              <a:lnSpc>
                <a:spcPct val="100000"/>
              </a:lnSpc>
              <a:spcBef>
                <a:spcPts val="130"/>
              </a:spcBef>
            </a:pPr>
            <a:r>
              <a:rPr sz="600" spc="15" dirty="0">
                <a:latin typeface="Microsoft Sans Serif"/>
                <a:cs typeface="Microsoft Sans Serif"/>
              </a:rPr>
              <a:t>40</a:t>
            </a:r>
            <a:endParaRPr sz="600">
              <a:latin typeface="Microsoft Sans Serif"/>
              <a:cs typeface="Microsoft Sans Serif"/>
            </a:endParaRPr>
          </a:p>
        </p:txBody>
      </p:sp>
      <p:sp>
        <p:nvSpPr>
          <p:cNvPr id="5" name="object 5"/>
          <p:cNvSpPr txBox="1"/>
          <p:nvPr/>
        </p:nvSpPr>
        <p:spPr>
          <a:xfrm>
            <a:off x="1532260" y="2172948"/>
            <a:ext cx="114935" cy="122555"/>
          </a:xfrm>
          <a:prstGeom prst="rect">
            <a:avLst/>
          </a:prstGeom>
        </p:spPr>
        <p:txBody>
          <a:bodyPr vert="horz" wrap="square" lIns="0" tIns="16510" rIns="0" bIns="0" rtlCol="0">
            <a:spAutoFit/>
          </a:bodyPr>
          <a:lstStyle/>
          <a:p>
            <a:pPr marL="12700">
              <a:lnSpc>
                <a:spcPct val="100000"/>
              </a:lnSpc>
              <a:spcBef>
                <a:spcPts val="130"/>
              </a:spcBef>
            </a:pPr>
            <a:r>
              <a:rPr sz="600" spc="15" dirty="0">
                <a:latin typeface="Microsoft Sans Serif"/>
                <a:cs typeface="Microsoft Sans Serif"/>
              </a:rPr>
              <a:t>60</a:t>
            </a:r>
            <a:endParaRPr sz="600">
              <a:latin typeface="Microsoft Sans Serif"/>
              <a:cs typeface="Microsoft Sans Serif"/>
            </a:endParaRPr>
          </a:p>
        </p:txBody>
      </p:sp>
      <p:sp>
        <p:nvSpPr>
          <p:cNvPr id="6" name="object 6"/>
          <p:cNvSpPr txBox="1"/>
          <p:nvPr/>
        </p:nvSpPr>
        <p:spPr>
          <a:xfrm>
            <a:off x="1790245" y="2172948"/>
            <a:ext cx="395605" cy="122555"/>
          </a:xfrm>
          <a:prstGeom prst="rect">
            <a:avLst/>
          </a:prstGeom>
        </p:spPr>
        <p:txBody>
          <a:bodyPr vert="horz" wrap="square" lIns="0" tIns="16510" rIns="0" bIns="0" rtlCol="0">
            <a:spAutoFit/>
          </a:bodyPr>
          <a:lstStyle/>
          <a:p>
            <a:pPr marL="12700">
              <a:lnSpc>
                <a:spcPct val="100000"/>
              </a:lnSpc>
              <a:spcBef>
                <a:spcPts val="130"/>
              </a:spcBef>
              <a:tabLst>
                <a:tab pos="247650" algn="l"/>
              </a:tabLst>
            </a:pPr>
            <a:r>
              <a:rPr sz="600" spc="15" dirty="0">
                <a:latin typeface="Microsoft Sans Serif"/>
                <a:cs typeface="Microsoft Sans Serif"/>
              </a:rPr>
              <a:t>80	100</a:t>
            </a:r>
            <a:endParaRPr sz="600">
              <a:latin typeface="Microsoft Sans Serif"/>
              <a:cs typeface="Microsoft Sans Serif"/>
            </a:endParaRPr>
          </a:p>
        </p:txBody>
      </p:sp>
      <p:sp>
        <p:nvSpPr>
          <p:cNvPr id="7" name="object 7"/>
          <p:cNvSpPr txBox="1"/>
          <p:nvPr/>
        </p:nvSpPr>
        <p:spPr>
          <a:xfrm>
            <a:off x="562777" y="1929980"/>
            <a:ext cx="115570" cy="70485"/>
          </a:xfrm>
          <a:prstGeom prst="rect">
            <a:avLst/>
          </a:prstGeom>
        </p:spPr>
        <p:txBody>
          <a:bodyPr vert="vert270" wrap="square" lIns="0" tIns="8890" rIns="0" bIns="0" rtlCol="0">
            <a:spAutoFit/>
          </a:bodyPr>
          <a:lstStyle/>
          <a:p>
            <a:pPr marL="12700">
              <a:lnSpc>
                <a:spcPct val="100000"/>
              </a:lnSpc>
              <a:spcBef>
                <a:spcPts val="70"/>
              </a:spcBef>
            </a:pPr>
            <a:r>
              <a:rPr sz="600" dirty="0">
                <a:latin typeface="Microsoft Sans Serif"/>
                <a:cs typeface="Microsoft Sans Serif"/>
              </a:rPr>
              <a:t>2</a:t>
            </a:r>
            <a:endParaRPr sz="600">
              <a:latin typeface="Microsoft Sans Serif"/>
              <a:cs typeface="Microsoft Sans Serif"/>
            </a:endParaRPr>
          </a:p>
        </p:txBody>
      </p:sp>
      <p:sp>
        <p:nvSpPr>
          <p:cNvPr id="8" name="object 8"/>
          <p:cNvSpPr txBox="1"/>
          <p:nvPr/>
        </p:nvSpPr>
        <p:spPr>
          <a:xfrm>
            <a:off x="562777" y="1664813"/>
            <a:ext cx="115570" cy="70485"/>
          </a:xfrm>
          <a:prstGeom prst="rect">
            <a:avLst/>
          </a:prstGeom>
        </p:spPr>
        <p:txBody>
          <a:bodyPr vert="vert270" wrap="square" lIns="0" tIns="8890" rIns="0" bIns="0" rtlCol="0">
            <a:spAutoFit/>
          </a:bodyPr>
          <a:lstStyle/>
          <a:p>
            <a:pPr marL="12700">
              <a:lnSpc>
                <a:spcPct val="100000"/>
              </a:lnSpc>
              <a:spcBef>
                <a:spcPts val="70"/>
              </a:spcBef>
            </a:pPr>
            <a:r>
              <a:rPr sz="600" dirty="0">
                <a:latin typeface="Microsoft Sans Serif"/>
                <a:cs typeface="Microsoft Sans Serif"/>
              </a:rPr>
              <a:t>4</a:t>
            </a:r>
            <a:endParaRPr sz="600">
              <a:latin typeface="Microsoft Sans Serif"/>
              <a:cs typeface="Microsoft Sans Serif"/>
            </a:endParaRPr>
          </a:p>
        </p:txBody>
      </p:sp>
      <p:sp>
        <p:nvSpPr>
          <p:cNvPr id="9" name="object 9"/>
          <p:cNvSpPr txBox="1"/>
          <p:nvPr/>
        </p:nvSpPr>
        <p:spPr>
          <a:xfrm>
            <a:off x="562777" y="1399699"/>
            <a:ext cx="115570" cy="70485"/>
          </a:xfrm>
          <a:prstGeom prst="rect">
            <a:avLst/>
          </a:prstGeom>
        </p:spPr>
        <p:txBody>
          <a:bodyPr vert="vert270" wrap="square" lIns="0" tIns="8890" rIns="0" bIns="0" rtlCol="0">
            <a:spAutoFit/>
          </a:bodyPr>
          <a:lstStyle/>
          <a:p>
            <a:pPr marL="12700">
              <a:lnSpc>
                <a:spcPct val="100000"/>
              </a:lnSpc>
              <a:spcBef>
                <a:spcPts val="70"/>
              </a:spcBef>
            </a:pPr>
            <a:r>
              <a:rPr sz="600" dirty="0">
                <a:latin typeface="Microsoft Sans Serif"/>
                <a:cs typeface="Microsoft Sans Serif"/>
              </a:rPr>
              <a:t>6</a:t>
            </a:r>
            <a:endParaRPr sz="600">
              <a:latin typeface="Microsoft Sans Serif"/>
              <a:cs typeface="Microsoft Sans Serif"/>
            </a:endParaRPr>
          </a:p>
        </p:txBody>
      </p:sp>
      <p:sp>
        <p:nvSpPr>
          <p:cNvPr id="10" name="object 10"/>
          <p:cNvSpPr txBox="1"/>
          <p:nvPr/>
        </p:nvSpPr>
        <p:spPr>
          <a:xfrm>
            <a:off x="562777" y="1134532"/>
            <a:ext cx="115570" cy="70485"/>
          </a:xfrm>
          <a:prstGeom prst="rect">
            <a:avLst/>
          </a:prstGeom>
        </p:spPr>
        <p:txBody>
          <a:bodyPr vert="vert270" wrap="square" lIns="0" tIns="8890" rIns="0" bIns="0" rtlCol="0">
            <a:spAutoFit/>
          </a:bodyPr>
          <a:lstStyle/>
          <a:p>
            <a:pPr marL="12700">
              <a:lnSpc>
                <a:spcPct val="100000"/>
              </a:lnSpc>
              <a:spcBef>
                <a:spcPts val="70"/>
              </a:spcBef>
            </a:pPr>
            <a:r>
              <a:rPr sz="600" dirty="0">
                <a:latin typeface="Microsoft Sans Serif"/>
                <a:cs typeface="Microsoft Sans Serif"/>
              </a:rPr>
              <a:t>8</a:t>
            </a:r>
            <a:endParaRPr sz="600">
              <a:latin typeface="Microsoft Sans Serif"/>
              <a:cs typeface="Microsoft Sans Serif"/>
            </a:endParaRPr>
          </a:p>
        </p:txBody>
      </p:sp>
      <p:sp>
        <p:nvSpPr>
          <p:cNvPr id="11" name="object 11"/>
          <p:cNvSpPr txBox="1"/>
          <p:nvPr/>
        </p:nvSpPr>
        <p:spPr>
          <a:xfrm>
            <a:off x="562777" y="847032"/>
            <a:ext cx="115570" cy="114935"/>
          </a:xfrm>
          <a:prstGeom prst="rect">
            <a:avLst/>
          </a:prstGeom>
        </p:spPr>
        <p:txBody>
          <a:bodyPr vert="vert270" wrap="square" lIns="0" tIns="8890" rIns="0" bIns="0" rtlCol="0">
            <a:spAutoFit/>
          </a:bodyPr>
          <a:lstStyle/>
          <a:p>
            <a:pPr marL="12700">
              <a:lnSpc>
                <a:spcPct val="100000"/>
              </a:lnSpc>
              <a:spcBef>
                <a:spcPts val="70"/>
              </a:spcBef>
            </a:pPr>
            <a:r>
              <a:rPr sz="600" dirty="0">
                <a:latin typeface="Microsoft Sans Serif"/>
                <a:cs typeface="Microsoft Sans Serif"/>
              </a:rPr>
              <a:t>10</a:t>
            </a:r>
            <a:endParaRPr sz="600">
              <a:latin typeface="Microsoft Sans Serif"/>
              <a:cs typeface="Microsoft Sans Serif"/>
            </a:endParaRPr>
          </a:p>
        </p:txBody>
      </p:sp>
      <p:sp>
        <p:nvSpPr>
          <p:cNvPr id="12" name="object 12"/>
          <p:cNvSpPr txBox="1"/>
          <p:nvPr/>
        </p:nvSpPr>
        <p:spPr>
          <a:xfrm>
            <a:off x="562777" y="581857"/>
            <a:ext cx="115570" cy="114935"/>
          </a:xfrm>
          <a:prstGeom prst="rect">
            <a:avLst/>
          </a:prstGeom>
        </p:spPr>
        <p:txBody>
          <a:bodyPr vert="vert270" wrap="square" lIns="0" tIns="8890" rIns="0" bIns="0" rtlCol="0">
            <a:spAutoFit/>
          </a:bodyPr>
          <a:lstStyle/>
          <a:p>
            <a:pPr marL="12700">
              <a:lnSpc>
                <a:spcPct val="100000"/>
              </a:lnSpc>
              <a:spcBef>
                <a:spcPts val="70"/>
              </a:spcBef>
            </a:pPr>
            <a:r>
              <a:rPr sz="600" dirty="0">
                <a:latin typeface="Microsoft Sans Serif"/>
                <a:cs typeface="Microsoft Sans Serif"/>
              </a:rPr>
              <a:t>12</a:t>
            </a:r>
            <a:endParaRPr sz="600">
              <a:latin typeface="Microsoft Sans Serif"/>
              <a:cs typeface="Microsoft Sans Serif"/>
            </a:endParaRPr>
          </a:p>
        </p:txBody>
      </p:sp>
      <p:sp>
        <p:nvSpPr>
          <p:cNvPr id="13" name="object 13"/>
          <p:cNvSpPr txBox="1"/>
          <p:nvPr/>
        </p:nvSpPr>
        <p:spPr>
          <a:xfrm>
            <a:off x="347294" y="2366079"/>
            <a:ext cx="3783329" cy="521970"/>
          </a:xfrm>
          <a:prstGeom prst="rect">
            <a:avLst/>
          </a:prstGeom>
        </p:spPr>
        <p:txBody>
          <a:bodyPr vert="horz" wrap="square" lIns="0" tIns="16510" rIns="0" bIns="0" rtlCol="0">
            <a:spAutoFit/>
          </a:bodyPr>
          <a:lstStyle/>
          <a:p>
            <a:pPr marL="1086485">
              <a:lnSpc>
                <a:spcPct val="100000"/>
              </a:lnSpc>
              <a:spcBef>
                <a:spcPts val="130"/>
              </a:spcBef>
              <a:tabLst>
                <a:tab pos="2939415" algn="l"/>
              </a:tabLst>
            </a:pPr>
            <a:r>
              <a:rPr sz="600" spc="20" dirty="0">
                <a:latin typeface="Microsoft Sans Serif"/>
                <a:cs typeface="Microsoft Sans Serif"/>
              </a:rPr>
              <a:t>X	</a:t>
            </a:r>
            <a:r>
              <a:rPr sz="600" spc="5" dirty="0">
                <a:latin typeface="Microsoft Sans Serif"/>
                <a:cs typeface="Microsoft Sans Serif"/>
              </a:rPr>
              <a:t>Flexibility</a:t>
            </a:r>
            <a:endParaRPr sz="600">
              <a:latin typeface="Microsoft Sans Serif"/>
              <a:cs typeface="Microsoft Sans Serif"/>
            </a:endParaRPr>
          </a:p>
          <a:p>
            <a:pPr>
              <a:lnSpc>
                <a:spcPct val="100000"/>
              </a:lnSpc>
              <a:spcBef>
                <a:spcPts val="25"/>
              </a:spcBef>
            </a:pPr>
            <a:endParaRPr sz="650">
              <a:latin typeface="Microsoft Sans Serif"/>
              <a:cs typeface="Microsoft Sans Serif"/>
            </a:endParaRPr>
          </a:p>
          <a:p>
            <a:pPr marL="12700" marR="5080">
              <a:lnSpc>
                <a:spcPct val="100000"/>
              </a:lnSpc>
            </a:pPr>
            <a:r>
              <a:rPr sz="1000" spc="10" dirty="0">
                <a:latin typeface="Calibri"/>
                <a:cs typeface="Calibri"/>
              </a:rPr>
              <a:t>Here</a:t>
            </a:r>
            <a:r>
              <a:rPr sz="1000" spc="105" dirty="0">
                <a:latin typeface="Calibri"/>
                <a:cs typeface="Calibri"/>
              </a:rPr>
              <a:t> </a:t>
            </a:r>
            <a:r>
              <a:rPr sz="1000" spc="5" dirty="0">
                <a:latin typeface="Calibri"/>
                <a:cs typeface="Calibri"/>
              </a:rPr>
              <a:t>the</a:t>
            </a:r>
            <a:r>
              <a:rPr sz="1000" spc="110" dirty="0">
                <a:latin typeface="Calibri"/>
                <a:cs typeface="Calibri"/>
              </a:rPr>
              <a:t> </a:t>
            </a:r>
            <a:r>
              <a:rPr sz="1000" spc="35" dirty="0">
                <a:latin typeface="Calibri"/>
                <a:cs typeface="Calibri"/>
              </a:rPr>
              <a:t>truth</a:t>
            </a:r>
            <a:r>
              <a:rPr sz="1000" spc="110" dirty="0">
                <a:latin typeface="Calibri"/>
                <a:cs typeface="Calibri"/>
              </a:rPr>
              <a:t> </a:t>
            </a:r>
            <a:r>
              <a:rPr sz="1000" spc="20" dirty="0">
                <a:latin typeface="Calibri"/>
                <a:cs typeface="Calibri"/>
              </a:rPr>
              <a:t>is</a:t>
            </a:r>
            <a:r>
              <a:rPr sz="1000" spc="110" dirty="0">
                <a:latin typeface="Calibri"/>
                <a:cs typeface="Calibri"/>
              </a:rPr>
              <a:t> </a:t>
            </a:r>
            <a:r>
              <a:rPr sz="1000" spc="10" dirty="0">
                <a:latin typeface="Calibri"/>
                <a:cs typeface="Calibri"/>
              </a:rPr>
              <a:t>smoother,</a:t>
            </a:r>
            <a:r>
              <a:rPr sz="1000" spc="110" dirty="0">
                <a:latin typeface="Calibri"/>
                <a:cs typeface="Calibri"/>
              </a:rPr>
              <a:t> </a:t>
            </a:r>
            <a:r>
              <a:rPr sz="1000" spc="-15" dirty="0">
                <a:latin typeface="Calibri"/>
                <a:cs typeface="Calibri"/>
              </a:rPr>
              <a:t>so</a:t>
            </a:r>
            <a:r>
              <a:rPr sz="1000" spc="105" dirty="0">
                <a:latin typeface="Calibri"/>
                <a:cs typeface="Calibri"/>
              </a:rPr>
              <a:t> </a:t>
            </a:r>
            <a:r>
              <a:rPr sz="1000" spc="5" dirty="0">
                <a:latin typeface="Calibri"/>
                <a:cs typeface="Calibri"/>
              </a:rPr>
              <a:t>the</a:t>
            </a:r>
            <a:r>
              <a:rPr sz="1000" spc="110" dirty="0">
                <a:latin typeface="Calibri"/>
                <a:cs typeface="Calibri"/>
              </a:rPr>
              <a:t> </a:t>
            </a:r>
            <a:r>
              <a:rPr sz="1000" spc="5" dirty="0">
                <a:latin typeface="Calibri"/>
                <a:cs typeface="Calibri"/>
              </a:rPr>
              <a:t>smoother</a:t>
            </a:r>
            <a:r>
              <a:rPr sz="1000" spc="110" dirty="0">
                <a:latin typeface="Calibri"/>
                <a:cs typeface="Calibri"/>
              </a:rPr>
              <a:t> </a:t>
            </a:r>
            <a:r>
              <a:rPr sz="1000" spc="20" dirty="0">
                <a:latin typeface="Calibri"/>
                <a:cs typeface="Calibri"/>
              </a:rPr>
              <a:t>fit</a:t>
            </a:r>
            <a:r>
              <a:rPr sz="1000" spc="110" dirty="0">
                <a:latin typeface="Calibri"/>
                <a:cs typeface="Calibri"/>
              </a:rPr>
              <a:t> </a:t>
            </a:r>
            <a:r>
              <a:rPr sz="1000" spc="20" dirty="0">
                <a:latin typeface="Calibri"/>
                <a:cs typeface="Calibri"/>
              </a:rPr>
              <a:t>and</a:t>
            </a:r>
            <a:r>
              <a:rPr sz="1000" spc="110" dirty="0">
                <a:latin typeface="Calibri"/>
                <a:cs typeface="Calibri"/>
              </a:rPr>
              <a:t> </a:t>
            </a:r>
            <a:r>
              <a:rPr sz="1000" spc="20" dirty="0">
                <a:latin typeface="Calibri"/>
                <a:cs typeface="Calibri"/>
              </a:rPr>
              <a:t>linear</a:t>
            </a:r>
            <a:r>
              <a:rPr sz="1000" spc="105" dirty="0">
                <a:latin typeface="Calibri"/>
                <a:cs typeface="Calibri"/>
              </a:rPr>
              <a:t> </a:t>
            </a:r>
            <a:r>
              <a:rPr sz="1000" spc="5" dirty="0">
                <a:latin typeface="Calibri"/>
                <a:cs typeface="Calibri"/>
              </a:rPr>
              <a:t>model</a:t>
            </a:r>
            <a:r>
              <a:rPr sz="1000" spc="110" dirty="0">
                <a:latin typeface="Calibri"/>
                <a:cs typeface="Calibri"/>
              </a:rPr>
              <a:t> </a:t>
            </a:r>
            <a:r>
              <a:rPr sz="1000" spc="-5" dirty="0">
                <a:latin typeface="Calibri"/>
                <a:cs typeface="Calibri"/>
              </a:rPr>
              <a:t>do </a:t>
            </a:r>
            <a:r>
              <a:rPr sz="1000" spc="-210" dirty="0">
                <a:latin typeface="Calibri"/>
                <a:cs typeface="Calibri"/>
              </a:rPr>
              <a:t> </a:t>
            </a:r>
            <a:r>
              <a:rPr sz="1000" spc="25" dirty="0">
                <a:latin typeface="Calibri"/>
                <a:cs typeface="Calibri"/>
              </a:rPr>
              <a:t>really</a:t>
            </a:r>
            <a:r>
              <a:rPr sz="1000" spc="100" dirty="0">
                <a:latin typeface="Calibri"/>
                <a:cs typeface="Calibri"/>
              </a:rPr>
              <a:t> </a:t>
            </a:r>
            <a:r>
              <a:rPr sz="1000" spc="5" dirty="0">
                <a:latin typeface="Calibri"/>
                <a:cs typeface="Calibri"/>
              </a:rPr>
              <a:t>well.</a:t>
            </a:r>
            <a:endParaRPr sz="1000">
              <a:latin typeface="Calibri"/>
              <a:cs typeface="Calibri"/>
            </a:endParaRPr>
          </a:p>
        </p:txBody>
      </p:sp>
      <p:sp>
        <p:nvSpPr>
          <p:cNvPr id="14" name="object 14"/>
          <p:cNvSpPr txBox="1"/>
          <p:nvPr/>
        </p:nvSpPr>
        <p:spPr>
          <a:xfrm>
            <a:off x="369646" y="1229538"/>
            <a:ext cx="115570" cy="79375"/>
          </a:xfrm>
          <a:prstGeom prst="rect">
            <a:avLst/>
          </a:prstGeom>
        </p:spPr>
        <p:txBody>
          <a:bodyPr vert="vert270" wrap="square" lIns="0" tIns="8890" rIns="0" bIns="0" rtlCol="0">
            <a:spAutoFit/>
          </a:bodyPr>
          <a:lstStyle/>
          <a:p>
            <a:pPr marL="12700">
              <a:lnSpc>
                <a:spcPct val="100000"/>
              </a:lnSpc>
              <a:spcBef>
                <a:spcPts val="70"/>
              </a:spcBef>
            </a:pPr>
            <a:r>
              <a:rPr sz="600" dirty="0">
                <a:latin typeface="Microsoft Sans Serif"/>
                <a:cs typeface="Microsoft Sans Serif"/>
              </a:rPr>
              <a:t>Y</a:t>
            </a:r>
            <a:endParaRPr sz="600">
              <a:latin typeface="Microsoft Sans Serif"/>
              <a:cs typeface="Microsoft Sans Serif"/>
            </a:endParaRPr>
          </a:p>
        </p:txBody>
      </p:sp>
      <p:grpSp>
        <p:nvGrpSpPr>
          <p:cNvPr id="15" name="object 15"/>
          <p:cNvGrpSpPr/>
          <p:nvPr/>
        </p:nvGrpSpPr>
        <p:grpSpPr>
          <a:xfrm>
            <a:off x="715920" y="443972"/>
            <a:ext cx="3089910" cy="1698625"/>
            <a:chOff x="715920" y="443972"/>
            <a:chExt cx="3089910" cy="1698625"/>
          </a:xfrm>
        </p:grpSpPr>
        <p:pic>
          <p:nvPicPr>
            <p:cNvPr id="16" name="object 16"/>
            <p:cNvPicPr/>
            <p:nvPr/>
          </p:nvPicPr>
          <p:blipFill>
            <a:blip r:embed="rId2" cstate="print"/>
            <a:stretch>
              <a:fillRect/>
            </a:stretch>
          </p:blipFill>
          <p:spPr>
            <a:xfrm>
              <a:off x="715920" y="443972"/>
              <a:ext cx="1443119" cy="1696610"/>
            </a:xfrm>
            <a:prstGeom prst="rect">
              <a:avLst/>
            </a:prstGeom>
          </p:spPr>
        </p:pic>
        <p:sp>
          <p:nvSpPr>
            <p:cNvPr id="17" name="object 17"/>
            <p:cNvSpPr/>
            <p:nvPr/>
          </p:nvSpPr>
          <p:spPr>
            <a:xfrm>
              <a:off x="2707586" y="506812"/>
              <a:ext cx="1096645" cy="1633855"/>
            </a:xfrm>
            <a:custGeom>
              <a:avLst/>
              <a:gdLst/>
              <a:ahLst/>
              <a:cxnLst/>
              <a:rect l="l" t="t" r="r" b="b"/>
              <a:pathLst>
                <a:path w="1096645" h="1633855">
                  <a:moveTo>
                    <a:pt x="48288" y="1585494"/>
                  </a:moveTo>
                  <a:lnTo>
                    <a:pt x="1096274" y="1585494"/>
                  </a:lnTo>
                </a:path>
                <a:path w="1096645" h="1633855">
                  <a:moveTo>
                    <a:pt x="99885" y="1585494"/>
                  </a:moveTo>
                  <a:lnTo>
                    <a:pt x="99885" y="1633771"/>
                  </a:lnTo>
                </a:path>
                <a:path w="1096645" h="1633855">
                  <a:moveTo>
                    <a:pt x="496404" y="1585494"/>
                  </a:moveTo>
                  <a:lnTo>
                    <a:pt x="496404" y="1633771"/>
                  </a:lnTo>
                </a:path>
                <a:path w="1096645" h="1633855">
                  <a:moveTo>
                    <a:pt x="796308" y="1585494"/>
                  </a:moveTo>
                  <a:lnTo>
                    <a:pt x="796308" y="1633771"/>
                  </a:lnTo>
                </a:path>
                <a:path w="1096645" h="1633855">
                  <a:moveTo>
                    <a:pt x="1096274" y="1585494"/>
                  </a:moveTo>
                  <a:lnTo>
                    <a:pt x="1096274" y="1633771"/>
                  </a:lnTo>
                </a:path>
                <a:path w="1096645" h="1633855">
                  <a:moveTo>
                    <a:pt x="48288" y="1524529"/>
                  </a:moveTo>
                  <a:lnTo>
                    <a:pt x="48288" y="0"/>
                  </a:lnTo>
                </a:path>
                <a:path w="1096645" h="1633855">
                  <a:moveTo>
                    <a:pt x="48288" y="1524529"/>
                  </a:moveTo>
                  <a:lnTo>
                    <a:pt x="0" y="1524529"/>
                  </a:lnTo>
                </a:path>
                <a:path w="1096645" h="1633855">
                  <a:moveTo>
                    <a:pt x="48288" y="1219588"/>
                  </a:moveTo>
                  <a:lnTo>
                    <a:pt x="0" y="1219588"/>
                  </a:lnTo>
                </a:path>
                <a:path w="1096645" h="1633855">
                  <a:moveTo>
                    <a:pt x="48288" y="914710"/>
                  </a:moveTo>
                  <a:lnTo>
                    <a:pt x="0" y="914710"/>
                  </a:lnTo>
                </a:path>
                <a:path w="1096645" h="1633855">
                  <a:moveTo>
                    <a:pt x="48288" y="609819"/>
                  </a:moveTo>
                  <a:lnTo>
                    <a:pt x="0" y="609819"/>
                  </a:lnTo>
                </a:path>
                <a:path w="1096645" h="1633855">
                  <a:moveTo>
                    <a:pt x="48288" y="304940"/>
                  </a:moveTo>
                  <a:lnTo>
                    <a:pt x="0" y="304940"/>
                  </a:lnTo>
                </a:path>
                <a:path w="1096645" h="1633855">
                  <a:moveTo>
                    <a:pt x="48288" y="0"/>
                  </a:moveTo>
                  <a:lnTo>
                    <a:pt x="0" y="0"/>
                  </a:lnTo>
                </a:path>
              </a:pathLst>
            </a:custGeom>
            <a:ln w="3772">
              <a:solidFill>
                <a:srgbClr val="000000"/>
              </a:solidFill>
            </a:ln>
          </p:spPr>
          <p:txBody>
            <a:bodyPr wrap="square" lIns="0" tIns="0" rIns="0" bIns="0" rtlCol="0"/>
            <a:lstStyle/>
            <a:p>
              <a:endParaRPr/>
            </a:p>
          </p:txBody>
        </p:sp>
      </p:grpSp>
      <p:sp>
        <p:nvSpPr>
          <p:cNvPr id="18" name="object 18"/>
          <p:cNvSpPr txBox="1"/>
          <p:nvPr/>
        </p:nvSpPr>
        <p:spPr>
          <a:xfrm>
            <a:off x="2772405" y="2172948"/>
            <a:ext cx="70485" cy="122555"/>
          </a:xfrm>
          <a:prstGeom prst="rect">
            <a:avLst/>
          </a:prstGeom>
        </p:spPr>
        <p:txBody>
          <a:bodyPr vert="horz" wrap="square" lIns="0" tIns="16510" rIns="0" bIns="0" rtlCol="0">
            <a:spAutoFit/>
          </a:bodyPr>
          <a:lstStyle/>
          <a:p>
            <a:pPr marL="12700">
              <a:lnSpc>
                <a:spcPct val="100000"/>
              </a:lnSpc>
              <a:spcBef>
                <a:spcPts val="130"/>
              </a:spcBef>
            </a:pPr>
            <a:r>
              <a:rPr sz="600" spc="15" dirty="0">
                <a:latin typeface="Microsoft Sans Serif"/>
                <a:cs typeface="Microsoft Sans Serif"/>
              </a:rPr>
              <a:t>2</a:t>
            </a:r>
            <a:endParaRPr sz="600">
              <a:latin typeface="Microsoft Sans Serif"/>
              <a:cs typeface="Microsoft Sans Serif"/>
            </a:endParaRPr>
          </a:p>
        </p:txBody>
      </p:sp>
      <p:sp>
        <p:nvSpPr>
          <p:cNvPr id="19" name="object 19"/>
          <p:cNvSpPr txBox="1"/>
          <p:nvPr/>
        </p:nvSpPr>
        <p:spPr>
          <a:xfrm>
            <a:off x="3168942" y="2172948"/>
            <a:ext cx="70485" cy="122555"/>
          </a:xfrm>
          <a:prstGeom prst="rect">
            <a:avLst/>
          </a:prstGeom>
        </p:spPr>
        <p:txBody>
          <a:bodyPr vert="horz" wrap="square" lIns="0" tIns="16510" rIns="0" bIns="0" rtlCol="0">
            <a:spAutoFit/>
          </a:bodyPr>
          <a:lstStyle/>
          <a:p>
            <a:pPr marL="12700">
              <a:lnSpc>
                <a:spcPct val="100000"/>
              </a:lnSpc>
              <a:spcBef>
                <a:spcPts val="130"/>
              </a:spcBef>
            </a:pPr>
            <a:r>
              <a:rPr sz="600" spc="15" dirty="0">
                <a:latin typeface="Microsoft Sans Serif"/>
                <a:cs typeface="Microsoft Sans Serif"/>
              </a:rPr>
              <a:t>5</a:t>
            </a:r>
            <a:endParaRPr sz="600">
              <a:latin typeface="Microsoft Sans Serif"/>
              <a:cs typeface="Microsoft Sans Serif"/>
            </a:endParaRPr>
          </a:p>
        </p:txBody>
      </p:sp>
      <p:sp>
        <p:nvSpPr>
          <p:cNvPr id="20" name="object 20"/>
          <p:cNvSpPr txBox="1"/>
          <p:nvPr/>
        </p:nvSpPr>
        <p:spPr>
          <a:xfrm>
            <a:off x="3446486" y="2172948"/>
            <a:ext cx="415290" cy="122555"/>
          </a:xfrm>
          <a:prstGeom prst="rect">
            <a:avLst/>
          </a:prstGeom>
        </p:spPr>
        <p:txBody>
          <a:bodyPr vert="horz" wrap="square" lIns="0" tIns="16510" rIns="0" bIns="0" rtlCol="0">
            <a:spAutoFit/>
          </a:bodyPr>
          <a:lstStyle/>
          <a:p>
            <a:pPr marL="12700">
              <a:lnSpc>
                <a:spcPct val="100000"/>
              </a:lnSpc>
              <a:spcBef>
                <a:spcPts val="130"/>
              </a:spcBef>
              <a:tabLst>
                <a:tab pos="312420" algn="l"/>
              </a:tabLst>
            </a:pPr>
            <a:r>
              <a:rPr sz="600" spc="15" dirty="0">
                <a:latin typeface="Microsoft Sans Serif"/>
                <a:cs typeface="Microsoft Sans Serif"/>
              </a:rPr>
              <a:t>10	20</a:t>
            </a:r>
            <a:endParaRPr sz="600">
              <a:latin typeface="Microsoft Sans Serif"/>
              <a:cs typeface="Microsoft Sans Serif"/>
            </a:endParaRPr>
          </a:p>
        </p:txBody>
      </p:sp>
      <p:sp>
        <p:nvSpPr>
          <p:cNvPr id="21" name="object 21"/>
          <p:cNvSpPr txBox="1"/>
          <p:nvPr/>
        </p:nvSpPr>
        <p:spPr>
          <a:xfrm>
            <a:off x="2554443" y="1962704"/>
            <a:ext cx="115570" cy="137795"/>
          </a:xfrm>
          <a:prstGeom prst="rect">
            <a:avLst/>
          </a:prstGeom>
        </p:spPr>
        <p:txBody>
          <a:bodyPr vert="vert270" wrap="square" lIns="0" tIns="8890" rIns="0" bIns="0" rtlCol="0">
            <a:spAutoFit/>
          </a:bodyPr>
          <a:lstStyle/>
          <a:p>
            <a:pPr marL="12700">
              <a:lnSpc>
                <a:spcPct val="100000"/>
              </a:lnSpc>
              <a:spcBef>
                <a:spcPts val="70"/>
              </a:spcBef>
            </a:pPr>
            <a:r>
              <a:rPr sz="600" dirty="0">
                <a:latin typeface="Microsoft Sans Serif"/>
                <a:cs typeface="Microsoft Sans Serif"/>
              </a:rPr>
              <a:t>0.0</a:t>
            </a:r>
            <a:endParaRPr sz="600">
              <a:latin typeface="Microsoft Sans Serif"/>
              <a:cs typeface="Microsoft Sans Serif"/>
            </a:endParaRPr>
          </a:p>
        </p:txBody>
      </p:sp>
      <p:sp>
        <p:nvSpPr>
          <p:cNvPr id="22" name="object 22"/>
          <p:cNvSpPr txBox="1"/>
          <p:nvPr/>
        </p:nvSpPr>
        <p:spPr>
          <a:xfrm>
            <a:off x="2554443" y="1657759"/>
            <a:ext cx="115570" cy="137795"/>
          </a:xfrm>
          <a:prstGeom prst="rect">
            <a:avLst/>
          </a:prstGeom>
        </p:spPr>
        <p:txBody>
          <a:bodyPr vert="vert270" wrap="square" lIns="0" tIns="8890" rIns="0" bIns="0" rtlCol="0">
            <a:spAutoFit/>
          </a:bodyPr>
          <a:lstStyle/>
          <a:p>
            <a:pPr marL="12700">
              <a:lnSpc>
                <a:spcPct val="100000"/>
              </a:lnSpc>
              <a:spcBef>
                <a:spcPts val="70"/>
              </a:spcBef>
            </a:pPr>
            <a:r>
              <a:rPr sz="600" dirty="0">
                <a:latin typeface="Microsoft Sans Serif"/>
                <a:cs typeface="Microsoft Sans Serif"/>
              </a:rPr>
              <a:t>0.5</a:t>
            </a:r>
            <a:endParaRPr sz="600">
              <a:latin typeface="Microsoft Sans Serif"/>
              <a:cs typeface="Microsoft Sans Serif"/>
            </a:endParaRPr>
          </a:p>
        </p:txBody>
      </p:sp>
      <p:sp>
        <p:nvSpPr>
          <p:cNvPr id="23" name="object 23"/>
          <p:cNvSpPr txBox="1"/>
          <p:nvPr/>
        </p:nvSpPr>
        <p:spPr>
          <a:xfrm>
            <a:off x="2554443" y="1352862"/>
            <a:ext cx="115570" cy="137795"/>
          </a:xfrm>
          <a:prstGeom prst="rect">
            <a:avLst/>
          </a:prstGeom>
        </p:spPr>
        <p:txBody>
          <a:bodyPr vert="vert270" wrap="square" lIns="0" tIns="8890" rIns="0" bIns="0" rtlCol="0">
            <a:spAutoFit/>
          </a:bodyPr>
          <a:lstStyle/>
          <a:p>
            <a:pPr marL="12700">
              <a:lnSpc>
                <a:spcPct val="100000"/>
              </a:lnSpc>
              <a:spcBef>
                <a:spcPts val="70"/>
              </a:spcBef>
            </a:pPr>
            <a:r>
              <a:rPr sz="600" dirty="0">
                <a:latin typeface="Microsoft Sans Serif"/>
                <a:cs typeface="Microsoft Sans Serif"/>
              </a:rPr>
              <a:t>1.0</a:t>
            </a:r>
            <a:endParaRPr sz="600">
              <a:latin typeface="Microsoft Sans Serif"/>
              <a:cs typeface="Microsoft Sans Serif"/>
            </a:endParaRPr>
          </a:p>
        </p:txBody>
      </p:sp>
      <p:sp>
        <p:nvSpPr>
          <p:cNvPr id="24" name="object 24"/>
          <p:cNvSpPr txBox="1"/>
          <p:nvPr/>
        </p:nvSpPr>
        <p:spPr>
          <a:xfrm>
            <a:off x="2554443" y="1047966"/>
            <a:ext cx="115570" cy="137795"/>
          </a:xfrm>
          <a:prstGeom prst="rect">
            <a:avLst/>
          </a:prstGeom>
        </p:spPr>
        <p:txBody>
          <a:bodyPr vert="vert270" wrap="square" lIns="0" tIns="8890" rIns="0" bIns="0" rtlCol="0">
            <a:spAutoFit/>
          </a:bodyPr>
          <a:lstStyle/>
          <a:p>
            <a:pPr marL="12700">
              <a:lnSpc>
                <a:spcPct val="100000"/>
              </a:lnSpc>
              <a:spcBef>
                <a:spcPts val="70"/>
              </a:spcBef>
            </a:pPr>
            <a:r>
              <a:rPr sz="600" dirty="0">
                <a:latin typeface="Microsoft Sans Serif"/>
                <a:cs typeface="Microsoft Sans Serif"/>
              </a:rPr>
              <a:t>1.5</a:t>
            </a:r>
            <a:endParaRPr sz="600">
              <a:latin typeface="Microsoft Sans Serif"/>
              <a:cs typeface="Microsoft Sans Serif"/>
            </a:endParaRPr>
          </a:p>
        </p:txBody>
      </p:sp>
      <p:sp>
        <p:nvSpPr>
          <p:cNvPr id="25" name="object 25"/>
          <p:cNvSpPr txBox="1"/>
          <p:nvPr/>
        </p:nvSpPr>
        <p:spPr>
          <a:xfrm>
            <a:off x="2554443" y="743069"/>
            <a:ext cx="115570" cy="137795"/>
          </a:xfrm>
          <a:prstGeom prst="rect">
            <a:avLst/>
          </a:prstGeom>
        </p:spPr>
        <p:txBody>
          <a:bodyPr vert="vert270" wrap="square" lIns="0" tIns="8890" rIns="0" bIns="0" rtlCol="0">
            <a:spAutoFit/>
          </a:bodyPr>
          <a:lstStyle/>
          <a:p>
            <a:pPr marL="12700">
              <a:lnSpc>
                <a:spcPct val="100000"/>
              </a:lnSpc>
              <a:spcBef>
                <a:spcPts val="70"/>
              </a:spcBef>
            </a:pPr>
            <a:r>
              <a:rPr sz="600" dirty="0">
                <a:latin typeface="Microsoft Sans Serif"/>
                <a:cs typeface="Microsoft Sans Serif"/>
              </a:rPr>
              <a:t>2.0</a:t>
            </a:r>
            <a:endParaRPr sz="600">
              <a:latin typeface="Microsoft Sans Serif"/>
              <a:cs typeface="Microsoft Sans Serif"/>
            </a:endParaRPr>
          </a:p>
        </p:txBody>
      </p:sp>
      <p:sp>
        <p:nvSpPr>
          <p:cNvPr id="26" name="object 26"/>
          <p:cNvSpPr txBox="1"/>
          <p:nvPr/>
        </p:nvSpPr>
        <p:spPr>
          <a:xfrm>
            <a:off x="2554443" y="438124"/>
            <a:ext cx="115570" cy="137795"/>
          </a:xfrm>
          <a:prstGeom prst="rect">
            <a:avLst/>
          </a:prstGeom>
        </p:spPr>
        <p:txBody>
          <a:bodyPr vert="vert270" wrap="square" lIns="0" tIns="8890" rIns="0" bIns="0" rtlCol="0">
            <a:spAutoFit/>
          </a:bodyPr>
          <a:lstStyle/>
          <a:p>
            <a:pPr marL="12700">
              <a:lnSpc>
                <a:spcPct val="100000"/>
              </a:lnSpc>
              <a:spcBef>
                <a:spcPts val="70"/>
              </a:spcBef>
            </a:pPr>
            <a:r>
              <a:rPr sz="600" dirty="0">
                <a:latin typeface="Microsoft Sans Serif"/>
                <a:cs typeface="Microsoft Sans Serif"/>
              </a:rPr>
              <a:t>2.5</a:t>
            </a:r>
            <a:endParaRPr sz="600">
              <a:latin typeface="Microsoft Sans Serif"/>
              <a:cs typeface="Microsoft Sans Serif"/>
            </a:endParaRPr>
          </a:p>
        </p:txBody>
      </p:sp>
      <p:grpSp>
        <p:nvGrpSpPr>
          <p:cNvPr id="27" name="object 27"/>
          <p:cNvGrpSpPr/>
          <p:nvPr/>
        </p:nvGrpSpPr>
        <p:grpSpPr>
          <a:xfrm>
            <a:off x="2753989" y="443972"/>
            <a:ext cx="1397000" cy="1650364"/>
            <a:chOff x="2753989" y="443972"/>
            <a:chExt cx="1397000" cy="1650364"/>
          </a:xfrm>
        </p:grpSpPr>
        <p:sp>
          <p:nvSpPr>
            <p:cNvPr id="28" name="object 28"/>
            <p:cNvSpPr/>
            <p:nvPr/>
          </p:nvSpPr>
          <p:spPr>
            <a:xfrm>
              <a:off x="2755875" y="445858"/>
              <a:ext cx="1393190" cy="1646555"/>
            </a:xfrm>
            <a:custGeom>
              <a:avLst/>
              <a:gdLst/>
              <a:ahLst/>
              <a:cxnLst/>
              <a:rect l="l" t="t" r="r" b="b"/>
              <a:pathLst>
                <a:path w="1393189" h="1646555">
                  <a:moveTo>
                    <a:pt x="0" y="1646448"/>
                  </a:moveTo>
                  <a:lnTo>
                    <a:pt x="1392944" y="1646448"/>
                  </a:lnTo>
                  <a:lnTo>
                    <a:pt x="1392944" y="0"/>
                  </a:lnTo>
                  <a:lnTo>
                    <a:pt x="0" y="0"/>
                  </a:lnTo>
                  <a:lnTo>
                    <a:pt x="0" y="1646448"/>
                  </a:lnTo>
                </a:path>
              </a:pathLst>
            </a:custGeom>
            <a:ln w="3772">
              <a:solidFill>
                <a:srgbClr val="000000"/>
              </a:solidFill>
            </a:ln>
          </p:spPr>
          <p:txBody>
            <a:bodyPr wrap="square" lIns="0" tIns="0" rIns="0" bIns="0" rtlCol="0"/>
            <a:lstStyle/>
            <a:p>
              <a:endParaRPr/>
            </a:p>
          </p:txBody>
        </p:sp>
        <p:sp>
          <p:nvSpPr>
            <p:cNvPr id="29" name="object 29"/>
            <p:cNvSpPr/>
            <p:nvPr/>
          </p:nvSpPr>
          <p:spPr>
            <a:xfrm>
              <a:off x="2807472" y="601723"/>
              <a:ext cx="1290320" cy="784860"/>
            </a:xfrm>
            <a:custGeom>
              <a:avLst/>
              <a:gdLst/>
              <a:ahLst/>
              <a:cxnLst/>
              <a:rect l="l" t="t" r="r" b="b"/>
              <a:pathLst>
                <a:path w="1290320" h="784860">
                  <a:moveTo>
                    <a:pt x="0" y="761659"/>
                  </a:moveTo>
                  <a:lnTo>
                    <a:pt x="52609" y="773324"/>
                  </a:lnTo>
                  <a:lnTo>
                    <a:pt x="105267" y="781076"/>
                  </a:lnTo>
                  <a:lnTo>
                    <a:pt x="157926" y="784347"/>
                  </a:lnTo>
                  <a:lnTo>
                    <a:pt x="184230" y="784495"/>
                  </a:lnTo>
                  <a:lnTo>
                    <a:pt x="210584" y="783940"/>
                  </a:lnTo>
                  <a:lnTo>
                    <a:pt x="263193" y="781372"/>
                  </a:lnTo>
                  <a:lnTo>
                    <a:pt x="315852" y="777595"/>
                  </a:lnTo>
                  <a:lnTo>
                    <a:pt x="368510" y="772978"/>
                  </a:lnTo>
                  <a:lnTo>
                    <a:pt x="421119" y="767485"/>
                  </a:lnTo>
                  <a:lnTo>
                    <a:pt x="473778" y="761104"/>
                  </a:lnTo>
                  <a:lnTo>
                    <a:pt x="526436" y="753660"/>
                  </a:lnTo>
                  <a:lnTo>
                    <a:pt x="579095" y="744958"/>
                  </a:lnTo>
                  <a:lnTo>
                    <a:pt x="631692" y="734750"/>
                  </a:lnTo>
                  <a:lnTo>
                    <a:pt x="684350" y="722776"/>
                  </a:lnTo>
                  <a:lnTo>
                    <a:pt x="737009" y="708803"/>
                  </a:lnTo>
                  <a:lnTo>
                    <a:pt x="789618" y="692300"/>
                  </a:lnTo>
                  <a:lnTo>
                    <a:pt x="842276" y="673290"/>
                  </a:lnTo>
                  <a:lnTo>
                    <a:pt x="894935" y="651405"/>
                  </a:lnTo>
                  <a:lnTo>
                    <a:pt x="947593" y="625705"/>
                  </a:lnTo>
                  <a:lnTo>
                    <a:pt x="1000202" y="594734"/>
                  </a:lnTo>
                  <a:lnTo>
                    <a:pt x="1052861" y="555753"/>
                  </a:lnTo>
                  <a:lnTo>
                    <a:pt x="1105519" y="505205"/>
                  </a:lnTo>
                  <a:lnTo>
                    <a:pt x="1131824" y="474025"/>
                  </a:lnTo>
                  <a:lnTo>
                    <a:pt x="1158129" y="437611"/>
                  </a:lnTo>
                  <a:lnTo>
                    <a:pt x="1184482" y="394358"/>
                  </a:lnTo>
                  <a:lnTo>
                    <a:pt x="1210787" y="340687"/>
                  </a:lnTo>
                  <a:lnTo>
                    <a:pt x="1237141" y="270032"/>
                  </a:lnTo>
                  <a:lnTo>
                    <a:pt x="1263446" y="167677"/>
                  </a:lnTo>
                  <a:lnTo>
                    <a:pt x="1289750" y="0"/>
                  </a:lnTo>
                </a:path>
              </a:pathLst>
            </a:custGeom>
            <a:ln w="7544">
              <a:solidFill>
                <a:srgbClr val="C7363F"/>
              </a:solidFill>
            </a:ln>
          </p:spPr>
          <p:txBody>
            <a:bodyPr wrap="square" lIns="0" tIns="0" rIns="0" bIns="0" rtlCol="0"/>
            <a:lstStyle/>
            <a:p>
              <a:endParaRPr/>
            </a:p>
          </p:txBody>
        </p:sp>
        <p:sp>
          <p:nvSpPr>
            <p:cNvPr id="30" name="object 30"/>
            <p:cNvSpPr/>
            <p:nvPr/>
          </p:nvSpPr>
          <p:spPr>
            <a:xfrm>
              <a:off x="2807472" y="1427410"/>
              <a:ext cx="1290320" cy="523240"/>
            </a:xfrm>
            <a:custGeom>
              <a:avLst/>
              <a:gdLst/>
              <a:ahLst/>
              <a:cxnLst/>
              <a:rect l="l" t="t" r="r" b="b"/>
              <a:pathLst>
                <a:path w="1290320" h="523239">
                  <a:moveTo>
                    <a:pt x="0" y="0"/>
                  </a:moveTo>
                  <a:lnTo>
                    <a:pt x="52609" y="16441"/>
                  </a:lnTo>
                  <a:lnTo>
                    <a:pt x="105267" y="30118"/>
                  </a:lnTo>
                  <a:lnTo>
                    <a:pt x="157926" y="40438"/>
                  </a:lnTo>
                  <a:lnTo>
                    <a:pt x="210584" y="48276"/>
                  </a:lnTo>
                  <a:lnTo>
                    <a:pt x="263193" y="55114"/>
                  </a:lnTo>
                  <a:lnTo>
                    <a:pt x="289547" y="58534"/>
                  </a:lnTo>
                  <a:lnTo>
                    <a:pt x="342144" y="65878"/>
                  </a:lnTo>
                  <a:lnTo>
                    <a:pt x="394802" y="74186"/>
                  </a:lnTo>
                  <a:lnTo>
                    <a:pt x="447461" y="83591"/>
                  </a:lnTo>
                  <a:lnTo>
                    <a:pt x="500119" y="94454"/>
                  </a:lnTo>
                  <a:lnTo>
                    <a:pt x="552741" y="106724"/>
                  </a:lnTo>
                  <a:lnTo>
                    <a:pt x="605399" y="120647"/>
                  </a:lnTo>
                  <a:lnTo>
                    <a:pt x="658058" y="136447"/>
                  </a:lnTo>
                  <a:lnTo>
                    <a:pt x="710655" y="154050"/>
                  </a:lnTo>
                  <a:lnTo>
                    <a:pt x="763313" y="173664"/>
                  </a:lnTo>
                  <a:lnTo>
                    <a:pt x="815972" y="195191"/>
                  </a:lnTo>
                  <a:lnTo>
                    <a:pt x="868630" y="219027"/>
                  </a:lnTo>
                  <a:lnTo>
                    <a:pt x="921252" y="245542"/>
                  </a:lnTo>
                  <a:lnTo>
                    <a:pt x="973910" y="275006"/>
                  </a:lnTo>
                  <a:lnTo>
                    <a:pt x="1026569" y="307902"/>
                  </a:lnTo>
                  <a:lnTo>
                    <a:pt x="1079165" y="344514"/>
                  </a:lnTo>
                  <a:lnTo>
                    <a:pt x="1131824" y="384594"/>
                  </a:lnTo>
                  <a:lnTo>
                    <a:pt x="1184482" y="427797"/>
                  </a:lnTo>
                  <a:lnTo>
                    <a:pt x="1237141" y="474025"/>
                  </a:lnTo>
                  <a:lnTo>
                    <a:pt x="1263446" y="498317"/>
                  </a:lnTo>
                  <a:lnTo>
                    <a:pt x="1289750" y="523054"/>
                  </a:lnTo>
                </a:path>
              </a:pathLst>
            </a:custGeom>
            <a:ln w="7544">
              <a:solidFill>
                <a:srgbClr val="9BABC2"/>
              </a:solidFill>
            </a:ln>
          </p:spPr>
          <p:txBody>
            <a:bodyPr wrap="square" lIns="0" tIns="0" rIns="0" bIns="0" rtlCol="0"/>
            <a:lstStyle/>
            <a:p>
              <a:endParaRPr/>
            </a:p>
          </p:txBody>
        </p:sp>
        <p:sp>
          <p:nvSpPr>
            <p:cNvPr id="31" name="object 31"/>
            <p:cNvSpPr/>
            <p:nvPr/>
          </p:nvSpPr>
          <p:spPr>
            <a:xfrm>
              <a:off x="2755875" y="1421522"/>
              <a:ext cx="1393190" cy="0"/>
            </a:xfrm>
            <a:custGeom>
              <a:avLst/>
              <a:gdLst/>
              <a:ahLst/>
              <a:cxnLst/>
              <a:rect l="l" t="t" r="r" b="b"/>
              <a:pathLst>
                <a:path w="1393189">
                  <a:moveTo>
                    <a:pt x="0" y="0"/>
                  </a:moveTo>
                  <a:lnTo>
                    <a:pt x="1392944" y="0"/>
                  </a:lnTo>
                </a:path>
              </a:pathLst>
            </a:custGeom>
            <a:ln w="3772">
              <a:solidFill>
                <a:srgbClr val="000000"/>
              </a:solidFill>
              <a:prstDash val="lgDash"/>
            </a:ln>
          </p:spPr>
          <p:txBody>
            <a:bodyPr wrap="square" lIns="0" tIns="0" rIns="0" bIns="0" rtlCol="0"/>
            <a:lstStyle/>
            <a:p>
              <a:endParaRPr/>
            </a:p>
          </p:txBody>
        </p:sp>
        <p:sp>
          <p:nvSpPr>
            <p:cNvPr id="32" name="object 32"/>
            <p:cNvSpPr/>
            <p:nvPr/>
          </p:nvSpPr>
          <p:spPr>
            <a:xfrm>
              <a:off x="2785747" y="1341649"/>
              <a:ext cx="43815" cy="43815"/>
            </a:xfrm>
            <a:custGeom>
              <a:avLst/>
              <a:gdLst/>
              <a:ahLst/>
              <a:cxnLst/>
              <a:rect l="l" t="t" r="r" b="b"/>
              <a:pathLst>
                <a:path w="43814" h="43815">
                  <a:moveTo>
                    <a:pt x="43453" y="0"/>
                  </a:moveTo>
                  <a:lnTo>
                    <a:pt x="0" y="0"/>
                  </a:lnTo>
                  <a:lnTo>
                    <a:pt x="0" y="43458"/>
                  </a:lnTo>
                  <a:lnTo>
                    <a:pt x="43453" y="43458"/>
                  </a:lnTo>
                  <a:lnTo>
                    <a:pt x="43453" y="0"/>
                  </a:lnTo>
                  <a:close/>
                </a:path>
              </a:pathLst>
            </a:custGeom>
            <a:solidFill>
              <a:srgbClr val="DBA123"/>
            </a:solidFill>
          </p:spPr>
          <p:txBody>
            <a:bodyPr wrap="square" lIns="0" tIns="0" rIns="0" bIns="0" rtlCol="0"/>
            <a:lstStyle/>
            <a:p>
              <a:endParaRPr/>
            </a:p>
          </p:txBody>
        </p:sp>
        <p:sp>
          <p:nvSpPr>
            <p:cNvPr id="33" name="object 33"/>
            <p:cNvSpPr/>
            <p:nvPr/>
          </p:nvSpPr>
          <p:spPr>
            <a:xfrm>
              <a:off x="2969978" y="1364490"/>
              <a:ext cx="43815" cy="43815"/>
            </a:xfrm>
            <a:custGeom>
              <a:avLst/>
              <a:gdLst/>
              <a:ahLst/>
              <a:cxnLst/>
              <a:rect l="l" t="t" r="r" b="b"/>
              <a:pathLst>
                <a:path w="43814" h="43815">
                  <a:moveTo>
                    <a:pt x="43453" y="0"/>
                  </a:moveTo>
                  <a:lnTo>
                    <a:pt x="0" y="0"/>
                  </a:lnTo>
                  <a:lnTo>
                    <a:pt x="0" y="43453"/>
                  </a:lnTo>
                  <a:lnTo>
                    <a:pt x="43453" y="43453"/>
                  </a:lnTo>
                  <a:lnTo>
                    <a:pt x="43453" y="0"/>
                  </a:lnTo>
                  <a:close/>
                </a:path>
              </a:pathLst>
            </a:custGeom>
            <a:solidFill>
              <a:srgbClr val="31B5FF"/>
            </a:solidFill>
          </p:spPr>
          <p:txBody>
            <a:bodyPr wrap="square" lIns="0" tIns="0" rIns="0" bIns="0" rtlCol="0"/>
            <a:lstStyle/>
            <a:p>
              <a:endParaRPr/>
            </a:p>
          </p:txBody>
        </p:sp>
        <p:sp>
          <p:nvSpPr>
            <p:cNvPr id="34" name="object 34"/>
            <p:cNvSpPr/>
            <p:nvPr/>
          </p:nvSpPr>
          <p:spPr>
            <a:xfrm>
              <a:off x="3891267" y="1085200"/>
              <a:ext cx="43815" cy="43815"/>
            </a:xfrm>
            <a:custGeom>
              <a:avLst/>
              <a:gdLst/>
              <a:ahLst/>
              <a:cxnLst/>
              <a:rect l="l" t="t" r="r" b="b"/>
              <a:pathLst>
                <a:path w="43814" h="43815">
                  <a:moveTo>
                    <a:pt x="43453" y="0"/>
                  </a:moveTo>
                  <a:lnTo>
                    <a:pt x="0" y="0"/>
                  </a:lnTo>
                  <a:lnTo>
                    <a:pt x="0" y="43453"/>
                  </a:lnTo>
                  <a:lnTo>
                    <a:pt x="43453" y="43453"/>
                  </a:lnTo>
                  <a:lnTo>
                    <a:pt x="43453" y="0"/>
                  </a:lnTo>
                  <a:close/>
                </a:path>
              </a:pathLst>
            </a:custGeom>
            <a:solidFill>
              <a:srgbClr val="009F86"/>
            </a:solidFill>
          </p:spPr>
          <p:txBody>
            <a:bodyPr wrap="square" lIns="0" tIns="0" rIns="0" bIns="0" rtlCol="0"/>
            <a:lstStyle/>
            <a:p>
              <a:endParaRPr/>
            </a:p>
          </p:txBody>
        </p:sp>
        <p:sp>
          <p:nvSpPr>
            <p:cNvPr id="35" name="object 35"/>
            <p:cNvSpPr/>
            <p:nvPr/>
          </p:nvSpPr>
          <p:spPr>
            <a:xfrm>
              <a:off x="2785747" y="1405681"/>
              <a:ext cx="43815" cy="43815"/>
            </a:xfrm>
            <a:custGeom>
              <a:avLst/>
              <a:gdLst/>
              <a:ahLst/>
              <a:cxnLst/>
              <a:rect l="l" t="t" r="r" b="b"/>
              <a:pathLst>
                <a:path w="43814" h="43815">
                  <a:moveTo>
                    <a:pt x="43453" y="0"/>
                  </a:moveTo>
                  <a:lnTo>
                    <a:pt x="0" y="0"/>
                  </a:lnTo>
                  <a:lnTo>
                    <a:pt x="0" y="43453"/>
                  </a:lnTo>
                  <a:lnTo>
                    <a:pt x="43453" y="43453"/>
                  </a:lnTo>
                  <a:lnTo>
                    <a:pt x="43453" y="0"/>
                  </a:lnTo>
                  <a:close/>
                </a:path>
              </a:pathLst>
            </a:custGeom>
            <a:solidFill>
              <a:srgbClr val="DBA123"/>
            </a:solidFill>
          </p:spPr>
          <p:txBody>
            <a:bodyPr wrap="square" lIns="0" tIns="0" rIns="0" bIns="0" rtlCol="0"/>
            <a:lstStyle/>
            <a:p>
              <a:endParaRPr/>
            </a:p>
          </p:txBody>
        </p:sp>
        <p:sp>
          <p:nvSpPr>
            <p:cNvPr id="36" name="object 36"/>
            <p:cNvSpPr/>
            <p:nvPr/>
          </p:nvSpPr>
          <p:spPr>
            <a:xfrm>
              <a:off x="2969978" y="1450242"/>
              <a:ext cx="43815" cy="43815"/>
            </a:xfrm>
            <a:custGeom>
              <a:avLst/>
              <a:gdLst/>
              <a:ahLst/>
              <a:cxnLst/>
              <a:rect l="l" t="t" r="r" b="b"/>
              <a:pathLst>
                <a:path w="43814" h="43815">
                  <a:moveTo>
                    <a:pt x="43453" y="0"/>
                  </a:moveTo>
                  <a:lnTo>
                    <a:pt x="0" y="0"/>
                  </a:lnTo>
                  <a:lnTo>
                    <a:pt x="0" y="43453"/>
                  </a:lnTo>
                  <a:lnTo>
                    <a:pt x="43453" y="43453"/>
                  </a:lnTo>
                  <a:lnTo>
                    <a:pt x="43453" y="0"/>
                  </a:lnTo>
                  <a:close/>
                </a:path>
              </a:pathLst>
            </a:custGeom>
            <a:solidFill>
              <a:srgbClr val="31B5FF"/>
            </a:solidFill>
          </p:spPr>
          <p:txBody>
            <a:bodyPr wrap="square" lIns="0" tIns="0" rIns="0" bIns="0" rtlCol="0"/>
            <a:lstStyle/>
            <a:p>
              <a:endParaRPr/>
            </a:p>
          </p:txBody>
        </p:sp>
        <p:sp>
          <p:nvSpPr>
            <p:cNvPr id="37" name="object 37"/>
            <p:cNvSpPr/>
            <p:nvPr/>
          </p:nvSpPr>
          <p:spPr>
            <a:xfrm>
              <a:off x="3891267" y="1769810"/>
              <a:ext cx="43815" cy="43815"/>
            </a:xfrm>
            <a:custGeom>
              <a:avLst/>
              <a:gdLst/>
              <a:ahLst/>
              <a:cxnLst/>
              <a:rect l="l" t="t" r="r" b="b"/>
              <a:pathLst>
                <a:path w="43814" h="43814">
                  <a:moveTo>
                    <a:pt x="43453" y="0"/>
                  </a:moveTo>
                  <a:lnTo>
                    <a:pt x="0" y="0"/>
                  </a:lnTo>
                  <a:lnTo>
                    <a:pt x="0" y="43453"/>
                  </a:lnTo>
                  <a:lnTo>
                    <a:pt x="43453" y="43453"/>
                  </a:lnTo>
                  <a:lnTo>
                    <a:pt x="43453" y="0"/>
                  </a:lnTo>
                  <a:close/>
                </a:path>
              </a:pathLst>
            </a:custGeom>
            <a:solidFill>
              <a:srgbClr val="009F86"/>
            </a:solidFill>
          </p:spPr>
          <p:txBody>
            <a:bodyPr wrap="square" lIns="0" tIns="0" rIns="0" bIns="0" rtlCol="0"/>
            <a:lstStyle/>
            <a:p>
              <a:endParaRPr/>
            </a:p>
          </p:txBody>
        </p:sp>
      </p:grpSp>
      <p:sp>
        <p:nvSpPr>
          <p:cNvPr id="38" name="object 38"/>
          <p:cNvSpPr txBox="1"/>
          <p:nvPr/>
        </p:nvSpPr>
        <p:spPr>
          <a:xfrm>
            <a:off x="2361313" y="891788"/>
            <a:ext cx="115570" cy="755015"/>
          </a:xfrm>
          <a:prstGeom prst="rect">
            <a:avLst/>
          </a:prstGeom>
        </p:spPr>
        <p:txBody>
          <a:bodyPr vert="vert270" wrap="square" lIns="0" tIns="8890" rIns="0" bIns="0" rtlCol="0">
            <a:spAutoFit/>
          </a:bodyPr>
          <a:lstStyle/>
          <a:p>
            <a:pPr marL="12700">
              <a:lnSpc>
                <a:spcPct val="100000"/>
              </a:lnSpc>
              <a:spcBef>
                <a:spcPts val="70"/>
              </a:spcBef>
            </a:pPr>
            <a:r>
              <a:rPr sz="600" spc="20" dirty="0">
                <a:latin typeface="Microsoft Sans Serif"/>
                <a:cs typeface="Microsoft Sans Serif"/>
              </a:rPr>
              <a:t>Mean</a:t>
            </a:r>
            <a:r>
              <a:rPr sz="600" spc="-5" dirty="0">
                <a:latin typeface="Microsoft Sans Serif"/>
                <a:cs typeface="Microsoft Sans Serif"/>
              </a:rPr>
              <a:t> </a:t>
            </a:r>
            <a:r>
              <a:rPr sz="600" spc="15" dirty="0">
                <a:latin typeface="Microsoft Sans Serif"/>
                <a:cs typeface="Microsoft Sans Serif"/>
              </a:rPr>
              <a:t>Squared</a:t>
            </a:r>
            <a:r>
              <a:rPr sz="600" spc="-5" dirty="0">
                <a:latin typeface="Microsoft Sans Serif"/>
                <a:cs typeface="Microsoft Sans Serif"/>
              </a:rPr>
              <a:t> </a:t>
            </a:r>
            <a:r>
              <a:rPr sz="600" spc="10" dirty="0">
                <a:latin typeface="Microsoft Sans Serif"/>
                <a:cs typeface="Microsoft Sans Serif"/>
              </a:rPr>
              <a:t>Error</a:t>
            </a:r>
            <a:endParaRPr sz="600">
              <a:latin typeface="Microsoft Sans Serif"/>
              <a:cs typeface="Microsoft Sans Serif"/>
            </a:endParaRPr>
          </a:p>
        </p:txBody>
      </p:sp>
      <p:sp>
        <p:nvSpPr>
          <p:cNvPr id="40" name="Footer Placeholder 39">
            <a:extLst>
              <a:ext uri="{FF2B5EF4-FFF2-40B4-BE49-F238E27FC236}">
                <a16:creationId xmlns:a16="http://schemas.microsoft.com/office/drawing/2014/main" id="{DBE00315-1163-1E64-BD0D-0C3D39F36F08}"/>
              </a:ext>
            </a:extLst>
          </p:cNvPr>
          <p:cNvSpPr>
            <a:spLocks noGrp="1"/>
          </p:cNvSpPr>
          <p:nvPr>
            <p:ph type="ftr" sz="quarter" idx="5"/>
          </p:nvPr>
        </p:nvSpPr>
        <p:spPr/>
        <p:txBody>
          <a:bodyPr/>
          <a:lstStyle/>
          <a:p>
            <a:r>
              <a:rPr lang="en-US"/>
              <a:t>Dr. Malak Abdullah</a:t>
            </a:r>
            <a:endParaRPr lang="en-US" dirty="0"/>
          </a:p>
        </p:txBody>
      </p:sp>
    </p:spTree>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608195" cy="2207260"/>
            <a:chOff x="0" y="0"/>
            <a:chExt cx="4608195" cy="2207260"/>
          </a:xfrm>
        </p:grpSpPr>
        <p:pic>
          <p:nvPicPr>
            <p:cNvPr id="3" name="object 3"/>
            <p:cNvPicPr/>
            <p:nvPr/>
          </p:nvPicPr>
          <p:blipFill>
            <a:blip r:embed="rId2" cstate="print"/>
            <a:stretch>
              <a:fillRect/>
            </a:stretch>
          </p:blipFill>
          <p:spPr>
            <a:xfrm>
              <a:off x="725707" y="458205"/>
              <a:ext cx="1485553" cy="1746499"/>
            </a:xfrm>
            <a:prstGeom prst="rect">
              <a:avLst/>
            </a:prstGeom>
          </p:spPr>
        </p:pic>
        <p:sp>
          <p:nvSpPr>
            <p:cNvPr id="4" name="object 4"/>
            <p:cNvSpPr/>
            <p:nvPr/>
          </p:nvSpPr>
          <p:spPr>
            <a:xfrm>
              <a:off x="2775938" y="522892"/>
              <a:ext cx="1129030" cy="1682114"/>
            </a:xfrm>
            <a:custGeom>
              <a:avLst/>
              <a:gdLst/>
              <a:ahLst/>
              <a:cxnLst/>
              <a:rect l="l" t="t" r="r" b="b"/>
              <a:pathLst>
                <a:path w="1129029" h="1682114">
                  <a:moveTo>
                    <a:pt x="49708" y="1632103"/>
                  </a:moveTo>
                  <a:lnTo>
                    <a:pt x="1128510" y="1632103"/>
                  </a:lnTo>
                </a:path>
                <a:path w="1129029" h="1682114">
                  <a:moveTo>
                    <a:pt x="102822" y="1632103"/>
                  </a:moveTo>
                  <a:lnTo>
                    <a:pt x="102822" y="1681812"/>
                  </a:lnTo>
                </a:path>
                <a:path w="1129029" h="1682114">
                  <a:moveTo>
                    <a:pt x="511001" y="1632103"/>
                  </a:moveTo>
                  <a:lnTo>
                    <a:pt x="511001" y="1681812"/>
                  </a:lnTo>
                </a:path>
                <a:path w="1129029" h="1682114">
                  <a:moveTo>
                    <a:pt x="819723" y="1632103"/>
                  </a:moveTo>
                  <a:lnTo>
                    <a:pt x="819723" y="1681812"/>
                  </a:lnTo>
                </a:path>
                <a:path w="1129029" h="1682114">
                  <a:moveTo>
                    <a:pt x="1128510" y="1632103"/>
                  </a:moveTo>
                  <a:lnTo>
                    <a:pt x="1128510" y="1681812"/>
                  </a:lnTo>
                </a:path>
                <a:path w="1129029" h="1682114">
                  <a:moveTo>
                    <a:pt x="49708" y="1569357"/>
                  </a:moveTo>
                  <a:lnTo>
                    <a:pt x="49708" y="0"/>
                  </a:lnTo>
                </a:path>
                <a:path w="1129029" h="1682114">
                  <a:moveTo>
                    <a:pt x="49708" y="1569357"/>
                  </a:moveTo>
                  <a:lnTo>
                    <a:pt x="0" y="1569357"/>
                  </a:lnTo>
                </a:path>
                <a:path w="1129029" h="1682114">
                  <a:moveTo>
                    <a:pt x="49708" y="1177024"/>
                  </a:moveTo>
                  <a:lnTo>
                    <a:pt x="0" y="1177024"/>
                  </a:lnTo>
                </a:path>
                <a:path w="1129029" h="1682114">
                  <a:moveTo>
                    <a:pt x="49708" y="784678"/>
                  </a:moveTo>
                  <a:lnTo>
                    <a:pt x="0" y="784678"/>
                  </a:lnTo>
                </a:path>
                <a:path w="1129029" h="1682114">
                  <a:moveTo>
                    <a:pt x="49708" y="392345"/>
                  </a:moveTo>
                  <a:lnTo>
                    <a:pt x="0" y="392345"/>
                  </a:lnTo>
                </a:path>
                <a:path w="1129029" h="1682114">
                  <a:moveTo>
                    <a:pt x="49708" y="0"/>
                  </a:moveTo>
                  <a:lnTo>
                    <a:pt x="0" y="0"/>
                  </a:lnTo>
                </a:path>
              </a:pathLst>
            </a:custGeom>
            <a:ln w="3883">
              <a:solidFill>
                <a:srgbClr val="000000"/>
              </a:solidFill>
            </a:ln>
          </p:spPr>
          <p:txBody>
            <a:bodyPr wrap="square" lIns="0" tIns="0" rIns="0" bIns="0" rtlCol="0"/>
            <a:lstStyle/>
            <a:p>
              <a:endParaRPr/>
            </a:p>
          </p:txBody>
        </p:sp>
      </p:grpSp>
      <p:sp>
        <p:nvSpPr>
          <p:cNvPr id="5" name="object 5"/>
          <p:cNvSpPr txBox="1"/>
          <p:nvPr/>
        </p:nvSpPr>
        <p:spPr>
          <a:xfrm>
            <a:off x="792805" y="2238394"/>
            <a:ext cx="71755" cy="125095"/>
          </a:xfrm>
          <a:prstGeom prst="rect">
            <a:avLst/>
          </a:prstGeom>
        </p:spPr>
        <p:txBody>
          <a:bodyPr vert="horz" wrap="square" lIns="0" tIns="12700" rIns="0" bIns="0" rtlCol="0">
            <a:spAutoFit/>
          </a:bodyPr>
          <a:lstStyle/>
          <a:p>
            <a:pPr marL="12700">
              <a:lnSpc>
                <a:spcPct val="100000"/>
              </a:lnSpc>
              <a:spcBef>
                <a:spcPts val="100"/>
              </a:spcBef>
            </a:pPr>
            <a:r>
              <a:rPr sz="650" dirty="0">
                <a:latin typeface="Microsoft Sans Serif"/>
                <a:cs typeface="Microsoft Sans Serif"/>
              </a:rPr>
              <a:t>0</a:t>
            </a:r>
            <a:endParaRPr sz="650">
              <a:latin typeface="Microsoft Sans Serif"/>
              <a:cs typeface="Microsoft Sans Serif"/>
            </a:endParaRPr>
          </a:p>
        </p:txBody>
      </p:sp>
      <p:sp>
        <p:nvSpPr>
          <p:cNvPr id="6" name="object 6"/>
          <p:cNvSpPr txBox="1"/>
          <p:nvPr/>
        </p:nvSpPr>
        <p:spPr>
          <a:xfrm>
            <a:off x="1035332" y="2238394"/>
            <a:ext cx="118110" cy="125095"/>
          </a:xfrm>
          <a:prstGeom prst="rect">
            <a:avLst/>
          </a:prstGeom>
        </p:spPr>
        <p:txBody>
          <a:bodyPr vert="horz" wrap="square" lIns="0" tIns="12700" rIns="0" bIns="0" rtlCol="0">
            <a:spAutoFit/>
          </a:bodyPr>
          <a:lstStyle/>
          <a:p>
            <a:pPr marL="12700">
              <a:lnSpc>
                <a:spcPct val="100000"/>
              </a:lnSpc>
              <a:spcBef>
                <a:spcPts val="100"/>
              </a:spcBef>
            </a:pPr>
            <a:r>
              <a:rPr sz="650" dirty="0">
                <a:latin typeface="Microsoft Sans Serif"/>
                <a:cs typeface="Microsoft Sans Serif"/>
              </a:rPr>
              <a:t>20</a:t>
            </a:r>
            <a:endParaRPr sz="650">
              <a:latin typeface="Microsoft Sans Serif"/>
              <a:cs typeface="Microsoft Sans Serif"/>
            </a:endParaRPr>
          </a:p>
        </p:txBody>
      </p:sp>
      <p:sp>
        <p:nvSpPr>
          <p:cNvPr id="7" name="object 7"/>
          <p:cNvSpPr txBox="1"/>
          <p:nvPr/>
        </p:nvSpPr>
        <p:spPr>
          <a:xfrm>
            <a:off x="1300908" y="2238394"/>
            <a:ext cx="118110" cy="125095"/>
          </a:xfrm>
          <a:prstGeom prst="rect">
            <a:avLst/>
          </a:prstGeom>
        </p:spPr>
        <p:txBody>
          <a:bodyPr vert="horz" wrap="square" lIns="0" tIns="12700" rIns="0" bIns="0" rtlCol="0">
            <a:spAutoFit/>
          </a:bodyPr>
          <a:lstStyle/>
          <a:p>
            <a:pPr marL="12700">
              <a:lnSpc>
                <a:spcPct val="100000"/>
              </a:lnSpc>
              <a:spcBef>
                <a:spcPts val="100"/>
              </a:spcBef>
            </a:pPr>
            <a:r>
              <a:rPr sz="650" dirty="0">
                <a:latin typeface="Microsoft Sans Serif"/>
                <a:cs typeface="Microsoft Sans Serif"/>
              </a:rPr>
              <a:t>40</a:t>
            </a:r>
            <a:endParaRPr sz="650">
              <a:latin typeface="Microsoft Sans Serif"/>
              <a:cs typeface="Microsoft Sans Serif"/>
            </a:endParaRPr>
          </a:p>
        </p:txBody>
      </p:sp>
      <p:sp>
        <p:nvSpPr>
          <p:cNvPr id="8" name="object 8"/>
          <p:cNvSpPr txBox="1"/>
          <p:nvPr/>
        </p:nvSpPr>
        <p:spPr>
          <a:xfrm>
            <a:off x="1566424" y="2238394"/>
            <a:ext cx="118110" cy="125095"/>
          </a:xfrm>
          <a:prstGeom prst="rect">
            <a:avLst/>
          </a:prstGeom>
        </p:spPr>
        <p:txBody>
          <a:bodyPr vert="horz" wrap="square" lIns="0" tIns="12700" rIns="0" bIns="0" rtlCol="0">
            <a:spAutoFit/>
          </a:bodyPr>
          <a:lstStyle/>
          <a:p>
            <a:pPr marL="12700">
              <a:lnSpc>
                <a:spcPct val="100000"/>
              </a:lnSpc>
              <a:spcBef>
                <a:spcPts val="100"/>
              </a:spcBef>
            </a:pPr>
            <a:r>
              <a:rPr sz="650" dirty="0">
                <a:latin typeface="Microsoft Sans Serif"/>
                <a:cs typeface="Microsoft Sans Serif"/>
              </a:rPr>
              <a:t>60</a:t>
            </a:r>
            <a:endParaRPr sz="650">
              <a:latin typeface="Microsoft Sans Serif"/>
              <a:cs typeface="Microsoft Sans Serif"/>
            </a:endParaRPr>
          </a:p>
        </p:txBody>
      </p:sp>
      <p:sp>
        <p:nvSpPr>
          <p:cNvPr id="9" name="object 9"/>
          <p:cNvSpPr txBox="1"/>
          <p:nvPr/>
        </p:nvSpPr>
        <p:spPr>
          <a:xfrm>
            <a:off x="1831996" y="2238394"/>
            <a:ext cx="406400" cy="125095"/>
          </a:xfrm>
          <a:prstGeom prst="rect">
            <a:avLst/>
          </a:prstGeom>
        </p:spPr>
        <p:txBody>
          <a:bodyPr vert="horz" wrap="square" lIns="0" tIns="12700" rIns="0" bIns="0" rtlCol="0">
            <a:spAutoFit/>
          </a:bodyPr>
          <a:lstStyle/>
          <a:p>
            <a:pPr marL="12700">
              <a:lnSpc>
                <a:spcPct val="100000"/>
              </a:lnSpc>
              <a:spcBef>
                <a:spcPts val="100"/>
              </a:spcBef>
              <a:tabLst>
                <a:tab pos="254635" algn="l"/>
              </a:tabLst>
            </a:pPr>
            <a:r>
              <a:rPr sz="650" dirty="0">
                <a:latin typeface="Microsoft Sans Serif"/>
                <a:cs typeface="Microsoft Sans Serif"/>
              </a:rPr>
              <a:t>80	100</a:t>
            </a:r>
            <a:endParaRPr sz="650">
              <a:latin typeface="Microsoft Sans Serif"/>
              <a:cs typeface="Microsoft Sans Serif"/>
            </a:endParaRPr>
          </a:p>
        </p:txBody>
      </p:sp>
      <p:sp>
        <p:nvSpPr>
          <p:cNvPr id="10" name="object 10"/>
          <p:cNvSpPr txBox="1"/>
          <p:nvPr/>
        </p:nvSpPr>
        <p:spPr>
          <a:xfrm>
            <a:off x="568434" y="1894317"/>
            <a:ext cx="118110" cy="200660"/>
          </a:xfrm>
          <a:prstGeom prst="rect">
            <a:avLst/>
          </a:prstGeom>
        </p:spPr>
        <p:txBody>
          <a:bodyPr vert="vert270" wrap="square" lIns="0" tIns="5080" rIns="0" bIns="0" rtlCol="0">
            <a:spAutoFit/>
          </a:bodyPr>
          <a:lstStyle/>
          <a:p>
            <a:pPr marL="12700">
              <a:lnSpc>
                <a:spcPct val="100000"/>
              </a:lnSpc>
              <a:spcBef>
                <a:spcPts val="40"/>
              </a:spcBef>
            </a:pPr>
            <a:r>
              <a:rPr sz="650" dirty="0">
                <a:latin typeface="Microsoft Sans Serif"/>
                <a:cs typeface="Microsoft Sans Serif"/>
              </a:rPr>
              <a:t>−10</a:t>
            </a:r>
            <a:endParaRPr sz="650">
              <a:latin typeface="Microsoft Sans Serif"/>
              <a:cs typeface="Microsoft Sans Serif"/>
            </a:endParaRPr>
          </a:p>
        </p:txBody>
      </p:sp>
      <p:sp>
        <p:nvSpPr>
          <p:cNvPr id="11" name="object 11"/>
          <p:cNvSpPr txBox="1"/>
          <p:nvPr/>
        </p:nvSpPr>
        <p:spPr>
          <a:xfrm>
            <a:off x="568434" y="1539139"/>
            <a:ext cx="118110" cy="71755"/>
          </a:xfrm>
          <a:prstGeom prst="rect">
            <a:avLst/>
          </a:prstGeom>
        </p:spPr>
        <p:txBody>
          <a:bodyPr vert="vert270" wrap="square" lIns="0" tIns="5080" rIns="0" bIns="0" rtlCol="0">
            <a:spAutoFit/>
          </a:bodyPr>
          <a:lstStyle/>
          <a:p>
            <a:pPr marL="12700">
              <a:lnSpc>
                <a:spcPct val="100000"/>
              </a:lnSpc>
              <a:spcBef>
                <a:spcPts val="40"/>
              </a:spcBef>
            </a:pPr>
            <a:r>
              <a:rPr sz="650" dirty="0">
                <a:latin typeface="Microsoft Sans Serif"/>
                <a:cs typeface="Microsoft Sans Serif"/>
              </a:rPr>
              <a:t>0</a:t>
            </a:r>
            <a:endParaRPr sz="650">
              <a:latin typeface="Microsoft Sans Serif"/>
              <a:cs typeface="Microsoft Sans Serif"/>
            </a:endParaRPr>
          </a:p>
        </p:txBody>
      </p:sp>
      <p:sp>
        <p:nvSpPr>
          <p:cNvPr id="12" name="object 12"/>
          <p:cNvSpPr txBox="1"/>
          <p:nvPr/>
        </p:nvSpPr>
        <p:spPr>
          <a:xfrm>
            <a:off x="568434" y="1113701"/>
            <a:ext cx="118110" cy="118110"/>
          </a:xfrm>
          <a:prstGeom prst="rect">
            <a:avLst/>
          </a:prstGeom>
        </p:spPr>
        <p:txBody>
          <a:bodyPr vert="vert270" wrap="square" lIns="0" tIns="5080" rIns="0" bIns="0" rtlCol="0">
            <a:spAutoFit/>
          </a:bodyPr>
          <a:lstStyle/>
          <a:p>
            <a:pPr marL="12700">
              <a:lnSpc>
                <a:spcPct val="100000"/>
              </a:lnSpc>
              <a:spcBef>
                <a:spcPts val="40"/>
              </a:spcBef>
            </a:pPr>
            <a:r>
              <a:rPr sz="650" dirty="0">
                <a:latin typeface="Microsoft Sans Serif"/>
                <a:cs typeface="Microsoft Sans Serif"/>
              </a:rPr>
              <a:t>10</a:t>
            </a:r>
            <a:endParaRPr sz="650">
              <a:latin typeface="Microsoft Sans Serif"/>
              <a:cs typeface="Microsoft Sans Serif"/>
            </a:endParaRPr>
          </a:p>
        </p:txBody>
      </p:sp>
      <p:sp>
        <p:nvSpPr>
          <p:cNvPr id="13" name="object 13"/>
          <p:cNvSpPr txBox="1"/>
          <p:nvPr/>
        </p:nvSpPr>
        <p:spPr>
          <a:xfrm>
            <a:off x="568434" y="711289"/>
            <a:ext cx="118110" cy="118110"/>
          </a:xfrm>
          <a:prstGeom prst="rect">
            <a:avLst/>
          </a:prstGeom>
        </p:spPr>
        <p:txBody>
          <a:bodyPr vert="vert270" wrap="square" lIns="0" tIns="5080" rIns="0" bIns="0" rtlCol="0">
            <a:spAutoFit/>
          </a:bodyPr>
          <a:lstStyle/>
          <a:p>
            <a:pPr marL="12700">
              <a:lnSpc>
                <a:spcPct val="100000"/>
              </a:lnSpc>
              <a:spcBef>
                <a:spcPts val="40"/>
              </a:spcBef>
            </a:pPr>
            <a:r>
              <a:rPr sz="650" dirty="0">
                <a:latin typeface="Microsoft Sans Serif"/>
                <a:cs typeface="Microsoft Sans Serif"/>
              </a:rPr>
              <a:t>20</a:t>
            </a:r>
            <a:endParaRPr sz="650">
              <a:latin typeface="Microsoft Sans Serif"/>
              <a:cs typeface="Microsoft Sans Serif"/>
            </a:endParaRPr>
          </a:p>
        </p:txBody>
      </p:sp>
      <p:sp>
        <p:nvSpPr>
          <p:cNvPr id="14" name="object 14"/>
          <p:cNvSpPr txBox="1"/>
          <p:nvPr/>
        </p:nvSpPr>
        <p:spPr>
          <a:xfrm>
            <a:off x="347294" y="2391801"/>
            <a:ext cx="3861435" cy="543560"/>
          </a:xfrm>
          <a:prstGeom prst="rect">
            <a:avLst/>
          </a:prstGeom>
        </p:spPr>
        <p:txBody>
          <a:bodyPr vert="horz" wrap="square" lIns="0" tIns="58419" rIns="0" bIns="0" rtlCol="0">
            <a:spAutoFit/>
          </a:bodyPr>
          <a:lstStyle/>
          <a:p>
            <a:pPr marL="1116965">
              <a:lnSpc>
                <a:spcPct val="100000"/>
              </a:lnSpc>
              <a:spcBef>
                <a:spcPts val="459"/>
              </a:spcBef>
              <a:tabLst>
                <a:tab pos="3024505" algn="l"/>
              </a:tabLst>
            </a:pPr>
            <a:r>
              <a:rPr sz="650" dirty="0">
                <a:latin typeface="Microsoft Sans Serif"/>
                <a:cs typeface="Microsoft Sans Serif"/>
              </a:rPr>
              <a:t>X	</a:t>
            </a:r>
            <a:r>
              <a:rPr sz="650" spc="-5" dirty="0">
                <a:latin typeface="Microsoft Sans Serif"/>
                <a:cs typeface="Microsoft Sans Serif"/>
              </a:rPr>
              <a:t>Flexibility</a:t>
            </a:r>
            <a:endParaRPr sz="650">
              <a:latin typeface="Microsoft Sans Serif"/>
              <a:cs typeface="Microsoft Sans Serif"/>
            </a:endParaRPr>
          </a:p>
          <a:p>
            <a:pPr marL="12700" marR="5080">
              <a:lnSpc>
                <a:spcPct val="100000"/>
              </a:lnSpc>
              <a:spcBef>
                <a:spcPts val="540"/>
              </a:spcBef>
            </a:pPr>
            <a:r>
              <a:rPr sz="1000" spc="10" dirty="0">
                <a:latin typeface="Calibri"/>
                <a:cs typeface="Calibri"/>
              </a:rPr>
              <a:t>Here</a:t>
            </a:r>
            <a:r>
              <a:rPr sz="1000" spc="105" dirty="0">
                <a:latin typeface="Calibri"/>
                <a:cs typeface="Calibri"/>
              </a:rPr>
              <a:t> </a:t>
            </a:r>
            <a:r>
              <a:rPr sz="1000" spc="5" dirty="0">
                <a:latin typeface="Calibri"/>
                <a:cs typeface="Calibri"/>
              </a:rPr>
              <a:t>the</a:t>
            </a:r>
            <a:r>
              <a:rPr sz="1000" spc="110" dirty="0">
                <a:latin typeface="Calibri"/>
                <a:cs typeface="Calibri"/>
              </a:rPr>
              <a:t> </a:t>
            </a:r>
            <a:r>
              <a:rPr sz="1000" spc="35" dirty="0">
                <a:latin typeface="Calibri"/>
                <a:cs typeface="Calibri"/>
              </a:rPr>
              <a:t>truth</a:t>
            </a:r>
            <a:r>
              <a:rPr sz="1000" spc="110" dirty="0">
                <a:latin typeface="Calibri"/>
                <a:cs typeface="Calibri"/>
              </a:rPr>
              <a:t> </a:t>
            </a:r>
            <a:r>
              <a:rPr sz="1000" spc="20" dirty="0">
                <a:latin typeface="Calibri"/>
                <a:cs typeface="Calibri"/>
              </a:rPr>
              <a:t>is</a:t>
            </a:r>
            <a:r>
              <a:rPr sz="1000" spc="110" dirty="0">
                <a:latin typeface="Calibri"/>
                <a:cs typeface="Calibri"/>
              </a:rPr>
              <a:t> </a:t>
            </a:r>
            <a:r>
              <a:rPr sz="1000" spc="35" dirty="0">
                <a:latin typeface="Calibri"/>
                <a:cs typeface="Calibri"/>
              </a:rPr>
              <a:t>wiggly</a:t>
            </a:r>
            <a:r>
              <a:rPr sz="1000" spc="110" dirty="0">
                <a:latin typeface="Calibri"/>
                <a:cs typeface="Calibri"/>
              </a:rPr>
              <a:t> </a:t>
            </a:r>
            <a:r>
              <a:rPr sz="1000" spc="20" dirty="0">
                <a:latin typeface="Calibri"/>
                <a:cs typeface="Calibri"/>
              </a:rPr>
              <a:t>and</a:t>
            </a:r>
            <a:r>
              <a:rPr sz="1000" spc="110" dirty="0">
                <a:latin typeface="Calibri"/>
                <a:cs typeface="Calibri"/>
              </a:rPr>
              <a:t> </a:t>
            </a:r>
            <a:r>
              <a:rPr sz="1000" spc="5" dirty="0">
                <a:latin typeface="Calibri"/>
                <a:cs typeface="Calibri"/>
              </a:rPr>
              <a:t>the</a:t>
            </a:r>
            <a:r>
              <a:rPr sz="1000" spc="110" dirty="0">
                <a:latin typeface="Calibri"/>
                <a:cs typeface="Calibri"/>
              </a:rPr>
              <a:t> </a:t>
            </a:r>
            <a:r>
              <a:rPr sz="1000" spc="-5" dirty="0">
                <a:latin typeface="Calibri"/>
                <a:cs typeface="Calibri"/>
              </a:rPr>
              <a:t>noise</a:t>
            </a:r>
            <a:r>
              <a:rPr sz="1000" spc="110" dirty="0">
                <a:latin typeface="Calibri"/>
                <a:cs typeface="Calibri"/>
              </a:rPr>
              <a:t> </a:t>
            </a:r>
            <a:r>
              <a:rPr sz="1000" spc="20" dirty="0">
                <a:latin typeface="Calibri"/>
                <a:cs typeface="Calibri"/>
              </a:rPr>
              <a:t>is</a:t>
            </a:r>
            <a:r>
              <a:rPr sz="1000" spc="110" dirty="0">
                <a:latin typeface="Calibri"/>
                <a:cs typeface="Calibri"/>
              </a:rPr>
              <a:t> </a:t>
            </a:r>
            <a:r>
              <a:rPr sz="1000" dirty="0">
                <a:latin typeface="Calibri"/>
                <a:cs typeface="Calibri"/>
              </a:rPr>
              <a:t>low,</a:t>
            </a:r>
            <a:r>
              <a:rPr sz="1000" spc="110" dirty="0">
                <a:latin typeface="Calibri"/>
                <a:cs typeface="Calibri"/>
              </a:rPr>
              <a:t> </a:t>
            </a:r>
            <a:r>
              <a:rPr sz="1000" spc="-15" dirty="0">
                <a:latin typeface="Calibri"/>
                <a:cs typeface="Calibri"/>
              </a:rPr>
              <a:t>so</a:t>
            </a:r>
            <a:r>
              <a:rPr sz="1000" spc="110" dirty="0">
                <a:latin typeface="Calibri"/>
                <a:cs typeface="Calibri"/>
              </a:rPr>
              <a:t> </a:t>
            </a:r>
            <a:r>
              <a:rPr sz="1000" spc="5" dirty="0">
                <a:latin typeface="Calibri"/>
                <a:cs typeface="Calibri"/>
              </a:rPr>
              <a:t>the</a:t>
            </a:r>
            <a:r>
              <a:rPr sz="1000" spc="110" dirty="0">
                <a:latin typeface="Calibri"/>
                <a:cs typeface="Calibri"/>
              </a:rPr>
              <a:t> </a:t>
            </a:r>
            <a:r>
              <a:rPr sz="1000" spc="-5" dirty="0">
                <a:latin typeface="Calibri"/>
                <a:cs typeface="Calibri"/>
              </a:rPr>
              <a:t>more</a:t>
            </a:r>
            <a:r>
              <a:rPr sz="1000" spc="110" dirty="0">
                <a:latin typeface="Calibri"/>
                <a:cs typeface="Calibri"/>
              </a:rPr>
              <a:t> </a:t>
            </a:r>
            <a:r>
              <a:rPr sz="1000" spc="15" dirty="0">
                <a:latin typeface="Calibri"/>
                <a:cs typeface="Calibri"/>
              </a:rPr>
              <a:t>flexible</a:t>
            </a:r>
            <a:r>
              <a:rPr sz="1000" spc="105" dirty="0">
                <a:latin typeface="Calibri"/>
                <a:cs typeface="Calibri"/>
              </a:rPr>
              <a:t> </a:t>
            </a:r>
            <a:r>
              <a:rPr sz="1000" spc="15" dirty="0">
                <a:latin typeface="Calibri"/>
                <a:cs typeface="Calibri"/>
              </a:rPr>
              <a:t>fits </a:t>
            </a:r>
            <a:r>
              <a:rPr sz="1000" spc="-210" dirty="0">
                <a:latin typeface="Calibri"/>
                <a:cs typeface="Calibri"/>
              </a:rPr>
              <a:t> </a:t>
            </a:r>
            <a:r>
              <a:rPr sz="1000" spc="-5" dirty="0">
                <a:latin typeface="Calibri"/>
                <a:cs typeface="Calibri"/>
              </a:rPr>
              <a:t>do</a:t>
            </a:r>
            <a:r>
              <a:rPr sz="1000" spc="100" dirty="0">
                <a:latin typeface="Calibri"/>
                <a:cs typeface="Calibri"/>
              </a:rPr>
              <a:t> </a:t>
            </a:r>
            <a:r>
              <a:rPr sz="1000" spc="5" dirty="0">
                <a:latin typeface="Calibri"/>
                <a:cs typeface="Calibri"/>
              </a:rPr>
              <a:t>the</a:t>
            </a:r>
            <a:r>
              <a:rPr sz="1000" spc="105" dirty="0">
                <a:latin typeface="Calibri"/>
                <a:cs typeface="Calibri"/>
              </a:rPr>
              <a:t> </a:t>
            </a:r>
            <a:r>
              <a:rPr sz="1000" spc="10" dirty="0">
                <a:latin typeface="Calibri"/>
                <a:cs typeface="Calibri"/>
              </a:rPr>
              <a:t>best.</a:t>
            </a:r>
            <a:endParaRPr sz="1000">
              <a:latin typeface="Calibri"/>
              <a:cs typeface="Calibri"/>
            </a:endParaRPr>
          </a:p>
        </p:txBody>
      </p:sp>
      <p:sp>
        <p:nvSpPr>
          <p:cNvPr id="15" name="object 15"/>
          <p:cNvSpPr txBox="1"/>
          <p:nvPr/>
        </p:nvSpPr>
        <p:spPr>
          <a:xfrm>
            <a:off x="369624" y="1267243"/>
            <a:ext cx="118110" cy="81280"/>
          </a:xfrm>
          <a:prstGeom prst="rect">
            <a:avLst/>
          </a:prstGeom>
        </p:spPr>
        <p:txBody>
          <a:bodyPr vert="vert270" wrap="square" lIns="0" tIns="5080" rIns="0" bIns="0" rtlCol="0">
            <a:spAutoFit/>
          </a:bodyPr>
          <a:lstStyle/>
          <a:p>
            <a:pPr marL="12700">
              <a:lnSpc>
                <a:spcPct val="100000"/>
              </a:lnSpc>
              <a:spcBef>
                <a:spcPts val="40"/>
              </a:spcBef>
            </a:pPr>
            <a:r>
              <a:rPr sz="650" dirty="0">
                <a:latin typeface="Microsoft Sans Serif"/>
                <a:cs typeface="Microsoft Sans Serif"/>
              </a:rPr>
              <a:t>Y</a:t>
            </a:r>
            <a:endParaRPr sz="650">
              <a:latin typeface="Microsoft Sans Serif"/>
              <a:cs typeface="Microsoft Sans Serif"/>
            </a:endParaRPr>
          </a:p>
        </p:txBody>
      </p:sp>
      <p:sp>
        <p:nvSpPr>
          <p:cNvPr id="16" name="object 16"/>
          <p:cNvSpPr txBox="1"/>
          <p:nvPr/>
        </p:nvSpPr>
        <p:spPr>
          <a:xfrm>
            <a:off x="2843036" y="2238394"/>
            <a:ext cx="71755" cy="125095"/>
          </a:xfrm>
          <a:prstGeom prst="rect">
            <a:avLst/>
          </a:prstGeom>
        </p:spPr>
        <p:txBody>
          <a:bodyPr vert="horz" wrap="square" lIns="0" tIns="12700" rIns="0" bIns="0" rtlCol="0">
            <a:spAutoFit/>
          </a:bodyPr>
          <a:lstStyle/>
          <a:p>
            <a:pPr marL="12700">
              <a:lnSpc>
                <a:spcPct val="100000"/>
              </a:lnSpc>
              <a:spcBef>
                <a:spcPts val="100"/>
              </a:spcBef>
            </a:pPr>
            <a:r>
              <a:rPr sz="650" dirty="0">
                <a:latin typeface="Microsoft Sans Serif"/>
                <a:cs typeface="Microsoft Sans Serif"/>
              </a:rPr>
              <a:t>2</a:t>
            </a:r>
            <a:endParaRPr sz="650">
              <a:latin typeface="Microsoft Sans Serif"/>
              <a:cs typeface="Microsoft Sans Serif"/>
            </a:endParaRPr>
          </a:p>
        </p:txBody>
      </p:sp>
      <p:sp>
        <p:nvSpPr>
          <p:cNvPr id="17" name="object 17"/>
          <p:cNvSpPr txBox="1"/>
          <p:nvPr/>
        </p:nvSpPr>
        <p:spPr>
          <a:xfrm>
            <a:off x="3251232" y="2238394"/>
            <a:ext cx="71755" cy="125095"/>
          </a:xfrm>
          <a:prstGeom prst="rect">
            <a:avLst/>
          </a:prstGeom>
        </p:spPr>
        <p:txBody>
          <a:bodyPr vert="horz" wrap="square" lIns="0" tIns="12700" rIns="0" bIns="0" rtlCol="0">
            <a:spAutoFit/>
          </a:bodyPr>
          <a:lstStyle/>
          <a:p>
            <a:pPr marL="12700">
              <a:lnSpc>
                <a:spcPct val="100000"/>
              </a:lnSpc>
              <a:spcBef>
                <a:spcPts val="100"/>
              </a:spcBef>
            </a:pPr>
            <a:r>
              <a:rPr sz="650" dirty="0">
                <a:latin typeface="Microsoft Sans Serif"/>
                <a:cs typeface="Microsoft Sans Serif"/>
              </a:rPr>
              <a:t>5</a:t>
            </a:r>
            <a:endParaRPr sz="650">
              <a:latin typeface="Microsoft Sans Serif"/>
              <a:cs typeface="Microsoft Sans Serif"/>
            </a:endParaRPr>
          </a:p>
        </p:txBody>
      </p:sp>
      <p:sp>
        <p:nvSpPr>
          <p:cNvPr id="18" name="object 18"/>
          <p:cNvSpPr txBox="1"/>
          <p:nvPr/>
        </p:nvSpPr>
        <p:spPr>
          <a:xfrm>
            <a:off x="3536938" y="2238394"/>
            <a:ext cx="426720" cy="125095"/>
          </a:xfrm>
          <a:prstGeom prst="rect">
            <a:avLst/>
          </a:prstGeom>
        </p:spPr>
        <p:txBody>
          <a:bodyPr vert="horz" wrap="square" lIns="0" tIns="12700" rIns="0" bIns="0" rtlCol="0">
            <a:spAutoFit/>
          </a:bodyPr>
          <a:lstStyle/>
          <a:p>
            <a:pPr marL="12700">
              <a:lnSpc>
                <a:spcPct val="100000"/>
              </a:lnSpc>
              <a:spcBef>
                <a:spcPts val="100"/>
              </a:spcBef>
              <a:tabLst>
                <a:tab pos="321310" algn="l"/>
              </a:tabLst>
            </a:pPr>
            <a:r>
              <a:rPr sz="650" dirty="0">
                <a:latin typeface="Microsoft Sans Serif"/>
                <a:cs typeface="Microsoft Sans Serif"/>
              </a:rPr>
              <a:t>10	20</a:t>
            </a:r>
            <a:endParaRPr sz="650">
              <a:latin typeface="Microsoft Sans Serif"/>
              <a:cs typeface="Microsoft Sans Serif"/>
            </a:endParaRPr>
          </a:p>
        </p:txBody>
      </p:sp>
      <p:sp>
        <p:nvSpPr>
          <p:cNvPr id="19" name="object 19"/>
          <p:cNvSpPr txBox="1"/>
          <p:nvPr/>
        </p:nvSpPr>
        <p:spPr>
          <a:xfrm>
            <a:off x="2618665" y="2056517"/>
            <a:ext cx="118110" cy="71755"/>
          </a:xfrm>
          <a:prstGeom prst="rect">
            <a:avLst/>
          </a:prstGeom>
        </p:spPr>
        <p:txBody>
          <a:bodyPr vert="vert270" wrap="square" lIns="0" tIns="5080" rIns="0" bIns="0" rtlCol="0">
            <a:spAutoFit/>
          </a:bodyPr>
          <a:lstStyle/>
          <a:p>
            <a:pPr marL="12700">
              <a:lnSpc>
                <a:spcPct val="100000"/>
              </a:lnSpc>
              <a:spcBef>
                <a:spcPts val="40"/>
              </a:spcBef>
            </a:pPr>
            <a:r>
              <a:rPr sz="650" dirty="0">
                <a:latin typeface="Microsoft Sans Serif"/>
                <a:cs typeface="Microsoft Sans Serif"/>
              </a:rPr>
              <a:t>0</a:t>
            </a:r>
            <a:endParaRPr sz="650">
              <a:latin typeface="Microsoft Sans Serif"/>
              <a:cs typeface="Microsoft Sans Serif"/>
            </a:endParaRPr>
          </a:p>
        </p:txBody>
      </p:sp>
      <p:sp>
        <p:nvSpPr>
          <p:cNvPr id="20" name="object 20"/>
          <p:cNvSpPr txBox="1"/>
          <p:nvPr/>
        </p:nvSpPr>
        <p:spPr>
          <a:xfrm>
            <a:off x="2618665" y="1664164"/>
            <a:ext cx="118110" cy="71755"/>
          </a:xfrm>
          <a:prstGeom prst="rect">
            <a:avLst/>
          </a:prstGeom>
        </p:spPr>
        <p:txBody>
          <a:bodyPr vert="vert270" wrap="square" lIns="0" tIns="5080" rIns="0" bIns="0" rtlCol="0">
            <a:spAutoFit/>
          </a:bodyPr>
          <a:lstStyle/>
          <a:p>
            <a:pPr marL="12700">
              <a:lnSpc>
                <a:spcPct val="100000"/>
              </a:lnSpc>
              <a:spcBef>
                <a:spcPts val="40"/>
              </a:spcBef>
            </a:pPr>
            <a:r>
              <a:rPr sz="650" dirty="0">
                <a:latin typeface="Microsoft Sans Serif"/>
                <a:cs typeface="Microsoft Sans Serif"/>
              </a:rPr>
              <a:t>5</a:t>
            </a:r>
            <a:endParaRPr sz="650">
              <a:latin typeface="Microsoft Sans Serif"/>
              <a:cs typeface="Microsoft Sans Serif"/>
            </a:endParaRPr>
          </a:p>
        </p:txBody>
      </p:sp>
      <p:sp>
        <p:nvSpPr>
          <p:cNvPr id="21" name="object 21"/>
          <p:cNvSpPr txBox="1"/>
          <p:nvPr/>
        </p:nvSpPr>
        <p:spPr>
          <a:xfrm>
            <a:off x="2618665" y="1248773"/>
            <a:ext cx="118110" cy="118110"/>
          </a:xfrm>
          <a:prstGeom prst="rect">
            <a:avLst/>
          </a:prstGeom>
        </p:spPr>
        <p:txBody>
          <a:bodyPr vert="vert270" wrap="square" lIns="0" tIns="5080" rIns="0" bIns="0" rtlCol="0">
            <a:spAutoFit/>
          </a:bodyPr>
          <a:lstStyle/>
          <a:p>
            <a:pPr marL="12700">
              <a:lnSpc>
                <a:spcPct val="100000"/>
              </a:lnSpc>
              <a:spcBef>
                <a:spcPts val="40"/>
              </a:spcBef>
            </a:pPr>
            <a:r>
              <a:rPr sz="650" dirty="0">
                <a:latin typeface="Microsoft Sans Serif"/>
                <a:cs typeface="Microsoft Sans Serif"/>
              </a:rPr>
              <a:t>10</a:t>
            </a:r>
            <a:endParaRPr sz="650">
              <a:latin typeface="Microsoft Sans Serif"/>
              <a:cs typeface="Microsoft Sans Serif"/>
            </a:endParaRPr>
          </a:p>
        </p:txBody>
      </p:sp>
      <p:sp>
        <p:nvSpPr>
          <p:cNvPr id="22" name="object 22"/>
          <p:cNvSpPr txBox="1"/>
          <p:nvPr/>
        </p:nvSpPr>
        <p:spPr>
          <a:xfrm>
            <a:off x="2618665" y="856407"/>
            <a:ext cx="118110" cy="118110"/>
          </a:xfrm>
          <a:prstGeom prst="rect">
            <a:avLst/>
          </a:prstGeom>
        </p:spPr>
        <p:txBody>
          <a:bodyPr vert="vert270" wrap="square" lIns="0" tIns="5080" rIns="0" bIns="0" rtlCol="0">
            <a:spAutoFit/>
          </a:bodyPr>
          <a:lstStyle/>
          <a:p>
            <a:pPr marL="12700">
              <a:lnSpc>
                <a:spcPct val="100000"/>
              </a:lnSpc>
              <a:spcBef>
                <a:spcPts val="40"/>
              </a:spcBef>
            </a:pPr>
            <a:r>
              <a:rPr sz="650" dirty="0">
                <a:latin typeface="Microsoft Sans Serif"/>
                <a:cs typeface="Microsoft Sans Serif"/>
              </a:rPr>
              <a:t>15</a:t>
            </a:r>
            <a:endParaRPr sz="650">
              <a:latin typeface="Microsoft Sans Serif"/>
              <a:cs typeface="Microsoft Sans Serif"/>
            </a:endParaRPr>
          </a:p>
        </p:txBody>
      </p:sp>
      <p:sp>
        <p:nvSpPr>
          <p:cNvPr id="23" name="object 23"/>
          <p:cNvSpPr txBox="1"/>
          <p:nvPr/>
        </p:nvSpPr>
        <p:spPr>
          <a:xfrm>
            <a:off x="2618665" y="464041"/>
            <a:ext cx="118110" cy="118110"/>
          </a:xfrm>
          <a:prstGeom prst="rect">
            <a:avLst/>
          </a:prstGeom>
        </p:spPr>
        <p:txBody>
          <a:bodyPr vert="vert270" wrap="square" lIns="0" tIns="5080" rIns="0" bIns="0" rtlCol="0">
            <a:spAutoFit/>
          </a:bodyPr>
          <a:lstStyle/>
          <a:p>
            <a:pPr marL="12700">
              <a:lnSpc>
                <a:spcPct val="100000"/>
              </a:lnSpc>
              <a:spcBef>
                <a:spcPts val="40"/>
              </a:spcBef>
            </a:pPr>
            <a:r>
              <a:rPr sz="650" dirty="0">
                <a:latin typeface="Microsoft Sans Serif"/>
                <a:cs typeface="Microsoft Sans Serif"/>
              </a:rPr>
              <a:t>20</a:t>
            </a:r>
            <a:endParaRPr sz="650">
              <a:latin typeface="Microsoft Sans Serif"/>
              <a:cs typeface="Microsoft Sans Serif"/>
            </a:endParaRPr>
          </a:p>
        </p:txBody>
      </p:sp>
      <p:grpSp>
        <p:nvGrpSpPr>
          <p:cNvPr id="24" name="object 24"/>
          <p:cNvGrpSpPr/>
          <p:nvPr/>
        </p:nvGrpSpPr>
        <p:grpSpPr>
          <a:xfrm>
            <a:off x="2823705" y="458205"/>
            <a:ext cx="1438275" cy="1699260"/>
            <a:chOff x="2823705" y="458205"/>
            <a:chExt cx="1438275" cy="1699260"/>
          </a:xfrm>
        </p:grpSpPr>
        <p:sp>
          <p:nvSpPr>
            <p:cNvPr id="25" name="object 25"/>
            <p:cNvSpPr/>
            <p:nvPr/>
          </p:nvSpPr>
          <p:spPr>
            <a:xfrm>
              <a:off x="2825646" y="460146"/>
              <a:ext cx="1434465" cy="1695450"/>
            </a:xfrm>
            <a:custGeom>
              <a:avLst/>
              <a:gdLst/>
              <a:ahLst/>
              <a:cxnLst/>
              <a:rect l="l" t="t" r="r" b="b"/>
              <a:pathLst>
                <a:path w="1434464" h="1695450">
                  <a:moveTo>
                    <a:pt x="0" y="1694849"/>
                  </a:moveTo>
                  <a:lnTo>
                    <a:pt x="1433903" y="1694849"/>
                  </a:lnTo>
                  <a:lnTo>
                    <a:pt x="1433903" y="0"/>
                  </a:lnTo>
                  <a:lnTo>
                    <a:pt x="0" y="0"/>
                  </a:lnTo>
                  <a:lnTo>
                    <a:pt x="0" y="1694849"/>
                  </a:lnTo>
                </a:path>
              </a:pathLst>
            </a:custGeom>
            <a:ln w="3883">
              <a:solidFill>
                <a:srgbClr val="000000"/>
              </a:solidFill>
            </a:ln>
          </p:spPr>
          <p:txBody>
            <a:bodyPr wrap="square" lIns="0" tIns="0" rIns="0" bIns="0" rtlCol="0"/>
            <a:lstStyle/>
            <a:p>
              <a:endParaRPr/>
            </a:p>
          </p:txBody>
        </p:sp>
        <p:sp>
          <p:nvSpPr>
            <p:cNvPr id="26" name="object 26"/>
            <p:cNvSpPr/>
            <p:nvPr/>
          </p:nvSpPr>
          <p:spPr>
            <a:xfrm>
              <a:off x="2878760" y="618777"/>
              <a:ext cx="1327785" cy="1379220"/>
            </a:xfrm>
            <a:custGeom>
              <a:avLst/>
              <a:gdLst/>
              <a:ahLst/>
              <a:cxnLst/>
              <a:rect l="l" t="t" r="r" b="b"/>
              <a:pathLst>
                <a:path w="1327785" h="1379220">
                  <a:moveTo>
                    <a:pt x="0" y="0"/>
                  </a:moveTo>
                  <a:lnTo>
                    <a:pt x="27078" y="54829"/>
                  </a:lnTo>
                  <a:lnTo>
                    <a:pt x="54156" y="117168"/>
                  </a:lnTo>
                  <a:lnTo>
                    <a:pt x="81284" y="188148"/>
                  </a:lnTo>
                  <a:lnTo>
                    <a:pt x="108362" y="269115"/>
                  </a:lnTo>
                  <a:lnTo>
                    <a:pt x="135491" y="363044"/>
                  </a:lnTo>
                  <a:lnTo>
                    <a:pt x="162569" y="469844"/>
                  </a:lnTo>
                  <a:lnTo>
                    <a:pt x="189647" y="589185"/>
                  </a:lnTo>
                  <a:lnTo>
                    <a:pt x="216776" y="716494"/>
                  </a:lnTo>
                  <a:lnTo>
                    <a:pt x="243854" y="843498"/>
                  </a:lnTo>
                  <a:lnTo>
                    <a:pt x="270932" y="962051"/>
                  </a:lnTo>
                  <a:lnTo>
                    <a:pt x="298061" y="1065192"/>
                  </a:lnTo>
                  <a:lnTo>
                    <a:pt x="325139" y="1149844"/>
                  </a:lnTo>
                  <a:lnTo>
                    <a:pt x="352205" y="1215081"/>
                  </a:lnTo>
                  <a:lnTo>
                    <a:pt x="379346" y="1263061"/>
                  </a:lnTo>
                  <a:lnTo>
                    <a:pt x="406412" y="1297700"/>
                  </a:lnTo>
                  <a:lnTo>
                    <a:pt x="460618" y="1339124"/>
                  </a:lnTo>
                  <a:lnTo>
                    <a:pt x="514825" y="1360039"/>
                  </a:lnTo>
                  <a:lnTo>
                    <a:pt x="568994" y="1370802"/>
                  </a:lnTo>
                  <a:lnTo>
                    <a:pt x="623201" y="1376189"/>
                  </a:lnTo>
                  <a:lnTo>
                    <a:pt x="677408" y="1378426"/>
                  </a:lnTo>
                  <a:lnTo>
                    <a:pt x="704473" y="1378731"/>
                  </a:lnTo>
                  <a:lnTo>
                    <a:pt x="731551" y="1378731"/>
                  </a:lnTo>
                  <a:lnTo>
                    <a:pt x="785758" y="1377905"/>
                  </a:lnTo>
                  <a:lnTo>
                    <a:pt x="839965" y="1376291"/>
                  </a:lnTo>
                  <a:lnTo>
                    <a:pt x="894172" y="1374067"/>
                  </a:lnTo>
                  <a:lnTo>
                    <a:pt x="948341" y="1371272"/>
                  </a:lnTo>
                  <a:lnTo>
                    <a:pt x="1002548" y="1367803"/>
                  </a:lnTo>
                  <a:lnTo>
                    <a:pt x="1056755" y="1363355"/>
                  </a:lnTo>
                  <a:lnTo>
                    <a:pt x="1110898" y="1357447"/>
                  </a:lnTo>
                  <a:lnTo>
                    <a:pt x="1165105" y="1349264"/>
                  </a:lnTo>
                  <a:lnTo>
                    <a:pt x="1219312" y="1337408"/>
                  </a:lnTo>
                  <a:lnTo>
                    <a:pt x="1273519" y="1318412"/>
                  </a:lnTo>
                  <a:lnTo>
                    <a:pt x="1300597" y="1302617"/>
                  </a:lnTo>
                  <a:lnTo>
                    <a:pt x="1327675" y="1276937"/>
                  </a:lnTo>
                </a:path>
              </a:pathLst>
            </a:custGeom>
            <a:ln w="7766">
              <a:solidFill>
                <a:srgbClr val="C7363F"/>
              </a:solidFill>
            </a:ln>
          </p:spPr>
          <p:txBody>
            <a:bodyPr wrap="square" lIns="0" tIns="0" rIns="0" bIns="0" rtlCol="0"/>
            <a:lstStyle/>
            <a:p>
              <a:endParaRPr/>
            </a:p>
          </p:txBody>
        </p:sp>
        <p:sp>
          <p:nvSpPr>
            <p:cNvPr id="27" name="object 27"/>
            <p:cNvSpPr/>
            <p:nvPr/>
          </p:nvSpPr>
          <p:spPr>
            <a:xfrm>
              <a:off x="2878760" y="927449"/>
              <a:ext cx="1327785" cy="1154430"/>
            </a:xfrm>
            <a:custGeom>
              <a:avLst/>
              <a:gdLst/>
              <a:ahLst/>
              <a:cxnLst/>
              <a:rect l="l" t="t" r="r" b="b"/>
              <a:pathLst>
                <a:path w="1327785" h="1154430">
                  <a:moveTo>
                    <a:pt x="0" y="0"/>
                  </a:moveTo>
                  <a:lnTo>
                    <a:pt x="27078" y="40648"/>
                  </a:lnTo>
                  <a:lnTo>
                    <a:pt x="54156" y="87346"/>
                  </a:lnTo>
                  <a:lnTo>
                    <a:pt x="81284" y="141184"/>
                  </a:lnTo>
                  <a:lnTo>
                    <a:pt x="108362" y="203523"/>
                  </a:lnTo>
                  <a:lnTo>
                    <a:pt x="135491" y="276994"/>
                  </a:lnTo>
                  <a:lnTo>
                    <a:pt x="162569" y="361747"/>
                  </a:lnTo>
                  <a:lnTo>
                    <a:pt x="189647" y="457531"/>
                  </a:lnTo>
                  <a:lnTo>
                    <a:pt x="216776" y="560659"/>
                  </a:lnTo>
                  <a:lnTo>
                    <a:pt x="243854" y="664104"/>
                  </a:lnTo>
                  <a:lnTo>
                    <a:pt x="270932" y="760815"/>
                  </a:lnTo>
                  <a:lnTo>
                    <a:pt x="298061" y="844895"/>
                  </a:lnTo>
                  <a:lnTo>
                    <a:pt x="325139" y="913652"/>
                  </a:lnTo>
                  <a:lnTo>
                    <a:pt x="352205" y="966257"/>
                  </a:lnTo>
                  <a:lnTo>
                    <a:pt x="379346" y="1004568"/>
                  </a:lnTo>
                  <a:lnTo>
                    <a:pt x="406412" y="1032002"/>
                  </a:lnTo>
                  <a:lnTo>
                    <a:pt x="460618" y="1064303"/>
                  </a:lnTo>
                  <a:lnTo>
                    <a:pt x="514825" y="1080770"/>
                  </a:lnTo>
                  <a:lnTo>
                    <a:pt x="568994" y="1089945"/>
                  </a:lnTo>
                  <a:lnTo>
                    <a:pt x="623201" y="1095688"/>
                  </a:lnTo>
                  <a:lnTo>
                    <a:pt x="677408" y="1099767"/>
                  </a:lnTo>
                  <a:lnTo>
                    <a:pt x="731551" y="1103083"/>
                  </a:lnTo>
                  <a:lnTo>
                    <a:pt x="785758" y="1106197"/>
                  </a:lnTo>
                  <a:lnTo>
                    <a:pt x="812836" y="1107696"/>
                  </a:lnTo>
                  <a:lnTo>
                    <a:pt x="839965" y="1109246"/>
                  </a:lnTo>
                  <a:lnTo>
                    <a:pt x="894172" y="1112512"/>
                  </a:lnTo>
                  <a:lnTo>
                    <a:pt x="948341" y="1116082"/>
                  </a:lnTo>
                  <a:lnTo>
                    <a:pt x="1002548" y="1120123"/>
                  </a:lnTo>
                  <a:lnTo>
                    <a:pt x="1056755" y="1124685"/>
                  </a:lnTo>
                  <a:lnTo>
                    <a:pt x="1110898" y="1129806"/>
                  </a:lnTo>
                  <a:lnTo>
                    <a:pt x="1165105" y="1135448"/>
                  </a:lnTo>
                  <a:lnTo>
                    <a:pt x="1219312" y="1141458"/>
                  </a:lnTo>
                  <a:lnTo>
                    <a:pt x="1246390" y="1144507"/>
                  </a:lnTo>
                  <a:lnTo>
                    <a:pt x="1273519" y="1147671"/>
                  </a:lnTo>
                  <a:lnTo>
                    <a:pt x="1300597" y="1150823"/>
                  </a:lnTo>
                  <a:lnTo>
                    <a:pt x="1327675" y="1154037"/>
                  </a:lnTo>
                </a:path>
              </a:pathLst>
            </a:custGeom>
            <a:ln w="7766">
              <a:solidFill>
                <a:srgbClr val="9BABC2"/>
              </a:solidFill>
            </a:ln>
          </p:spPr>
          <p:txBody>
            <a:bodyPr wrap="square" lIns="0" tIns="0" rIns="0" bIns="0" rtlCol="0"/>
            <a:lstStyle/>
            <a:p>
              <a:endParaRPr/>
            </a:p>
          </p:txBody>
        </p:sp>
        <p:sp>
          <p:nvSpPr>
            <p:cNvPr id="28" name="object 28"/>
            <p:cNvSpPr/>
            <p:nvPr/>
          </p:nvSpPr>
          <p:spPr>
            <a:xfrm>
              <a:off x="2825646" y="2013760"/>
              <a:ext cx="1434465" cy="0"/>
            </a:xfrm>
            <a:custGeom>
              <a:avLst/>
              <a:gdLst/>
              <a:ahLst/>
              <a:cxnLst/>
              <a:rect l="l" t="t" r="r" b="b"/>
              <a:pathLst>
                <a:path w="1434464">
                  <a:moveTo>
                    <a:pt x="0" y="0"/>
                  </a:moveTo>
                  <a:lnTo>
                    <a:pt x="1433903" y="0"/>
                  </a:lnTo>
                </a:path>
              </a:pathLst>
            </a:custGeom>
            <a:ln w="3883">
              <a:solidFill>
                <a:srgbClr val="000000"/>
              </a:solidFill>
              <a:prstDash val="lgDash"/>
            </a:ln>
          </p:spPr>
          <p:txBody>
            <a:bodyPr wrap="square" lIns="0" tIns="0" rIns="0" bIns="0" rtlCol="0"/>
            <a:lstStyle/>
            <a:p>
              <a:endParaRPr/>
            </a:p>
          </p:txBody>
        </p:sp>
        <p:sp>
          <p:nvSpPr>
            <p:cNvPr id="29" name="object 29"/>
            <p:cNvSpPr/>
            <p:nvPr/>
          </p:nvSpPr>
          <p:spPr>
            <a:xfrm>
              <a:off x="2856396" y="596409"/>
              <a:ext cx="45085" cy="45085"/>
            </a:xfrm>
            <a:custGeom>
              <a:avLst/>
              <a:gdLst/>
              <a:ahLst/>
              <a:cxnLst/>
              <a:rect l="l" t="t" r="r" b="b"/>
              <a:pathLst>
                <a:path w="45085" h="45084">
                  <a:moveTo>
                    <a:pt x="44731" y="0"/>
                  </a:moveTo>
                  <a:lnTo>
                    <a:pt x="0" y="0"/>
                  </a:lnTo>
                  <a:lnTo>
                    <a:pt x="0" y="44731"/>
                  </a:lnTo>
                  <a:lnTo>
                    <a:pt x="44731" y="44731"/>
                  </a:lnTo>
                  <a:lnTo>
                    <a:pt x="44731" y="0"/>
                  </a:lnTo>
                  <a:close/>
                </a:path>
              </a:pathLst>
            </a:custGeom>
            <a:solidFill>
              <a:srgbClr val="DBA123"/>
            </a:solidFill>
          </p:spPr>
          <p:txBody>
            <a:bodyPr wrap="square" lIns="0" tIns="0" rIns="0" bIns="0" rtlCol="0"/>
            <a:lstStyle/>
            <a:p>
              <a:endParaRPr/>
            </a:p>
          </p:txBody>
        </p:sp>
        <p:sp>
          <p:nvSpPr>
            <p:cNvPr id="30" name="object 30"/>
            <p:cNvSpPr/>
            <p:nvPr/>
          </p:nvSpPr>
          <p:spPr>
            <a:xfrm>
              <a:off x="3560870" y="1975141"/>
              <a:ext cx="45085" cy="45085"/>
            </a:xfrm>
            <a:custGeom>
              <a:avLst/>
              <a:gdLst/>
              <a:ahLst/>
              <a:cxnLst/>
              <a:rect l="l" t="t" r="r" b="b"/>
              <a:pathLst>
                <a:path w="45085" h="45085">
                  <a:moveTo>
                    <a:pt x="44731" y="0"/>
                  </a:moveTo>
                  <a:lnTo>
                    <a:pt x="0" y="0"/>
                  </a:lnTo>
                  <a:lnTo>
                    <a:pt x="0" y="44731"/>
                  </a:lnTo>
                  <a:lnTo>
                    <a:pt x="44731" y="44731"/>
                  </a:lnTo>
                  <a:lnTo>
                    <a:pt x="44731" y="0"/>
                  </a:lnTo>
                  <a:close/>
                </a:path>
              </a:pathLst>
            </a:custGeom>
            <a:solidFill>
              <a:srgbClr val="31B5FF"/>
            </a:solidFill>
          </p:spPr>
          <p:txBody>
            <a:bodyPr wrap="square" lIns="0" tIns="0" rIns="0" bIns="0" rtlCol="0"/>
            <a:lstStyle/>
            <a:p>
              <a:endParaRPr/>
            </a:p>
          </p:txBody>
        </p:sp>
        <p:sp>
          <p:nvSpPr>
            <p:cNvPr id="31" name="object 31"/>
            <p:cNvSpPr/>
            <p:nvPr/>
          </p:nvSpPr>
          <p:spPr>
            <a:xfrm>
              <a:off x="3994424" y="1950083"/>
              <a:ext cx="45085" cy="45085"/>
            </a:xfrm>
            <a:custGeom>
              <a:avLst/>
              <a:gdLst/>
              <a:ahLst/>
              <a:cxnLst/>
              <a:rect l="l" t="t" r="r" b="b"/>
              <a:pathLst>
                <a:path w="45085" h="45085">
                  <a:moveTo>
                    <a:pt x="44731" y="0"/>
                  </a:moveTo>
                  <a:lnTo>
                    <a:pt x="0" y="0"/>
                  </a:lnTo>
                  <a:lnTo>
                    <a:pt x="0" y="44731"/>
                  </a:lnTo>
                  <a:lnTo>
                    <a:pt x="44731" y="44731"/>
                  </a:lnTo>
                  <a:lnTo>
                    <a:pt x="44731" y="0"/>
                  </a:lnTo>
                  <a:close/>
                </a:path>
              </a:pathLst>
            </a:custGeom>
            <a:solidFill>
              <a:srgbClr val="009F86"/>
            </a:solidFill>
          </p:spPr>
          <p:txBody>
            <a:bodyPr wrap="square" lIns="0" tIns="0" rIns="0" bIns="0" rtlCol="0"/>
            <a:lstStyle/>
            <a:p>
              <a:endParaRPr/>
            </a:p>
          </p:txBody>
        </p:sp>
        <p:sp>
          <p:nvSpPr>
            <p:cNvPr id="32" name="object 32"/>
            <p:cNvSpPr/>
            <p:nvPr/>
          </p:nvSpPr>
          <p:spPr>
            <a:xfrm>
              <a:off x="2856396" y="905081"/>
              <a:ext cx="45085" cy="45085"/>
            </a:xfrm>
            <a:custGeom>
              <a:avLst/>
              <a:gdLst/>
              <a:ahLst/>
              <a:cxnLst/>
              <a:rect l="l" t="t" r="r" b="b"/>
              <a:pathLst>
                <a:path w="45085" h="45084">
                  <a:moveTo>
                    <a:pt x="44731" y="0"/>
                  </a:moveTo>
                  <a:lnTo>
                    <a:pt x="0" y="0"/>
                  </a:lnTo>
                  <a:lnTo>
                    <a:pt x="0" y="44731"/>
                  </a:lnTo>
                  <a:lnTo>
                    <a:pt x="44731" y="44731"/>
                  </a:lnTo>
                  <a:lnTo>
                    <a:pt x="44731" y="0"/>
                  </a:lnTo>
                  <a:close/>
                </a:path>
              </a:pathLst>
            </a:custGeom>
            <a:solidFill>
              <a:srgbClr val="DBA123"/>
            </a:solidFill>
          </p:spPr>
          <p:txBody>
            <a:bodyPr wrap="square" lIns="0" tIns="0" rIns="0" bIns="0" rtlCol="0"/>
            <a:lstStyle/>
            <a:p>
              <a:endParaRPr/>
            </a:p>
          </p:txBody>
        </p:sp>
        <p:sp>
          <p:nvSpPr>
            <p:cNvPr id="33" name="object 33"/>
            <p:cNvSpPr/>
            <p:nvPr/>
          </p:nvSpPr>
          <p:spPr>
            <a:xfrm>
              <a:off x="3560870" y="2006564"/>
              <a:ext cx="45085" cy="45085"/>
            </a:xfrm>
            <a:custGeom>
              <a:avLst/>
              <a:gdLst/>
              <a:ahLst/>
              <a:cxnLst/>
              <a:rect l="l" t="t" r="r" b="b"/>
              <a:pathLst>
                <a:path w="45085" h="45085">
                  <a:moveTo>
                    <a:pt x="44731" y="0"/>
                  </a:moveTo>
                  <a:lnTo>
                    <a:pt x="0" y="0"/>
                  </a:lnTo>
                  <a:lnTo>
                    <a:pt x="0" y="44731"/>
                  </a:lnTo>
                  <a:lnTo>
                    <a:pt x="44731" y="44731"/>
                  </a:lnTo>
                  <a:lnTo>
                    <a:pt x="44731" y="0"/>
                  </a:lnTo>
                  <a:close/>
                </a:path>
              </a:pathLst>
            </a:custGeom>
            <a:solidFill>
              <a:srgbClr val="31B5FF"/>
            </a:solidFill>
          </p:spPr>
          <p:txBody>
            <a:bodyPr wrap="square" lIns="0" tIns="0" rIns="0" bIns="0" rtlCol="0"/>
            <a:lstStyle/>
            <a:p>
              <a:endParaRPr/>
            </a:p>
          </p:txBody>
        </p:sp>
        <p:sp>
          <p:nvSpPr>
            <p:cNvPr id="34" name="object 34"/>
            <p:cNvSpPr/>
            <p:nvPr/>
          </p:nvSpPr>
          <p:spPr>
            <a:xfrm>
              <a:off x="3994424" y="2037678"/>
              <a:ext cx="45085" cy="45085"/>
            </a:xfrm>
            <a:custGeom>
              <a:avLst/>
              <a:gdLst/>
              <a:ahLst/>
              <a:cxnLst/>
              <a:rect l="l" t="t" r="r" b="b"/>
              <a:pathLst>
                <a:path w="45085" h="45085">
                  <a:moveTo>
                    <a:pt x="44731" y="0"/>
                  </a:moveTo>
                  <a:lnTo>
                    <a:pt x="0" y="0"/>
                  </a:lnTo>
                  <a:lnTo>
                    <a:pt x="0" y="44736"/>
                  </a:lnTo>
                  <a:lnTo>
                    <a:pt x="44731" y="44736"/>
                  </a:lnTo>
                  <a:lnTo>
                    <a:pt x="44731" y="0"/>
                  </a:lnTo>
                  <a:close/>
                </a:path>
              </a:pathLst>
            </a:custGeom>
            <a:solidFill>
              <a:srgbClr val="009F86"/>
            </a:solidFill>
          </p:spPr>
          <p:txBody>
            <a:bodyPr wrap="square" lIns="0" tIns="0" rIns="0" bIns="0" rtlCol="0"/>
            <a:lstStyle/>
            <a:p>
              <a:endParaRPr/>
            </a:p>
          </p:txBody>
        </p:sp>
      </p:grpSp>
      <p:sp>
        <p:nvSpPr>
          <p:cNvPr id="35" name="object 35"/>
          <p:cNvSpPr txBox="1"/>
          <p:nvPr/>
        </p:nvSpPr>
        <p:spPr>
          <a:xfrm>
            <a:off x="2419855" y="919562"/>
            <a:ext cx="118110" cy="775970"/>
          </a:xfrm>
          <a:prstGeom prst="rect">
            <a:avLst/>
          </a:prstGeom>
        </p:spPr>
        <p:txBody>
          <a:bodyPr vert="vert270" wrap="square" lIns="0" tIns="5080" rIns="0" bIns="0" rtlCol="0">
            <a:spAutoFit/>
          </a:bodyPr>
          <a:lstStyle/>
          <a:p>
            <a:pPr marL="12700">
              <a:lnSpc>
                <a:spcPct val="100000"/>
              </a:lnSpc>
              <a:spcBef>
                <a:spcPts val="40"/>
              </a:spcBef>
            </a:pPr>
            <a:r>
              <a:rPr sz="650" dirty="0">
                <a:latin typeface="Microsoft Sans Serif"/>
                <a:cs typeface="Microsoft Sans Serif"/>
              </a:rPr>
              <a:t>Mean</a:t>
            </a:r>
            <a:r>
              <a:rPr sz="650" spc="-30" dirty="0">
                <a:latin typeface="Microsoft Sans Serif"/>
                <a:cs typeface="Microsoft Sans Serif"/>
              </a:rPr>
              <a:t> </a:t>
            </a:r>
            <a:r>
              <a:rPr sz="650" dirty="0">
                <a:latin typeface="Microsoft Sans Serif"/>
                <a:cs typeface="Microsoft Sans Serif"/>
              </a:rPr>
              <a:t>Squared</a:t>
            </a:r>
            <a:r>
              <a:rPr sz="650" spc="-25" dirty="0">
                <a:latin typeface="Microsoft Sans Serif"/>
                <a:cs typeface="Microsoft Sans Serif"/>
              </a:rPr>
              <a:t> </a:t>
            </a:r>
            <a:r>
              <a:rPr sz="650" dirty="0">
                <a:latin typeface="Microsoft Sans Serif"/>
                <a:cs typeface="Microsoft Sans Serif"/>
              </a:rPr>
              <a:t>Error</a:t>
            </a:r>
            <a:endParaRPr sz="650">
              <a:latin typeface="Microsoft Sans Serif"/>
              <a:cs typeface="Microsoft Sans Serif"/>
            </a:endParaRPr>
          </a:p>
        </p:txBody>
      </p:sp>
      <p:sp>
        <p:nvSpPr>
          <p:cNvPr id="36" name="object 36"/>
          <p:cNvSpPr txBox="1"/>
          <p:nvPr/>
        </p:nvSpPr>
        <p:spPr>
          <a:xfrm>
            <a:off x="4239628" y="3342078"/>
            <a:ext cx="288290" cy="101600"/>
          </a:xfrm>
          <a:prstGeom prst="rect">
            <a:avLst/>
          </a:prstGeom>
        </p:spPr>
        <p:txBody>
          <a:bodyPr vert="horz" wrap="square" lIns="0" tIns="0" rIns="0" bIns="0" rtlCol="0">
            <a:spAutoFit/>
          </a:bodyPr>
          <a:lstStyle/>
          <a:p>
            <a:pPr marL="12700">
              <a:lnSpc>
                <a:spcPts val="670"/>
              </a:lnSpc>
            </a:pPr>
            <a:r>
              <a:rPr sz="600" dirty="0">
                <a:solidFill>
                  <a:srgbClr val="7F7F7F"/>
                </a:solidFill>
                <a:latin typeface="Lucida Console"/>
                <a:cs typeface="Lucida Console"/>
              </a:rPr>
              <a:t>20</a:t>
            </a:r>
            <a:r>
              <a:rPr sz="600" spc="-240" dirty="0">
                <a:solidFill>
                  <a:srgbClr val="7F7F7F"/>
                </a:solidFill>
                <a:latin typeface="Lucida Console"/>
                <a:cs typeface="Lucida Console"/>
              </a:rPr>
              <a:t> </a:t>
            </a:r>
            <a:r>
              <a:rPr sz="600" dirty="0">
                <a:solidFill>
                  <a:srgbClr val="7F7F7F"/>
                </a:solidFill>
                <a:latin typeface="Lucida Console"/>
                <a:cs typeface="Lucida Console"/>
              </a:rPr>
              <a:t>/</a:t>
            </a:r>
            <a:r>
              <a:rPr sz="600" spc="-245" dirty="0">
                <a:solidFill>
                  <a:srgbClr val="7F7F7F"/>
                </a:solidFill>
                <a:latin typeface="Lucida Console"/>
                <a:cs typeface="Lucida Console"/>
              </a:rPr>
              <a:t> </a:t>
            </a:r>
            <a:r>
              <a:rPr sz="600" dirty="0">
                <a:solidFill>
                  <a:srgbClr val="7F7F7F"/>
                </a:solidFill>
                <a:latin typeface="Lucida Console"/>
                <a:cs typeface="Lucida Console"/>
              </a:rPr>
              <a:t>30</a:t>
            </a:r>
            <a:endParaRPr sz="600">
              <a:latin typeface="Lucida Console"/>
              <a:cs typeface="Lucida Console"/>
            </a:endParaRPr>
          </a:p>
        </p:txBody>
      </p:sp>
      <p:sp>
        <p:nvSpPr>
          <p:cNvPr id="37" name="Footer Placeholder 36">
            <a:extLst>
              <a:ext uri="{FF2B5EF4-FFF2-40B4-BE49-F238E27FC236}">
                <a16:creationId xmlns:a16="http://schemas.microsoft.com/office/drawing/2014/main" id="{15E43AB3-D0A8-41BC-95D4-0C9AD37F31BD}"/>
              </a:ext>
            </a:extLst>
          </p:cNvPr>
          <p:cNvSpPr>
            <a:spLocks noGrp="1"/>
          </p:cNvSpPr>
          <p:nvPr>
            <p:ph type="ftr" sz="quarter" idx="5"/>
          </p:nvPr>
        </p:nvSpPr>
        <p:spPr/>
        <p:txBody>
          <a:bodyPr/>
          <a:lstStyle/>
          <a:p>
            <a:r>
              <a:rPr lang="en-US"/>
              <a:t>Dr. Malak Abdullah</a:t>
            </a:r>
            <a:endParaRPr lang="en-US" dirty="0"/>
          </a:p>
        </p:txBody>
      </p:sp>
    </p:spTree>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844B-CA60-ADCE-7052-4876EEEF7935}"/>
              </a:ext>
            </a:extLst>
          </p:cNvPr>
          <p:cNvSpPr>
            <a:spLocks noGrp="1"/>
          </p:cNvSpPr>
          <p:nvPr>
            <p:ph type="title"/>
          </p:nvPr>
        </p:nvSpPr>
        <p:spPr>
          <a:xfrm>
            <a:off x="1754149" y="211465"/>
            <a:ext cx="1101801" cy="215444"/>
          </a:xfrm>
        </p:spPr>
        <p:txBody>
          <a:bodyPr/>
          <a:lstStyle/>
          <a:p>
            <a:pPr algn="ctr"/>
            <a:r>
              <a:rPr lang="en-JO" dirty="0"/>
              <a:t>Fitting Data</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50FD2F4-17C6-108C-AB3C-B5B12F1C44F4}"/>
                  </a:ext>
                </a:extLst>
              </p:cNvPr>
              <p:cNvSpPr>
                <a:spLocks noGrp="1"/>
              </p:cNvSpPr>
              <p:nvPr>
                <p:ph type="body" idx="1"/>
              </p:nvPr>
            </p:nvSpPr>
            <p:spPr>
              <a:xfrm>
                <a:off x="83344" y="752760"/>
                <a:ext cx="4114800" cy="2157129"/>
              </a:xfrm>
            </p:spPr>
            <p:txBody>
              <a:bodyPr/>
              <a:lstStyle/>
              <a:p>
                <a:pPr marL="139700" indent="0">
                  <a:buNone/>
                </a:pPr>
                <a:r>
                  <a:rPr lang="en-US" sz="1000" b="1" dirty="0"/>
                  <a:t>Goal: </a:t>
                </a:r>
                <a:r>
                  <a:rPr lang="en-US" sz="1000" dirty="0"/>
                  <a:t>Predict how much my house is worth</a:t>
                </a:r>
              </a:p>
              <a:p>
                <a:pPr marL="139700" indent="0">
                  <a:buNone/>
                </a:pPr>
                <a:r>
                  <a:rPr lang="en-US" sz="1000" dirty="0"/>
                  <a:t>Have data from my neighborhood</a:t>
                </a:r>
              </a:p>
              <a:p>
                <a:pPr marL="139700" indent="0">
                  <a:buNone/>
                </a:pPr>
                <a:endParaRPr lang="en-US" sz="1000" dirty="0"/>
              </a:p>
              <a:p>
                <a:pPr marL="139700" indent="0">
                  <a:buNone/>
                </a:pPr>
                <a:endParaRPr lang="en-US" sz="1000" dirty="0"/>
              </a:p>
              <a:p>
                <a:pPr marL="139700" indent="0">
                  <a:buNone/>
                </a:pPr>
                <a:endParaRPr lang="en-US" sz="1000" dirty="0"/>
              </a:p>
              <a:p>
                <a:pPr marL="139700" indent="0">
                  <a:buNone/>
                </a:pPr>
                <a:endParaRPr lang="en-US" sz="1000" dirty="0"/>
              </a:p>
              <a:p>
                <a:pPr marL="139700" indent="0">
                  <a:buNone/>
                </a:pPr>
                <a:endParaRPr lang="en-US" sz="1000" dirty="0"/>
              </a:p>
              <a:p>
                <a:pPr marL="139700" indent="0">
                  <a:buNone/>
                </a:pPr>
                <a:endParaRPr lang="en-US" sz="1000" b="1" dirty="0"/>
              </a:p>
              <a:p>
                <a:pPr marL="139700" indent="0">
                  <a:buNone/>
                </a:pPr>
                <a:r>
                  <a:rPr lang="en-US" sz="1000" b="1" dirty="0"/>
                  <a:t>Assumption</a:t>
                </a:r>
                <a:r>
                  <a:rPr lang="en-US" sz="1000" dirty="0"/>
                  <a:t>: </a:t>
                </a:r>
              </a:p>
              <a:p>
                <a:pPr marL="139700" indent="0">
                  <a:buNone/>
                </a:pPr>
                <a:r>
                  <a:rPr lang="en-US" sz="1000" dirty="0"/>
                  <a:t>There is a relationship between </a:t>
                </a:r>
                <a14:m>
                  <m:oMath xmlns:m="http://schemas.openxmlformats.org/officeDocument/2006/math">
                    <m:r>
                      <a:rPr lang="en-US" sz="1000" b="0" i="1" smtClean="0">
                        <a:latin typeface="Cambria Math" panose="02040503050406030204" pitchFamily="18" charset="0"/>
                      </a:rPr>
                      <m:t>𝑦</m:t>
                    </m:r>
                    <m:r>
                      <a:rPr lang="en-US" sz="1000" b="0" i="1" smtClean="0">
                        <a:latin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ℝ</m:t>
                    </m:r>
                  </m:oMath>
                </a14:m>
                <a:r>
                  <a:rPr lang="en-US" sz="1000" dirty="0"/>
                  <a:t> and </a:t>
                </a:r>
                <a14:m>
                  <m:oMath xmlns:m="http://schemas.openxmlformats.org/officeDocument/2006/math">
                    <m:r>
                      <a:rPr lang="en-US" sz="1000" b="0" i="1" smtClean="0">
                        <a:latin typeface="Cambria Math" panose="02040503050406030204" pitchFamily="18" charset="0"/>
                      </a:rPr>
                      <m:t>𝑥</m:t>
                    </m:r>
                    <m:r>
                      <a:rPr lang="en-US" sz="1000" b="0" i="1" smtClean="0">
                        <a:latin typeface="Cambria Math" panose="02040503050406030204" pitchFamily="18" charset="0"/>
                      </a:rPr>
                      <m:t>∈</m:t>
                    </m:r>
                    <m:sSup>
                      <m:sSupPr>
                        <m:ctrlPr>
                          <a:rPr lang="en-US" sz="1000" b="0" i="1" smtClean="0">
                            <a:latin typeface="Cambria Math" panose="02040503050406030204" pitchFamily="18" charset="0"/>
                            <a:ea typeface="Cambria Math" panose="02040503050406030204" pitchFamily="18" charset="0"/>
                          </a:rPr>
                        </m:ctrlPr>
                      </m:sSupPr>
                      <m:e>
                        <m:r>
                          <a:rPr lang="en-US" sz="1000" b="0" i="1" smtClean="0">
                            <a:latin typeface="Cambria Math" panose="02040503050406030204" pitchFamily="18" charset="0"/>
                            <a:ea typeface="Cambria Math" panose="02040503050406030204" pitchFamily="18" charset="0"/>
                          </a:rPr>
                          <m:t>ℝ</m:t>
                        </m:r>
                      </m:e>
                      <m:sup>
                        <m:r>
                          <a:rPr lang="en-US" sz="1000" b="0" i="1" smtClean="0">
                            <a:latin typeface="Cambria Math" panose="02040503050406030204" pitchFamily="18" charset="0"/>
                            <a:ea typeface="Cambria Math" panose="02040503050406030204" pitchFamily="18" charset="0"/>
                          </a:rPr>
                          <m:t>𝑑</m:t>
                        </m:r>
                      </m:sup>
                    </m:sSup>
                  </m:oMath>
                </a14:m>
                <a:endParaRPr lang="en-US" sz="1000" dirty="0"/>
              </a:p>
              <a:p>
                <a:pPr marL="139700" indent="0">
                  <a:buNone/>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𝑦</m:t>
                      </m:r>
                      <m:r>
                        <a:rPr lang="en-US" sz="1000" b="0" i="1" smtClean="0">
                          <a:latin typeface="Cambria Math" panose="02040503050406030204" pitchFamily="18" charset="0"/>
                        </a:rPr>
                        <m:t>≈</m:t>
                      </m:r>
                      <m:r>
                        <a:rPr lang="en-US" sz="1000" b="0" i="1" smtClean="0">
                          <a:latin typeface="Cambria Math" panose="02040503050406030204" pitchFamily="18" charset="0"/>
                        </a:rPr>
                        <m:t>𝑓</m:t>
                      </m:r>
                      <m:r>
                        <a:rPr lang="en-US" sz="1000" b="0" i="1" smtClean="0">
                          <a:latin typeface="Cambria Math" panose="02040503050406030204" pitchFamily="18" charset="0"/>
                        </a:rPr>
                        <m:t>(</m:t>
                      </m:r>
                      <m:r>
                        <a:rPr lang="en-US" sz="1000" b="0" i="1" smtClean="0">
                          <a:latin typeface="Cambria Math" panose="02040503050406030204" pitchFamily="18" charset="0"/>
                        </a:rPr>
                        <m:t>𝑥</m:t>
                      </m:r>
                      <m:r>
                        <a:rPr lang="en-US" sz="1000" b="0" i="1" smtClean="0">
                          <a:latin typeface="Cambria Math" panose="02040503050406030204" pitchFamily="18" charset="0"/>
                        </a:rPr>
                        <m:t>)</m:t>
                      </m:r>
                    </m:oMath>
                  </m:oMathPara>
                </a14:m>
                <a:endParaRPr lang="en-US" sz="1000" dirty="0"/>
              </a:p>
              <a:p>
                <a:pPr marL="139700" indent="0">
                  <a:buNone/>
                </a:pPr>
                <a14:m>
                  <m:oMath xmlns:m="http://schemas.openxmlformats.org/officeDocument/2006/math">
                    <m:r>
                      <a:rPr lang="en-US" sz="1000" b="0" i="1" smtClean="0">
                        <a:latin typeface="Cambria Math" panose="02040503050406030204" pitchFamily="18" charset="0"/>
                      </a:rPr>
                      <m:t>𝑥</m:t>
                    </m:r>
                  </m:oMath>
                </a14:m>
                <a:r>
                  <a:rPr lang="en-US" sz="1000" dirty="0"/>
                  <a:t> is the </a:t>
                </a:r>
                <a:r>
                  <a:rPr lang="en-US" sz="1000" b="1" dirty="0"/>
                  <a:t>input data. </a:t>
                </a:r>
                <a:r>
                  <a:rPr lang="en-US" sz="1000" dirty="0"/>
                  <a:t>Can potentially have many inputs</a:t>
                </a:r>
              </a:p>
              <a:p>
                <a:pPr marL="139700" indent="0">
                  <a:buNone/>
                </a:pPr>
                <a14:m>
                  <m:oMath xmlns:m="http://schemas.openxmlformats.org/officeDocument/2006/math">
                    <m:r>
                      <a:rPr lang="en-US" sz="1000" b="0" i="1" smtClean="0">
                        <a:latin typeface="Cambria Math" panose="02040503050406030204" pitchFamily="18" charset="0"/>
                      </a:rPr>
                      <m:t>𝑦</m:t>
                    </m:r>
                  </m:oMath>
                </a14:m>
                <a:r>
                  <a:rPr lang="en-US" sz="1000" dirty="0"/>
                  <a:t> is the </a:t>
                </a:r>
                <a:r>
                  <a:rPr lang="en-US" sz="1000" b="1" dirty="0"/>
                  <a:t>outcome/response/target/label/dependent variable</a:t>
                </a:r>
              </a:p>
              <a:p>
                <a:pPr marL="0" algn="l" rtl="0"/>
                <a:endParaRPr lang="en-JO" sz="1000" dirty="0"/>
              </a:p>
            </p:txBody>
          </p:sp>
        </mc:Choice>
        <mc:Fallback xmlns="">
          <p:sp>
            <p:nvSpPr>
              <p:cNvPr id="3" name="Text Placeholder 2">
                <a:extLst>
                  <a:ext uri="{FF2B5EF4-FFF2-40B4-BE49-F238E27FC236}">
                    <a16:creationId xmlns:a16="http://schemas.microsoft.com/office/drawing/2014/main" id="{250FD2F4-17C6-108C-AB3C-B5B12F1C44F4}"/>
                  </a:ext>
                </a:extLst>
              </p:cNvPr>
              <p:cNvSpPr>
                <a:spLocks noGrp="1" noRot="1" noChangeAspect="1" noMove="1" noResize="1" noEditPoints="1" noAdjustHandles="1" noChangeArrowheads="1" noChangeShapeType="1" noTextEdit="1"/>
              </p:cNvSpPr>
              <p:nvPr>
                <p:ph type="body" idx="1"/>
              </p:nvPr>
            </p:nvSpPr>
            <p:spPr>
              <a:xfrm>
                <a:off x="83344" y="752760"/>
                <a:ext cx="4114800" cy="2157129"/>
              </a:xfrm>
              <a:blipFill>
                <a:blip r:embed="rId2"/>
                <a:stretch>
                  <a:fillRect t="-1765"/>
                </a:stretch>
              </a:blipFill>
            </p:spPr>
            <p:txBody>
              <a:bodyPr/>
              <a:lstStyle/>
              <a:p>
                <a:r>
                  <a:rPr lang="en-JO">
                    <a:noFill/>
                  </a:rPr>
                  <a:t> </a:t>
                </a:r>
              </a:p>
            </p:txBody>
          </p:sp>
        </mc:Fallback>
      </mc:AlternateContent>
      <p:sp>
        <p:nvSpPr>
          <p:cNvPr id="4" name="Footer Placeholder 3">
            <a:extLst>
              <a:ext uri="{FF2B5EF4-FFF2-40B4-BE49-F238E27FC236}">
                <a16:creationId xmlns:a16="http://schemas.microsoft.com/office/drawing/2014/main" id="{26DDF03E-7154-93DA-30B4-97F28B6DAAEF}"/>
              </a:ext>
            </a:extLst>
          </p:cNvPr>
          <p:cNvSpPr>
            <a:spLocks noGrp="1"/>
          </p:cNvSpPr>
          <p:nvPr>
            <p:ph type="ftr" sz="quarter" idx="5"/>
          </p:nvPr>
        </p:nvSpPr>
        <p:spPr/>
        <p:txBody>
          <a:bodyPr/>
          <a:lstStyle/>
          <a:p>
            <a:r>
              <a:rPr lang="en-US"/>
              <a:t>Dr. Malak Abdullah</a:t>
            </a:r>
            <a:endParaRPr lang="en-US" dirty="0"/>
          </a:p>
        </p:txBody>
      </p:sp>
      <p:pic>
        <p:nvPicPr>
          <p:cNvPr id="6" name="Picture 5">
            <a:extLst>
              <a:ext uri="{FF2B5EF4-FFF2-40B4-BE49-F238E27FC236}">
                <a16:creationId xmlns:a16="http://schemas.microsoft.com/office/drawing/2014/main" id="{924FC16D-A9E5-989A-EF29-E30C6DF0117E}"/>
              </a:ext>
            </a:extLst>
          </p:cNvPr>
          <p:cNvPicPr>
            <a:picLocks noChangeAspect="1"/>
          </p:cNvPicPr>
          <p:nvPr/>
        </p:nvPicPr>
        <p:blipFill>
          <a:blip r:embed="rId3"/>
          <a:stretch>
            <a:fillRect/>
          </a:stretch>
        </p:blipFill>
        <p:spPr>
          <a:xfrm>
            <a:off x="781050" y="1120775"/>
            <a:ext cx="1437680" cy="806698"/>
          </a:xfrm>
          <a:prstGeom prst="rect">
            <a:avLst/>
          </a:prstGeom>
        </p:spPr>
      </p:pic>
      <p:pic>
        <p:nvPicPr>
          <p:cNvPr id="7" name="Picture 6">
            <a:extLst>
              <a:ext uri="{FF2B5EF4-FFF2-40B4-BE49-F238E27FC236}">
                <a16:creationId xmlns:a16="http://schemas.microsoft.com/office/drawing/2014/main" id="{9EAA5EDD-A698-E950-331B-90FF676174FA}"/>
              </a:ext>
            </a:extLst>
          </p:cNvPr>
          <p:cNvPicPr>
            <a:picLocks noChangeAspect="1"/>
          </p:cNvPicPr>
          <p:nvPr/>
        </p:nvPicPr>
        <p:blipFill>
          <a:blip r:embed="rId4"/>
          <a:stretch>
            <a:fillRect/>
          </a:stretch>
        </p:blipFill>
        <p:spPr>
          <a:xfrm>
            <a:off x="2467572" y="511175"/>
            <a:ext cx="2220338" cy="1553875"/>
          </a:xfrm>
          <a:prstGeom prst="rect">
            <a:avLst/>
          </a:prstGeom>
        </p:spPr>
      </p:pic>
    </p:spTree>
    <p:extLst>
      <p:ext uri="{BB962C8B-B14F-4D97-AF65-F5344CB8AC3E}">
        <p14:creationId xmlns:p14="http://schemas.microsoft.com/office/powerpoint/2010/main" val="221274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1729C-1C05-C740-9EC5-FB4D6C780FA7}"/>
              </a:ext>
            </a:extLst>
          </p:cNvPr>
          <p:cNvSpPr>
            <a:spLocks noGrp="1"/>
          </p:cNvSpPr>
          <p:nvPr>
            <p:ph type="title"/>
          </p:nvPr>
        </p:nvSpPr>
        <p:spPr>
          <a:xfrm>
            <a:off x="92274" y="714469"/>
            <a:ext cx="2212776" cy="480819"/>
          </a:xfrm>
        </p:spPr>
        <p:txBody>
          <a:bodyPr>
            <a:normAutofit/>
          </a:bodyPr>
          <a:lstStyle/>
          <a:p>
            <a:r>
              <a:rPr lang="en-US" dirty="0"/>
              <a:t>Lets talk about Bias vs Variance</a:t>
            </a:r>
          </a:p>
        </p:txBody>
      </p:sp>
      <p:pic>
        <p:nvPicPr>
          <p:cNvPr id="8" name="Picture 7">
            <a:extLst>
              <a:ext uri="{FF2B5EF4-FFF2-40B4-BE49-F238E27FC236}">
                <a16:creationId xmlns:a16="http://schemas.microsoft.com/office/drawing/2014/main" id="{82A0A616-09EE-3742-A632-0A4ADB443850}"/>
              </a:ext>
            </a:extLst>
          </p:cNvPr>
          <p:cNvPicPr>
            <a:picLocks noChangeAspect="1"/>
          </p:cNvPicPr>
          <p:nvPr/>
        </p:nvPicPr>
        <p:blipFill>
          <a:blip r:embed="rId2"/>
          <a:stretch>
            <a:fillRect/>
          </a:stretch>
        </p:blipFill>
        <p:spPr>
          <a:xfrm>
            <a:off x="0" y="1592559"/>
            <a:ext cx="1287672" cy="1018338"/>
          </a:xfrm>
          <a:prstGeom prst="rect">
            <a:avLst/>
          </a:prstGeom>
        </p:spPr>
      </p:pic>
      <p:pic>
        <p:nvPicPr>
          <p:cNvPr id="9" name="Picture 8">
            <a:extLst>
              <a:ext uri="{FF2B5EF4-FFF2-40B4-BE49-F238E27FC236}">
                <a16:creationId xmlns:a16="http://schemas.microsoft.com/office/drawing/2014/main" id="{C689874B-5CD5-DA40-A053-C648E2D95D53}"/>
              </a:ext>
            </a:extLst>
          </p:cNvPr>
          <p:cNvPicPr>
            <a:picLocks noChangeAspect="1"/>
          </p:cNvPicPr>
          <p:nvPr/>
        </p:nvPicPr>
        <p:blipFill>
          <a:blip r:embed="rId3"/>
          <a:stretch>
            <a:fillRect/>
          </a:stretch>
        </p:blipFill>
        <p:spPr>
          <a:xfrm>
            <a:off x="1559325" y="1592559"/>
            <a:ext cx="1391315" cy="1051216"/>
          </a:xfrm>
          <a:prstGeom prst="rect">
            <a:avLst/>
          </a:prstGeom>
        </p:spPr>
      </p:pic>
      <p:pic>
        <p:nvPicPr>
          <p:cNvPr id="10" name="Picture 9">
            <a:extLst>
              <a:ext uri="{FF2B5EF4-FFF2-40B4-BE49-F238E27FC236}">
                <a16:creationId xmlns:a16="http://schemas.microsoft.com/office/drawing/2014/main" id="{C7292588-E4F6-7545-8FDB-7E12276AAC53}"/>
              </a:ext>
            </a:extLst>
          </p:cNvPr>
          <p:cNvPicPr>
            <a:picLocks noChangeAspect="1"/>
          </p:cNvPicPr>
          <p:nvPr/>
        </p:nvPicPr>
        <p:blipFill>
          <a:blip r:embed="rId4"/>
          <a:stretch>
            <a:fillRect/>
          </a:stretch>
        </p:blipFill>
        <p:spPr>
          <a:xfrm>
            <a:off x="3222292" y="1592559"/>
            <a:ext cx="1373763" cy="1097300"/>
          </a:xfrm>
          <a:prstGeom prst="rect">
            <a:avLst/>
          </a:prstGeom>
        </p:spPr>
      </p:pic>
      <p:sp>
        <p:nvSpPr>
          <p:cNvPr id="11" name="Right Arrow 10">
            <a:extLst>
              <a:ext uri="{FF2B5EF4-FFF2-40B4-BE49-F238E27FC236}">
                <a16:creationId xmlns:a16="http://schemas.microsoft.com/office/drawing/2014/main" id="{F3E92015-7C58-ED4F-A1EE-B4403244EA41}"/>
              </a:ext>
            </a:extLst>
          </p:cNvPr>
          <p:cNvSpPr/>
          <p:nvPr/>
        </p:nvSpPr>
        <p:spPr>
          <a:xfrm>
            <a:off x="1287672" y="2101728"/>
            <a:ext cx="271652" cy="1118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81"/>
          </a:p>
        </p:txBody>
      </p:sp>
      <p:sp>
        <p:nvSpPr>
          <p:cNvPr id="12" name="Right Arrow 11">
            <a:extLst>
              <a:ext uri="{FF2B5EF4-FFF2-40B4-BE49-F238E27FC236}">
                <a16:creationId xmlns:a16="http://schemas.microsoft.com/office/drawing/2014/main" id="{40C6CA77-00F4-194E-B70D-C9D416384BDA}"/>
              </a:ext>
            </a:extLst>
          </p:cNvPr>
          <p:cNvSpPr/>
          <p:nvPr/>
        </p:nvSpPr>
        <p:spPr>
          <a:xfrm>
            <a:off x="2950639" y="2101728"/>
            <a:ext cx="271653" cy="123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81"/>
          </a:p>
        </p:txBody>
      </p:sp>
      <p:pic>
        <p:nvPicPr>
          <p:cNvPr id="13" name="Picture 12">
            <a:extLst>
              <a:ext uri="{FF2B5EF4-FFF2-40B4-BE49-F238E27FC236}">
                <a16:creationId xmlns:a16="http://schemas.microsoft.com/office/drawing/2014/main" id="{54335465-6CED-6149-9B6C-2F0B14C5E851}"/>
              </a:ext>
            </a:extLst>
          </p:cNvPr>
          <p:cNvPicPr>
            <a:picLocks noChangeAspect="1"/>
          </p:cNvPicPr>
          <p:nvPr/>
        </p:nvPicPr>
        <p:blipFill>
          <a:blip r:embed="rId5"/>
          <a:stretch>
            <a:fillRect/>
          </a:stretch>
        </p:blipFill>
        <p:spPr>
          <a:xfrm>
            <a:off x="323842" y="2741808"/>
            <a:ext cx="2626797" cy="292933"/>
          </a:xfrm>
          <a:prstGeom prst="rect">
            <a:avLst/>
          </a:prstGeom>
        </p:spPr>
      </p:pic>
      <p:pic>
        <p:nvPicPr>
          <p:cNvPr id="14" name="Picture 13">
            <a:extLst>
              <a:ext uri="{FF2B5EF4-FFF2-40B4-BE49-F238E27FC236}">
                <a16:creationId xmlns:a16="http://schemas.microsoft.com/office/drawing/2014/main" id="{D9D84300-613C-4846-9134-8DB847F361BB}"/>
              </a:ext>
            </a:extLst>
          </p:cNvPr>
          <p:cNvPicPr>
            <a:picLocks noChangeAspect="1"/>
          </p:cNvPicPr>
          <p:nvPr/>
        </p:nvPicPr>
        <p:blipFill>
          <a:blip r:embed="rId6"/>
          <a:stretch>
            <a:fillRect/>
          </a:stretch>
        </p:blipFill>
        <p:spPr>
          <a:xfrm>
            <a:off x="3282488" y="2803664"/>
            <a:ext cx="1253371" cy="153670"/>
          </a:xfrm>
          <a:prstGeom prst="rect">
            <a:avLst/>
          </a:prstGeom>
        </p:spPr>
      </p:pic>
      <p:pic>
        <p:nvPicPr>
          <p:cNvPr id="15" name="Picture 14">
            <a:extLst>
              <a:ext uri="{FF2B5EF4-FFF2-40B4-BE49-F238E27FC236}">
                <a16:creationId xmlns:a16="http://schemas.microsoft.com/office/drawing/2014/main" id="{66745FBA-69E7-8D48-8A4E-AB6AD0C9F4DA}"/>
              </a:ext>
            </a:extLst>
          </p:cNvPr>
          <p:cNvPicPr>
            <a:picLocks noChangeAspect="1"/>
          </p:cNvPicPr>
          <p:nvPr/>
        </p:nvPicPr>
        <p:blipFill>
          <a:blip r:embed="rId7"/>
          <a:stretch>
            <a:fillRect/>
          </a:stretch>
        </p:blipFill>
        <p:spPr>
          <a:xfrm>
            <a:off x="2535410" y="480790"/>
            <a:ext cx="1373763" cy="1050202"/>
          </a:xfrm>
          <a:prstGeom prst="rect">
            <a:avLst/>
          </a:prstGeom>
        </p:spPr>
      </p:pic>
      <p:sp>
        <p:nvSpPr>
          <p:cNvPr id="3" name="Footer Placeholder 2">
            <a:extLst>
              <a:ext uri="{FF2B5EF4-FFF2-40B4-BE49-F238E27FC236}">
                <a16:creationId xmlns:a16="http://schemas.microsoft.com/office/drawing/2014/main" id="{0A76D3E3-F8D8-7940-9A7F-845ABAEFD826}"/>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3469737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52E5FEE-5908-6840-842F-8C56AF49A589}"/>
              </a:ext>
            </a:extLst>
          </p:cNvPr>
          <p:cNvPicPr>
            <a:picLocks noChangeAspect="1"/>
          </p:cNvPicPr>
          <p:nvPr/>
        </p:nvPicPr>
        <p:blipFill>
          <a:blip r:embed="rId2"/>
          <a:stretch>
            <a:fillRect/>
          </a:stretch>
        </p:blipFill>
        <p:spPr>
          <a:xfrm>
            <a:off x="370487" y="443326"/>
            <a:ext cx="2414368" cy="952626"/>
          </a:xfrm>
          <a:prstGeom prst="rect">
            <a:avLst/>
          </a:prstGeom>
        </p:spPr>
      </p:pic>
      <p:pic>
        <p:nvPicPr>
          <p:cNvPr id="16" name="Picture 15">
            <a:extLst>
              <a:ext uri="{FF2B5EF4-FFF2-40B4-BE49-F238E27FC236}">
                <a16:creationId xmlns:a16="http://schemas.microsoft.com/office/drawing/2014/main" id="{DD1242E5-5B5F-0E43-A258-33B79792D4CA}"/>
              </a:ext>
            </a:extLst>
          </p:cNvPr>
          <p:cNvPicPr>
            <a:picLocks noChangeAspect="1"/>
          </p:cNvPicPr>
          <p:nvPr/>
        </p:nvPicPr>
        <p:blipFill>
          <a:blip r:embed="rId3"/>
          <a:stretch>
            <a:fillRect/>
          </a:stretch>
        </p:blipFill>
        <p:spPr>
          <a:xfrm>
            <a:off x="3027820" y="517006"/>
            <a:ext cx="1491231" cy="321638"/>
          </a:xfrm>
          <a:prstGeom prst="rect">
            <a:avLst/>
          </a:prstGeom>
        </p:spPr>
      </p:pic>
      <p:pic>
        <p:nvPicPr>
          <p:cNvPr id="17" name="Picture 16">
            <a:extLst>
              <a:ext uri="{FF2B5EF4-FFF2-40B4-BE49-F238E27FC236}">
                <a16:creationId xmlns:a16="http://schemas.microsoft.com/office/drawing/2014/main" id="{54BCABB7-D72E-8942-B13D-B69B8C63AECD}"/>
              </a:ext>
            </a:extLst>
          </p:cNvPr>
          <p:cNvPicPr>
            <a:picLocks noChangeAspect="1"/>
          </p:cNvPicPr>
          <p:nvPr/>
        </p:nvPicPr>
        <p:blipFill>
          <a:blip r:embed="rId4"/>
          <a:stretch>
            <a:fillRect/>
          </a:stretch>
        </p:blipFill>
        <p:spPr>
          <a:xfrm>
            <a:off x="178813" y="2370380"/>
            <a:ext cx="1536014" cy="295129"/>
          </a:xfrm>
          <a:prstGeom prst="rect">
            <a:avLst/>
          </a:prstGeom>
        </p:spPr>
      </p:pic>
      <p:pic>
        <p:nvPicPr>
          <p:cNvPr id="18" name="Picture 17">
            <a:extLst>
              <a:ext uri="{FF2B5EF4-FFF2-40B4-BE49-F238E27FC236}">
                <a16:creationId xmlns:a16="http://schemas.microsoft.com/office/drawing/2014/main" id="{7D119A2D-5B21-254D-B507-0EBD031DD5C6}"/>
              </a:ext>
            </a:extLst>
          </p:cNvPr>
          <p:cNvPicPr>
            <a:picLocks noChangeAspect="1"/>
          </p:cNvPicPr>
          <p:nvPr/>
        </p:nvPicPr>
        <p:blipFill>
          <a:blip r:embed="rId5"/>
          <a:stretch>
            <a:fillRect/>
          </a:stretch>
        </p:blipFill>
        <p:spPr>
          <a:xfrm>
            <a:off x="178813" y="2681449"/>
            <a:ext cx="1536014" cy="293181"/>
          </a:xfrm>
          <a:prstGeom prst="rect">
            <a:avLst/>
          </a:prstGeom>
        </p:spPr>
      </p:pic>
      <p:pic>
        <p:nvPicPr>
          <p:cNvPr id="19" name="Picture 18">
            <a:extLst>
              <a:ext uri="{FF2B5EF4-FFF2-40B4-BE49-F238E27FC236}">
                <a16:creationId xmlns:a16="http://schemas.microsoft.com/office/drawing/2014/main" id="{BB7390D2-4CF8-8D44-9F99-D9597647F23E}"/>
              </a:ext>
            </a:extLst>
          </p:cNvPr>
          <p:cNvPicPr>
            <a:picLocks noChangeAspect="1"/>
          </p:cNvPicPr>
          <p:nvPr/>
        </p:nvPicPr>
        <p:blipFill>
          <a:blip r:embed="rId6"/>
          <a:stretch>
            <a:fillRect/>
          </a:stretch>
        </p:blipFill>
        <p:spPr>
          <a:xfrm>
            <a:off x="2419466" y="2309394"/>
            <a:ext cx="1691248" cy="327338"/>
          </a:xfrm>
          <a:prstGeom prst="rect">
            <a:avLst/>
          </a:prstGeom>
        </p:spPr>
      </p:pic>
      <p:pic>
        <p:nvPicPr>
          <p:cNvPr id="20" name="Picture 19">
            <a:extLst>
              <a:ext uri="{FF2B5EF4-FFF2-40B4-BE49-F238E27FC236}">
                <a16:creationId xmlns:a16="http://schemas.microsoft.com/office/drawing/2014/main" id="{98356F2C-3329-2943-9A54-D83CAFBBF1A2}"/>
              </a:ext>
            </a:extLst>
          </p:cNvPr>
          <p:cNvPicPr>
            <a:picLocks noChangeAspect="1"/>
          </p:cNvPicPr>
          <p:nvPr/>
        </p:nvPicPr>
        <p:blipFill>
          <a:blip r:embed="rId7"/>
          <a:stretch>
            <a:fillRect/>
          </a:stretch>
        </p:blipFill>
        <p:spPr>
          <a:xfrm>
            <a:off x="2419466" y="2636732"/>
            <a:ext cx="1646807" cy="337898"/>
          </a:xfrm>
          <a:prstGeom prst="rect">
            <a:avLst/>
          </a:prstGeom>
        </p:spPr>
      </p:pic>
      <p:pic>
        <p:nvPicPr>
          <p:cNvPr id="21" name="Picture 20">
            <a:extLst>
              <a:ext uri="{FF2B5EF4-FFF2-40B4-BE49-F238E27FC236}">
                <a16:creationId xmlns:a16="http://schemas.microsoft.com/office/drawing/2014/main" id="{05580170-B871-2549-844C-B9C98CA9666D}"/>
              </a:ext>
            </a:extLst>
          </p:cNvPr>
          <p:cNvPicPr>
            <a:picLocks noChangeAspect="1"/>
          </p:cNvPicPr>
          <p:nvPr/>
        </p:nvPicPr>
        <p:blipFill>
          <a:blip r:embed="rId8"/>
          <a:stretch>
            <a:fillRect/>
          </a:stretch>
        </p:blipFill>
        <p:spPr>
          <a:xfrm>
            <a:off x="2279576" y="1566736"/>
            <a:ext cx="1971028" cy="632860"/>
          </a:xfrm>
          <a:prstGeom prst="rect">
            <a:avLst/>
          </a:prstGeom>
        </p:spPr>
      </p:pic>
      <p:pic>
        <p:nvPicPr>
          <p:cNvPr id="22" name="Picture 21">
            <a:extLst>
              <a:ext uri="{FF2B5EF4-FFF2-40B4-BE49-F238E27FC236}">
                <a16:creationId xmlns:a16="http://schemas.microsoft.com/office/drawing/2014/main" id="{532E9BC3-E05A-5043-9106-F518BE021D88}"/>
              </a:ext>
            </a:extLst>
          </p:cNvPr>
          <p:cNvPicPr>
            <a:picLocks noChangeAspect="1"/>
          </p:cNvPicPr>
          <p:nvPr/>
        </p:nvPicPr>
        <p:blipFill>
          <a:blip r:embed="rId9"/>
          <a:stretch>
            <a:fillRect/>
          </a:stretch>
        </p:blipFill>
        <p:spPr>
          <a:xfrm>
            <a:off x="0" y="1654543"/>
            <a:ext cx="1971028" cy="576939"/>
          </a:xfrm>
          <a:prstGeom prst="rect">
            <a:avLst/>
          </a:prstGeom>
        </p:spPr>
      </p:pic>
      <p:pic>
        <p:nvPicPr>
          <p:cNvPr id="23" name="Picture 22">
            <a:extLst>
              <a:ext uri="{FF2B5EF4-FFF2-40B4-BE49-F238E27FC236}">
                <a16:creationId xmlns:a16="http://schemas.microsoft.com/office/drawing/2014/main" id="{199D6B9E-5DDD-EB46-999D-DCEA1994C747}"/>
              </a:ext>
            </a:extLst>
          </p:cNvPr>
          <p:cNvPicPr>
            <a:picLocks noChangeAspect="1"/>
          </p:cNvPicPr>
          <p:nvPr/>
        </p:nvPicPr>
        <p:blipFill>
          <a:blip r:embed="rId10"/>
          <a:stretch>
            <a:fillRect/>
          </a:stretch>
        </p:blipFill>
        <p:spPr>
          <a:xfrm>
            <a:off x="3178266" y="948443"/>
            <a:ext cx="1339549" cy="451180"/>
          </a:xfrm>
          <a:prstGeom prst="rect">
            <a:avLst/>
          </a:prstGeom>
        </p:spPr>
      </p:pic>
      <p:sp>
        <p:nvSpPr>
          <p:cNvPr id="3" name="Footer Placeholder 2">
            <a:extLst>
              <a:ext uri="{FF2B5EF4-FFF2-40B4-BE49-F238E27FC236}">
                <a16:creationId xmlns:a16="http://schemas.microsoft.com/office/drawing/2014/main" id="{3288048A-C26A-E345-899B-1987D9888B42}"/>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17376018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50266-A6D6-8144-95CB-FF737D1CBEFF}"/>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30CA0F48-C080-8D41-A69B-19013F3174FA}"/>
              </a:ext>
            </a:extLst>
          </p:cNvPr>
          <p:cNvSpPr>
            <a:spLocks noGrp="1"/>
          </p:cNvSpPr>
          <p:nvPr>
            <p:ph idx="1"/>
          </p:nvPr>
        </p:nvSpPr>
        <p:spPr>
          <a:xfrm>
            <a:off x="367931" y="856397"/>
            <a:ext cx="3874236" cy="169277"/>
          </a:xfrm>
        </p:spPr>
        <p:txBody>
          <a:bodyPr/>
          <a:lstStyle/>
          <a:p>
            <a:endParaRPr lang="en-US"/>
          </a:p>
        </p:txBody>
      </p:sp>
      <p:sp>
        <p:nvSpPr>
          <p:cNvPr id="5" name="Footer Placeholder 4">
            <a:extLst>
              <a:ext uri="{FF2B5EF4-FFF2-40B4-BE49-F238E27FC236}">
                <a16:creationId xmlns:a16="http://schemas.microsoft.com/office/drawing/2014/main" id="{3791A754-385E-524D-B5BB-33D119AC9E8F}"/>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pic>
        <p:nvPicPr>
          <p:cNvPr id="7" name="Picture 6">
            <a:extLst>
              <a:ext uri="{FF2B5EF4-FFF2-40B4-BE49-F238E27FC236}">
                <a16:creationId xmlns:a16="http://schemas.microsoft.com/office/drawing/2014/main" id="{86A3F517-FAC4-EF44-8C39-A7336D334D55}"/>
              </a:ext>
            </a:extLst>
          </p:cNvPr>
          <p:cNvPicPr>
            <a:picLocks noChangeAspect="1"/>
          </p:cNvPicPr>
          <p:nvPr/>
        </p:nvPicPr>
        <p:blipFill>
          <a:blip r:embed="rId2"/>
          <a:stretch>
            <a:fillRect/>
          </a:stretch>
        </p:blipFill>
        <p:spPr>
          <a:xfrm>
            <a:off x="118854" y="820361"/>
            <a:ext cx="2040930" cy="1820029"/>
          </a:xfrm>
          <a:prstGeom prst="rect">
            <a:avLst/>
          </a:prstGeom>
        </p:spPr>
      </p:pic>
      <p:pic>
        <p:nvPicPr>
          <p:cNvPr id="8" name="Picture 7">
            <a:extLst>
              <a:ext uri="{FF2B5EF4-FFF2-40B4-BE49-F238E27FC236}">
                <a16:creationId xmlns:a16="http://schemas.microsoft.com/office/drawing/2014/main" id="{370AC687-A922-884A-ACE4-A4116F77A72B}"/>
              </a:ext>
            </a:extLst>
          </p:cNvPr>
          <p:cNvPicPr>
            <a:picLocks noChangeAspect="1"/>
          </p:cNvPicPr>
          <p:nvPr/>
        </p:nvPicPr>
        <p:blipFill>
          <a:blip r:embed="rId3"/>
          <a:stretch>
            <a:fillRect/>
          </a:stretch>
        </p:blipFill>
        <p:spPr>
          <a:xfrm>
            <a:off x="2407696" y="1308125"/>
            <a:ext cx="2016919" cy="1301393"/>
          </a:xfrm>
          <a:prstGeom prst="rect">
            <a:avLst/>
          </a:prstGeom>
        </p:spPr>
      </p:pic>
      <p:pic>
        <p:nvPicPr>
          <p:cNvPr id="9" name="Picture 8">
            <a:extLst>
              <a:ext uri="{FF2B5EF4-FFF2-40B4-BE49-F238E27FC236}">
                <a16:creationId xmlns:a16="http://schemas.microsoft.com/office/drawing/2014/main" id="{C5C779FE-98DE-DC47-8A6B-61E32BF9DEED}"/>
              </a:ext>
            </a:extLst>
          </p:cNvPr>
          <p:cNvPicPr>
            <a:picLocks noChangeAspect="1"/>
          </p:cNvPicPr>
          <p:nvPr/>
        </p:nvPicPr>
        <p:blipFill>
          <a:blip r:embed="rId4"/>
          <a:stretch>
            <a:fillRect/>
          </a:stretch>
        </p:blipFill>
        <p:spPr>
          <a:xfrm>
            <a:off x="2506166" y="851918"/>
            <a:ext cx="1743194" cy="456208"/>
          </a:xfrm>
          <a:prstGeom prst="rect">
            <a:avLst/>
          </a:prstGeom>
        </p:spPr>
      </p:pic>
    </p:spTree>
    <p:extLst>
      <p:ext uri="{BB962C8B-B14F-4D97-AF65-F5344CB8AC3E}">
        <p14:creationId xmlns:p14="http://schemas.microsoft.com/office/powerpoint/2010/main" val="33557573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533" y="211465"/>
            <a:ext cx="3582670" cy="244475"/>
          </a:xfrm>
          <a:prstGeom prst="rect">
            <a:avLst/>
          </a:prstGeom>
        </p:spPr>
        <p:txBody>
          <a:bodyPr vert="horz" wrap="square" lIns="0" tIns="17145" rIns="0" bIns="0" rtlCol="0">
            <a:spAutoFit/>
          </a:bodyPr>
          <a:lstStyle/>
          <a:p>
            <a:pPr marL="12700">
              <a:lnSpc>
                <a:spcPct val="100000"/>
              </a:lnSpc>
              <a:spcBef>
                <a:spcPts val="135"/>
              </a:spcBef>
            </a:pPr>
            <a:r>
              <a:rPr spc="45" dirty="0"/>
              <a:t>Bias-variance</a:t>
            </a:r>
            <a:r>
              <a:rPr spc="140" dirty="0"/>
              <a:t> </a:t>
            </a:r>
            <a:r>
              <a:rPr spc="10" dirty="0"/>
              <a:t>trade-off</a:t>
            </a:r>
            <a:r>
              <a:rPr spc="140" dirty="0"/>
              <a:t> </a:t>
            </a:r>
            <a:r>
              <a:rPr spc="5" dirty="0"/>
              <a:t>for</a:t>
            </a:r>
            <a:r>
              <a:rPr spc="145" dirty="0"/>
              <a:t> </a:t>
            </a:r>
            <a:r>
              <a:rPr spc="15" dirty="0"/>
              <a:t>the</a:t>
            </a:r>
            <a:r>
              <a:rPr spc="140" dirty="0"/>
              <a:t> </a:t>
            </a:r>
            <a:r>
              <a:rPr spc="5" dirty="0"/>
              <a:t>three</a:t>
            </a:r>
            <a:r>
              <a:rPr spc="145" dirty="0"/>
              <a:t> </a:t>
            </a:r>
            <a:r>
              <a:rPr spc="20" dirty="0"/>
              <a:t>examples</a:t>
            </a:r>
          </a:p>
        </p:txBody>
      </p:sp>
      <p:grpSp>
        <p:nvGrpSpPr>
          <p:cNvPr id="3" name="object 3"/>
          <p:cNvGrpSpPr/>
          <p:nvPr/>
        </p:nvGrpSpPr>
        <p:grpSpPr>
          <a:xfrm>
            <a:off x="590077" y="911249"/>
            <a:ext cx="960119" cy="1488440"/>
            <a:chOff x="590077" y="911249"/>
            <a:chExt cx="960119" cy="1488440"/>
          </a:xfrm>
        </p:grpSpPr>
        <p:sp>
          <p:nvSpPr>
            <p:cNvPr id="4" name="object 4"/>
            <p:cNvSpPr/>
            <p:nvPr/>
          </p:nvSpPr>
          <p:spPr>
            <a:xfrm>
              <a:off x="658673" y="1730955"/>
              <a:ext cx="854710" cy="579120"/>
            </a:xfrm>
            <a:custGeom>
              <a:avLst/>
              <a:gdLst/>
              <a:ahLst/>
              <a:cxnLst/>
              <a:rect l="l" t="t" r="r" b="b"/>
              <a:pathLst>
                <a:path w="854710" h="579119">
                  <a:moveTo>
                    <a:pt x="0" y="0"/>
                  </a:moveTo>
                  <a:lnTo>
                    <a:pt x="17438" y="60990"/>
                  </a:lnTo>
                  <a:lnTo>
                    <a:pt x="34877" y="120617"/>
                  </a:lnTo>
                  <a:lnTo>
                    <a:pt x="52305" y="177492"/>
                  </a:lnTo>
                  <a:lnTo>
                    <a:pt x="69744" y="230741"/>
                  </a:lnTo>
                  <a:lnTo>
                    <a:pt x="87183" y="280739"/>
                  </a:lnTo>
                  <a:lnTo>
                    <a:pt x="104554" y="326906"/>
                  </a:lnTo>
                  <a:lnTo>
                    <a:pt x="121992" y="369741"/>
                  </a:lnTo>
                  <a:lnTo>
                    <a:pt x="139431" y="409042"/>
                  </a:lnTo>
                  <a:lnTo>
                    <a:pt x="156859" y="444204"/>
                  </a:lnTo>
                  <a:lnTo>
                    <a:pt x="191737" y="500352"/>
                  </a:lnTo>
                  <a:lnTo>
                    <a:pt x="226615" y="536821"/>
                  </a:lnTo>
                  <a:lnTo>
                    <a:pt x="261493" y="557227"/>
                  </a:lnTo>
                  <a:lnTo>
                    <a:pt x="313809" y="571119"/>
                  </a:lnTo>
                  <a:lnTo>
                    <a:pt x="366058" y="576258"/>
                  </a:lnTo>
                  <a:lnTo>
                    <a:pt x="418364" y="578065"/>
                  </a:lnTo>
                  <a:lnTo>
                    <a:pt x="470680" y="578565"/>
                  </a:lnTo>
                  <a:lnTo>
                    <a:pt x="505558" y="578713"/>
                  </a:lnTo>
                  <a:lnTo>
                    <a:pt x="540436" y="578713"/>
                  </a:lnTo>
                  <a:lnTo>
                    <a:pt x="557875" y="578793"/>
                  </a:lnTo>
                  <a:lnTo>
                    <a:pt x="575314" y="578793"/>
                  </a:lnTo>
                  <a:lnTo>
                    <a:pt x="592673" y="578713"/>
                  </a:lnTo>
                  <a:lnTo>
                    <a:pt x="610112" y="578713"/>
                  </a:lnTo>
                  <a:lnTo>
                    <a:pt x="627551" y="578645"/>
                  </a:lnTo>
                  <a:lnTo>
                    <a:pt x="644990" y="578565"/>
                  </a:lnTo>
                  <a:lnTo>
                    <a:pt x="662429" y="578497"/>
                  </a:lnTo>
                  <a:lnTo>
                    <a:pt x="679868" y="578349"/>
                  </a:lnTo>
                  <a:lnTo>
                    <a:pt x="697307" y="578133"/>
                  </a:lnTo>
                  <a:lnTo>
                    <a:pt x="714746" y="577917"/>
                  </a:lnTo>
                  <a:lnTo>
                    <a:pt x="732185" y="577633"/>
                  </a:lnTo>
                  <a:lnTo>
                    <a:pt x="749624" y="577269"/>
                  </a:lnTo>
                  <a:lnTo>
                    <a:pt x="767063" y="576974"/>
                  </a:lnTo>
                  <a:lnTo>
                    <a:pt x="784502" y="576542"/>
                  </a:lnTo>
                  <a:lnTo>
                    <a:pt x="801941" y="576110"/>
                  </a:lnTo>
                  <a:lnTo>
                    <a:pt x="819368" y="575530"/>
                  </a:lnTo>
                  <a:lnTo>
                    <a:pt x="836807" y="574666"/>
                  </a:lnTo>
                  <a:lnTo>
                    <a:pt x="854178" y="573290"/>
                  </a:lnTo>
                </a:path>
              </a:pathLst>
            </a:custGeom>
            <a:ln w="10853">
              <a:solidFill>
                <a:srgbClr val="00D2EF"/>
              </a:solidFill>
            </a:ln>
          </p:spPr>
          <p:txBody>
            <a:bodyPr wrap="square" lIns="0" tIns="0" rIns="0" bIns="0" rtlCol="0"/>
            <a:lstStyle/>
            <a:p>
              <a:endParaRPr/>
            </a:p>
          </p:txBody>
        </p:sp>
        <p:sp>
          <p:nvSpPr>
            <p:cNvPr id="5" name="object 5"/>
            <p:cNvSpPr/>
            <p:nvPr/>
          </p:nvSpPr>
          <p:spPr>
            <a:xfrm>
              <a:off x="590077" y="913963"/>
              <a:ext cx="957580" cy="1485900"/>
            </a:xfrm>
            <a:custGeom>
              <a:avLst/>
              <a:gdLst/>
              <a:ahLst/>
              <a:cxnLst/>
              <a:rect l="l" t="t" r="r" b="b"/>
              <a:pathLst>
                <a:path w="957580" h="1485900">
                  <a:moveTo>
                    <a:pt x="34434" y="1397513"/>
                  </a:moveTo>
                  <a:lnTo>
                    <a:pt x="34434" y="53760"/>
                  </a:lnTo>
                </a:path>
                <a:path w="957580" h="1485900">
                  <a:moveTo>
                    <a:pt x="34434" y="1397513"/>
                  </a:moveTo>
                  <a:lnTo>
                    <a:pt x="0" y="1397513"/>
                  </a:lnTo>
                </a:path>
                <a:path w="957580" h="1485900">
                  <a:moveTo>
                    <a:pt x="34434" y="1128779"/>
                  </a:moveTo>
                  <a:lnTo>
                    <a:pt x="0" y="1128779"/>
                  </a:lnTo>
                </a:path>
                <a:path w="957580" h="1485900">
                  <a:moveTo>
                    <a:pt x="34434" y="859976"/>
                  </a:moveTo>
                  <a:lnTo>
                    <a:pt x="0" y="859976"/>
                  </a:lnTo>
                </a:path>
                <a:path w="957580" h="1485900">
                  <a:moveTo>
                    <a:pt x="34434" y="591230"/>
                  </a:moveTo>
                  <a:lnTo>
                    <a:pt x="0" y="591230"/>
                  </a:lnTo>
                </a:path>
                <a:path w="957580" h="1485900">
                  <a:moveTo>
                    <a:pt x="34434" y="322495"/>
                  </a:moveTo>
                  <a:lnTo>
                    <a:pt x="0" y="322495"/>
                  </a:lnTo>
                </a:path>
                <a:path w="957580" h="1485900">
                  <a:moveTo>
                    <a:pt x="34434" y="53760"/>
                  </a:moveTo>
                  <a:lnTo>
                    <a:pt x="0" y="53760"/>
                  </a:lnTo>
                </a:path>
                <a:path w="957580" h="1485900">
                  <a:moveTo>
                    <a:pt x="34434" y="1451206"/>
                  </a:moveTo>
                  <a:lnTo>
                    <a:pt x="728490" y="1451206"/>
                  </a:lnTo>
                </a:path>
                <a:path w="957580" h="1485900">
                  <a:moveTo>
                    <a:pt x="68596" y="1451206"/>
                  </a:moveTo>
                  <a:lnTo>
                    <a:pt x="68596" y="1485652"/>
                  </a:lnTo>
                </a:path>
                <a:path w="957580" h="1485900">
                  <a:moveTo>
                    <a:pt x="331180" y="1451206"/>
                  </a:moveTo>
                  <a:lnTo>
                    <a:pt x="331180" y="1485652"/>
                  </a:lnTo>
                </a:path>
                <a:path w="957580" h="1485900">
                  <a:moveTo>
                    <a:pt x="529875" y="1451206"/>
                  </a:moveTo>
                  <a:lnTo>
                    <a:pt x="529875" y="1485652"/>
                  </a:lnTo>
                </a:path>
                <a:path w="957580" h="1485900">
                  <a:moveTo>
                    <a:pt x="728490" y="1451206"/>
                  </a:moveTo>
                  <a:lnTo>
                    <a:pt x="728490" y="1485652"/>
                  </a:lnTo>
                </a:path>
                <a:path w="957580" h="1485900">
                  <a:moveTo>
                    <a:pt x="34434" y="1451206"/>
                  </a:moveTo>
                  <a:lnTo>
                    <a:pt x="957004" y="1451206"/>
                  </a:lnTo>
                  <a:lnTo>
                    <a:pt x="957004" y="0"/>
                  </a:lnTo>
                  <a:lnTo>
                    <a:pt x="34434" y="0"/>
                  </a:lnTo>
                  <a:lnTo>
                    <a:pt x="34434" y="1451206"/>
                  </a:lnTo>
                </a:path>
              </a:pathLst>
            </a:custGeom>
            <a:ln w="5426">
              <a:solidFill>
                <a:srgbClr val="000000"/>
              </a:solidFill>
            </a:ln>
          </p:spPr>
          <p:txBody>
            <a:bodyPr wrap="square" lIns="0" tIns="0" rIns="0" bIns="0" rtlCol="0"/>
            <a:lstStyle/>
            <a:p>
              <a:endParaRPr/>
            </a:p>
          </p:txBody>
        </p:sp>
        <p:sp>
          <p:nvSpPr>
            <p:cNvPr id="6" name="object 6"/>
            <p:cNvSpPr/>
            <p:nvPr/>
          </p:nvSpPr>
          <p:spPr>
            <a:xfrm>
              <a:off x="658673" y="1550995"/>
              <a:ext cx="854710" cy="734695"/>
            </a:xfrm>
            <a:custGeom>
              <a:avLst/>
              <a:gdLst/>
              <a:ahLst/>
              <a:cxnLst/>
              <a:rect l="l" t="t" r="r" b="b"/>
              <a:pathLst>
                <a:path w="854710" h="734694">
                  <a:moveTo>
                    <a:pt x="0" y="734504"/>
                  </a:moveTo>
                  <a:lnTo>
                    <a:pt x="52305" y="733208"/>
                  </a:lnTo>
                  <a:lnTo>
                    <a:pt x="104554" y="729150"/>
                  </a:lnTo>
                  <a:lnTo>
                    <a:pt x="156859" y="723579"/>
                  </a:lnTo>
                  <a:lnTo>
                    <a:pt x="174298" y="721624"/>
                  </a:lnTo>
                  <a:lnTo>
                    <a:pt x="226615" y="714825"/>
                  </a:lnTo>
                  <a:lnTo>
                    <a:pt x="278932" y="706572"/>
                  </a:lnTo>
                  <a:lnTo>
                    <a:pt x="331248" y="696591"/>
                  </a:lnTo>
                  <a:lnTo>
                    <a:pt x="383497" y="684358"/>
                  </a:lnTo>
                  <a:lnTo>
                    <a:pt x="435802" y="669602"/>
                  </a:lnTo>
                  <a:lnTo>
                    <a:pt x="488119" y="651948"/>
                  </a:lnTo>
                  <a:lnTo>
                    <a:pt x="540436" y="630450"/>
                  </a:lnTo>
                  <a:lnTo>
                    <a:pt x="575314" y="613602"/>
                  </a:lnTo>
                  <a:lnTo>
                    <a:pt x="610112" y="593992"/>
                  </a:lnTo>
                  <a:lnTo>
                    <a:pt x="644990" y="570323"/>
                  </a:lnTo>
                  <a:lnTo>
                    <a:pt x="679868" y="540368"/>
                  </a:lnTo>
                  <a:lnTo>
                    <a:pt x="714746" y="500431"/>
                  </a:lnTo>
                  <a:lnTo>
                    <a:pt x="749624" y="445659"/>
                  </a:lnTo>
                  <a:lnTo>
                    <a:pt x="767063" y="410269"/>
                  </a:lnTo>
                  <a:lnTo>
                    <a:pt x="784502" y="367581"/>
                  </a:lnTo>
                  <a:lnTo>
                    <a:pt x="801941" y="314401"/>
                  </a:lnTo>
                  <a:lnTo>
                    <a:pt x="819368" y="245509"/>
                  </a:lnTo>
                  <a:lnTo>
                    <a:pt x="836807" y="149424"/>
                  </a:lnTo>
                  <a:lnTo>
                    <a:pt x="854178" y="0"/>
                  </a:lnTo>
                </a:path>
              </a:pathLst>
            </a:custGeom>
            <a:ln w="10853">
              <a:solidFill>
                <a:srgbClr val="F59546"/>
              </a:solidFill>
            </a:ln>
          </p:spPr>
          <p:txBody>
            <a:bodyPr wrap="square" lIns="0" tIns="0" rIns="0" bIns="0" rtlCol="0"/>
            <a:lstStyle/>
            <a:p>
              <a:endParaRPr/>
            </a:p>
          </p:txBody>
        </p:sp>
        <p:sp>
          <p:nvSpPr>
            <p:cNvPr id="7" name="object 7"/>
            <p:cNvSpPr/>
            <p:nvPr/>
          </p:nvSpPr>
          <p:spPr>
            <a:xfrm>
              <a:off x="658673" y="1006284"/>
              <a:ext cx="854710" cy="698500"/>
            </a:xfrm>
            <a:custGeom>
              <a:avLst/>
              <a:gdLst/>
              <a:ahLst/>
              <a:cxnLst/>
              <a:rect l="l" t="t" r="r" b="b"/>
              <a:pathLst>
                <a:path w="854710" h="698500">
                  <a:moveTo>
                    <a:pt x="0" y="161213"/>
                  </a:moveTo>
                  <a:lnTo>
                    <a:pt x="17438" y="222067"/>
                  </a:lnTo>
                  <a:lnTo>
                    <a:pt x="34877" y="281262"/>
                  </a:lnTo>
                  <a:lnTo>
                    <a:pt x="52305" y="337410"/>
                  </a:lnTo>
                  <a:lnTo>
                    <a:pt x="69744" y="389579"/>
                  </a:lnTo>
                  <a:lnTo>
                    <a:pt x="87183" y="438201"/>
                  </a:lnTo>
                  <a:lnTo>
                    <a:pt x="104554" y="482844"/>
                  </a:lnTo>
                  <a:lnTo>
                    <a:pt x="121992" y="523872"/>
                  </a:lnTo>
                  <a:lnTo>
                    <a:pt x="139431" y="561286"/>
                  </a:lnTo>
                  <a:lnTo>
                    <a:pt x="174298" y="623152"/>
                  </a:lnTo>
                  <a:lnTo>
                    <a:pt x="209176" y="664896"/>
                  </a:lnTo>
                  <a:lnTo>
                    <a:pt x="244054" y="687542"/>
                  </a:lnTo>
                  <a:lnTo>
                    <a:pt x="296371" y="698114"/>
                  </a:lnTo>
                  <a:lnTo>
                    <a:pt x="313809" y="698035"/>
                  </a:lnTo>
                  <a:lnTo>
                    <a:pt x="366058" y="691748"/>
                  </a:lnTo>
                  <a:lnTo>
                    <a:pt x="418364" y="679584"/>
                  </a:lnTo>
                  <a:lnTo>
                    <a:pt x="470680" y="663532"/>
                  </a:lnTo>
                  <a:lnTo>
                    <a:pt x="522997" y="643478"/>
                  </a:lnTo>
                  <a:lnTo>
                    <a:pt x="557875" y="627779"/>
                  </a:lnTo>
                  <a:lnTo>
                    <a:pt x="592673" y="609692"/>
                  </a:lnTo>
                  <a:lnTo>
                    <a:pt x="627551" y="588126"/>
                  </a:lnTo>
                  <a:lnTo>
                    <a:pt x="662429" y="561502"/>
                  </a:lnTo>
                  <a:lnTo>
                    <a:pt x="697307" y="526692"/>
                  </a:lnTo>
                  <a:lnTo>
                    <a:pt x="732185" y="479661"/>
                  </a:lnTo>
                  <a:lnTo>
                    <a:pt x="767063" y="413964"/>
                  </a:lnTo>
                  <a:lnTo>
                    <a:pt x="784502" y="370833"/>
                  </a:lnTo>
                  <a:lnTo>
                    <a:pt x="801941" y="317220"/>
                  </a:lnTo>
                  <a:lnTo>
                    <a:pt x="819368" y="247760"/>
                  </a:lnTo>
                  <a:lnTo>
                    <a:pt x="836807" y="150868"/>
                  </a:lnTo>
                  <a:lnTo>
                    <a:pt x="854178" y="0"/>
                  </a:lnTo>
                </a:path>
              </a:pathLst>
            </a:custGeom>
            <a:ln w="10853">
              <a:solidFill>
                <a:srgbClr val="A8262D"/>
              </a:solidFill>
            </a:ln>
          </p:spPr>
          <p:txBody>
            <a:bodyPr wrap="square" lIns="0" tIns="0" rIns="0" bIns="0" rtlCol="0"/>
            <a:lstStyle/>
            <a:p>
              <a:endParaRPr/>
            </a:p>
          </p:txBody>
        </p:sp>
        <p:sp>
          <p:nvSpPr>
            <p:cNvPr id="8" name="object 8"/>
            <p:cNvSpPr/>
            <p:nvPr/>
          </p:nvSpPr>
          <p:spPr>
            <a:xfrm>
              <a:off x="624512" y="1773939"/>
              <a:ext cx="922655" cy="0"/>
            </a:xfrm>
            <a:custGeom>
              <a:avLst/>
              <a:gdLst/>
              <a:ahLst/>
              <a:cxnLst/>
              <a:rect l="l" t="t" r="r" b="b"/>
              <a:pathLst>
                <a:path w="922655">
                  <a:moveTo>
                    <a:pt x="0" y="0"/>
                  </a:moveTo>
                  <a:lnTo>
                    <a:pt x="922569" y="0"/>
                  </a:lnTo>
                </a:path>
              </a:pathLst>
            </a:custGeom>
            <a:ln w="5426">
              <a:solidFill>
                <a:srgbClr val="000000"/>
              </a:solidFill>
              <a:prstDash val="lgDash"/>
            </a:ln>
          </p:spPr>
          <p:txBody>
            <a:bodyPr wrap="square" lIns="0" tIns="0" rIns="0" bIns="0" rtlCol="0"/>
            <a:lstStyle/>
            <a:p>
              <a:endParaRPr/>
            </a:p>
          </p:txBody>
        </p:sp>
        <p:sp>
          <p:nvSpPr>
            <p:cNvPr id="9" name="object 9"/>
            <p:cNvSpPr/>
            <p:nvPr/>
          </p:nvSpPr>
          <p:spPr>
            <a:xfrm>
              <a:off x="955044" y="913963"/>
              <a:ext cx="0" cy="1451610"/>
            </a:xfrm>
            <a:custGeom>
              <a:avLst/>
              <a:gdLst/>
              <a:ahLst/>
              <a:cxnLst/>
              <a:rect l="l" t="t" r="r" b="b"/>
              <a:pathLst>
                <a:path h="1451610">
                  <a:moveTo>
                    <a:pt x="0" y="1451206"/>
                  </a:moveTo>
                  <a:lnTo>
                    <a:pt x="0" y="0"/>
                  </a:lnTo>
                </a:path>
              </a:pathLst>
            </a:custGeom>
            <a:ln w="5426">
              <a:solidFill>
                <a:srgbClr val="000000"/>
              </a:solidFill>
              <a:prstDash val="dot"/>
            </a:ln>
          </p:spPr>
          <p:txBody>
            <a:bodyPr wrap="square" lIns="0" tIns="0" rIns="0" bIns="0" rtlCol="0"/>
            <a:lstStyle/>
            <a:p>
              <a:endParaRPr/>
            </a:p>
          </p:txBody>
        </p:sp>
      </p:grpSp>
      <p:sp>
        <p:nvSpPr>
          <p:cNvPr id="10" name="object 10"/>
          <p:cNvSpPr txBox="1"/>
          <p:nvPr/>
        </p:nvSpPr>
        <p:spPr>
          <a:xfrm>
            <a:off x="629876" y="2418383"/>
            <a:ext cx="57785" cy="95250"/>
          </a:xfrm>
          <a:prstGeom prst="rect">
            <a:avLst/>
          </a:prstGeom>
        </p:spPr>
        <p:txBody>
          <a:bodyPr vert="horz" wrap="square" lIns="0" tIns="13335" rIns="0" bIns="0" rtlCol="0">
            <a:spAutoFit/>
          </a:bodyPr>
          <a:lstStyle/>
          <a:p>
            <a:pPr marL="12700">
              <a:lnSpc>
                <a:spcPct val="100000"/>
              </a:lnSpc>
              <a:spcBef>
                <a:spcPts val="105"/>
              </a:spcBef>
            </a:pPr>
            <a:r>
              <a:rPr sz="450" dirty="0">
                <a:latin typeface="Microsoft Sans Serif"/>
                <a:cs typeface="Microsoft Sans Serif"/>
              </a:rPr>
              <a:t>2</a:t>
            </a:r>
            <a:endParaRPr sz="450">
              <a:latin typeface="Microsoft Sans Serif"/>
              <a:cs typeface="Microsoft Sans Serif"/>
            </a:endParaRPr>
          </a:p>
        </p:txBody>
      </p:sp>
      <p:sp>
        <p:nvSpPr>
          <p:cNvPr id="11" name="object 11"/>
          <p:cNvSpPr txBox="1"/>
          <p:nvPr/>
        </p:nvSpPr>
        <p:spPr>
          <a:xfrm>
            <a:off x="892474" y="2418383"/>
            <a:ext cx="471170" cy="95250"/>
          </a:xfrm>
          <a:prstGeom prst="rect">
            <a:avLst/>
          </a:prstGeom>
        </p:spPr>
        <p:txBody>
          <a:bodyPr vert="horz" wrap="square" lIns="0" tIns="13335" rIns="0" bIns="0" rtlCol="0">
            <a:spAutoFit/>
          </a:bodyPr>
          <a:lstStyle/>
          <a:p>
            <a:pPr marL="12700">
              <a:lnSpc>
                <a:spcPct val="100000"/>
              </a:lnSpc>
              <a:spcBef>
                <a:spcPts val="105"/>
              </a:spcBef>
              <a:tabLst>
                <a:tab pos="194945" algn="l"/>
                <a:tab pos="393700" algn="l"/>
              </a:tabLst>
            </a:pPr>
            <a:r>
              <a:rPr sz="450" dirty="0">
                <a:latin typeface="Microsoft Sans Serif"/>
                <a:cs typeface="Microsoft Sans Serif"/>
              </a:rPr>
              <a:t>5	10	20</a:t>
            </a:r>
            <a:endParaRPr sz="450">
              <a:latin typeface="Microsoft Sans Serif"/>
              <a:cs typeface="Microsoft Sans Serif"/>
            </a:endParaRPr>
          </a:p>
        </p:txBody>
      </p:sp>
      <p:sp>
        <p:nvSpPr>
          <p:cNvPr id="12" name="object 12"/>
          <p:cNvSpPr txBox="1"/>
          <p:nvPr/>
        </p:nvSpPr>
        <p:spPr>
          <a:xfrm>
            <a:off x="476852" y="2258539"/>
            <a:ext cx="90170" cy="106045"/>
          </a:xfrm>
          <a:prstGeom prst="rect">
            <a:avLst/>
          </a:prstGeom>
        </p:spPr>
        <p:txBody>
          <a:bodyPr vert="vert270" wrap="square" lIns="0" tIns="7620" rIns="0" bIns="0" rtlCol="0">
            <a:spAutoFit/>
          </a:bodyPr>
          <a:lstStyle/>
          <a:p>
            <a:pPr marL="12700">
              <a:lnSpc>
                <a:spcPct val="100000"/>
              </a:lnSpc>
              <a:spcBef>
                <a:spcPts val="60"/>
              </a:spcBef>
            </a:pPr>
            <a:r>
              <a:rPr sz="450" dirty="0">
                <a:latin typeface="Microsoft Sans Serif"/>
                <a:cs typeface="Microsoft Sans Serif"/>
              </a:rPr>
              <a:t>0.0</a:t>
            </a:r>
            <a:endParaRPr sz="450">
              <a:latin typeface="Microsoft Sans Serif"/>
              <a:cs typeface="Microsoft Sans Serif"/>
            </a:endParaRPr>
          </a:p>
        </p:txBody>
      </p:sp>
      <p:sp>
        <p:nvSpPr>
          <p:cNvPr id="13" name="object 13"/>
          <p:cNvSpPr txBox="1"/>
          <p:nvPr/>
        </p:nvSpPr>
        <p:spPr>
          <a:xfrm>
            <a:off x="476852" y="1989795"/>
            <a:ext cx="90170" cy="106045"/>
          </a:xfrm>
          <a:prstGeom prst="rect">
            <a:avLst/>
          </a:prstGeom>
        </p:spPr>
        <p:txBody>
          <a:bodyPr vert="vert270" wrap="square" lIns="0" tIns="7620" rIns="0" bIns="0" rtlCol="0">
            <a:spAutoFit/>
          </a:bodyPr>
          <a:lstStyle/>
          <a:p>
            <a:pPr marL="12700">
              <a:lnSpc>
                <a:spcPct val="100000"/>
              </a:lnSpc>
              <a:spcBef>
                <a:spcPts val="60"/>
              </a:spcBef>
            </a:pPr>
            <a:r>
              <a:rPr sz="450" dirty="0">
                <a:latin typeface="Microsoft Sans Serif"/>
                <a:cs typeface="Microsoft Sans Serif"/>
              </a:rPr>
              <a:t>0.5</a:t>
            </a:r>
            <a:endParaRPr sz="450">
              <a:latin typeface="Microsoft Sans Serif"/>
              <a:cs typeface="Microsoft Sans Serif"/>
            </a:endParaRPr>
          </a:p>
        </p:txBody>
      </p:sp>
      <p:sp>
        <p:nvSpPr>
          <p:cNvPr id="14" name="object 14"/>
          <p:cNvSpPr txBox="1"/>
          <p:nvPr/>
        </p:nvSpPr>
        <p:spPr>
          <a:xfrm>
            <a:off x="476852" y="1720976"/>
            <a:ext cx="90170" cy="106045"/>
          </a:xfrm>
          <a:prstGeom prst="rect">
            <a:avLst/>
          </a:prstGeom>
        </p:spPr>
        <p:txBody>
          <a:bodyPr vert="vert270" wrap="square" lIns="0" tIns="7620" rIns="0" bIns="0" rtlCol="0">
            <a:spAutoFit/>
          </a:bodyPr>
          <a:lstStyle/>
          <a:p>
            <a:pPr marL="12700">
              <a:lnSpc>
                <a:spcPct val="100000"/>
              </a:lnSpc>
              <a:spcBef>
                <a:spcPts val="60"/>
              </a:spcBef>
            </a:pPr>
            <a:r>
              <a:rPr sz="450" dirty="0">
                <a:latin typeface="Microsoft Sans Serif"/>
                <a:cs typeface="Microsoft Sans Serif"/>
              </a:rPr>
              <a:t>1.0</a:t>
            </a:r>
            <a:endParaRPr sz="450">
              <a:latin typeface="Microsoft Sans Serif"/>
              <a:cs typeface="Microsoft Sans Serif"/>
            </a:endParaRPr>
          </a:p>
        </p:txBody>
      </p:sp>
      <p:sp>
        <p:nvSpPr>
          <p:cNvPr id="15" name="object 15"/>
          <p:cNvSpPr txBox="1"/>
          <p:nvPr/>
        </p:nvSpPr>
        <p:spPr>
          <a:xfrm>
            <a:off x="476852" y="1452233"/>
            <a:ext cx="90170" cy="106045"/>
          </a:xfrm>
          <a:prstGeom prst="rect">
            <a:avLst/>
          </a:prstGeom>
        </p:spPr>
        <p:txBody>
          <a:bodyPr vert="vert270" wrap="square" lIns="0" tIns="7620" rIns="0" bIns="0" rtlCol="0">
            <a:spAutoFit/>
          </a:bodyPr>
          <a:lstStyle/>
          <a:p>
            <a:pPr marL="12700">
              <a:lnSpc>
                <a:spcPct val="100000"/>
              </a:lnSpc>
              <a:spcBef>
                <a:spcPts val="60"/>
              </a:spcBef>
            </a:pPr>
            <a:r>
              <a:rPr sz="450" dirty="0">
                <a:latin typeface="Microsoft Sans Serif"/>
                <a:cs typeface="Microsoft Sans Serif"/>
              </a:rPr>
              <a:t>1.5</a:t>
            </a:r>
            <a:endParaRPr sz="450">
              <a:latin typeface="Microsoft Sans Serif"/>
              <a:cs typeface="Microsoft Sans Serif"/>
            </a:endParaRPr>
          </a:p>
        </p:txBody>
      </p:sp>
      <p:sp>
        <p:nvSpPr>
          <p:cNvPr id="16" name="object 16"/>
          <p:cNvSpPr txBox="1"/>
          <p:nvPr/>
        </p:nvSpPr>
        <p:spPr>
          <a:xfrm>
            <a:off x="476852" y="1183489"/>
            <a:ext cx="90170" cy="106045"/>
          </a:xfrm>
          <a:prstGeom prst="rect">
            <a:avLst/>
          </a:prstGeom>
        </p:spPr>
        <p:txBody>
          <a:bodyPr vert="vert270" wrap="square" lIns="0" tIns="7620" rIns="0" bIns="0" rtlCol="0">
            <a:spAutoFit/>
          </a:bodyPr>
          <a:lstStyle/>
          <a:p>
            <a:pPr marL="12700">
              <a:lnSpc>
                <a:spcPct val="100000"/>
              </a:lnSpc>
              <a:spcBef>
                <a:spcPts val="60"/>
              </a:spcBef>
            </a:pPr>
            <a:r>
              <a:rPr sz="450" dirty="0">
                <a:latin typeface="Microsoft Sans Serif"/>
                <a:cs typeface="Microsoft Sans Serif"/>
              </a:rPr>
              <a:t>2.0</a:t>
            </a:r>
            <a:endParaRPr sz="450">
              <a:latin typeface="Microsoft Sans Serif"/>
              <a:cs typeface="Microsoft Sans Serif"/>
            </a:endParaRPr>
          </a:p>
        </p:txBody>
      </p:sp>
      <p:sp>
        <p:nvSpPr>
          <p:cNvPr id="17" name="object 17"/>
          <p:cNvSpPr txBox="1"/>
          <p:nvPr/>
        </p:nvSpPr>
        <p:spPr>
          <a:xfrm>
            <a:off x="476852" y="914741"/>
            <a:ext cx="90170" cy="106045"/>
          </a:xfrm>
          <a:prstGeom prst="rect">
            <a:avLst/>
          </a:prstGeom>
        </p:spPr>
        <p:txBody>
          <a:bodyPr vert="vert270" wrap="square" lIns="0" tIns="7620" rIns="0" bIns="0" rtlCol="0">
            <a:spAutoFit/>
          </a:bodyPr>
          <a:lstStyle/>
          <a:p>
            <a:pPr marL="12700">
              <a:lnSpc>
                <a:spcPct val="100000"/>
              </a:lnSpc>
              <a:spcBef>
                <a:spcPts val="60"/>
              </a:spcBef>
            </a:pPr>
            <a:r>
              <a:rPr sz="450" dirty="0">
                <a:latin typeface="Microsoft Sans Serif"/>
                <a:cs typeface="Microsoft Sans Serif"/>
              </a:rPr>
              <a:t>2.5</a:t>
            </a:r>
            <a:endParaRPr sz="450">
              <a:latin typeface="Microsoft Sans Serif"/>
              <a:cs typeface="Microsoft Sans Serif"/>
            </a:endParaRPr>
          </a:p>
        </p:txBody>
      </p:sp>
      <p:sp>
        <p:nvSpPr>
          <p:cNvPr id="18" name="object 18"/>
          <p:cNvSpPr txBox="1"/>
          <p:nvPr/>
        </p:nvSpPr>
        <p:spPr>
          <a:xfrm>
            <a:off x="954065" y="2555939"/>
            <a:ext cx="262255" cy="95250"/>
          </a:xfrm>
          <a:prstGeom prst="rect">
            <a:avLst/>
          </a:prstGeom>
        </p:spPr>
        <p:txBody>
          <a:bodyPr vert="horz" wrap="square" lIns="0" tIns="13335" rIns="0" bIns="0" rtlCol="0">
            <a:spAutoFit/>
          </a:bodyPr>
          <a:lstStyle/>
          <a:p>
            <a:pPr marL="12700">
              <a:lnSpc>
                <a:spcPct val="100000"/>
              </a:lnSpc>
              <a:spcBef>
                <a:spcPts val="105"/>
              </a:spcBef>
            </a:pPr>
            <a:r>
              <a:rPr sz="450" spc="-5" dirty="0">
                <a:latin typeface="Microsoft Sans Serif"/>
                <a:cs typeface="Microsoft Sans Serif"/>
              </a:rPr>
              <a:t>Flexibility</a:t>
            </a:r>
            <a:endParaRPr sz="450">
              <a:latin typeface="Microsoft Sans Serif"/>
              <a:cs typeface="Microsoft Sans Serif"/>
            </a:endParaRPr>
          </a:p>
        </p:txBody>
      </p:sp>
      <p:grpSp>
        <p:nvGrpSpPr>
          <p:cNvPr id="19" name="object 19"/>
          <p:cNvGrpSpPr/>
          <p:nvPr/>
        </p:nvGrpSpPr>
        <p:grpSpPr>
          <a:xfrm>
            <a:off x="1939037" y="911249"/>
            <a:ext cx="960119" cy="1488440"/>
            <a:chOff x="1939037" y="911249"/>
            <a:chExt cx="960119" cy="1488440"/>
          </a:xfrm>
        </p:grpSpPr>
        <p:sp>
          <p:nvSpPr>
            <p:cNvPr id="20" name="object 20"/>
            <p:cNvSpPr/>
            <p:nvPr/>
          </p:nvSpPr>
          <p:spPr>
            <a:xfrm>
              <a:off x="2007565" y="2282317"/>
              <a:ext cx="854710" cy="29209"/>
            </a:xfrm>
            <a:custGeom>
              <a:avLst/>
              <a:gdLst/>
              <a:ahLst/>
              <a:cxnLst/>
              <a:rect l="l" t="t" r="r" b="b"/>
              <a:pathLst>
                <a:path w="854710" h="29210">
                  <a:moveTo>
                    <a:pt x="0" y="0"/>
                  </a:moveTo>
                  <a:lnTo>
                    <a:pt x="52305" y="15415"/>
                  </a:lnTo>
                  <a:lnTo>
                    <a:pt x="104622" y="24680"/>
                  </a:lnTo>
                  <a:lnTo>
                    <a:pt x="156939" y="28079"/>
                  </a:lnTo>
                  <a:lnTo>
                    <a:pt x="209255" y="28875"/>
                  </a:lnTo>
                  <a:lnTo>
                    <a:pt x="226626" y="28943"/>
                  </a:lnTo>
                  <a:lnTo>
                    <a:pt x="244065" y="28943"/>
                  </a:lnTo>
                  <a:lnTo>
                    <a:pt x="261504" y="29011"/>
                  </a:lnTo>
                  <a:lnTo>
                    <a:pt x="278943" y="28943"/>
                  </a:lnTo>
                  <a:lnTo>
                    <a:pt x="296382" y="28943"/>
                  </a:lnTo>
                  <a:lnTo>
                    <a:pt x="313809" y="28875"/>
                  </a:lnTo>
                  <a:lnTo>
                    <a:pt x="331248" y="28795"/>
                  </a:lnTo>
                  <a:lnTo>
                    <a:pt x="348687" y="28727"/>
                  </a:lnTo>
                  <a:lnTo>
                    <a:pt x="366126" y="28579"/>
                  </a:lnTo>
                  <a:lnTo>
                    <a:pt x="383565" y="28443"/>
                  </a:lnTo>
                  <a:lnTo>
                    <a:pt x="401004" y="28216"/>
                  </a:lnTo>
                  <a:lnTo>
                    <a:pt x="418443" y="28000"/>
                  </a:lnTo>
                  <a:lnTo>
                    <a:pt x="435882" y="27784"/>
                  </a:lnTo>
                  <a:lnTo>
                    <a:pt x="453321" y="27568"/>
                  </a:lnTo>
                  <a:lnTo>
                    <a:pt x="470760" y="27352"/>
                  </a:lnTo>
                  <a:lnTo>
                    <a:pt x="488119" y="27136"/>
                  </a:lnTo>
                  <a:lnTo>
                    <a:pt x="505558" y="26840"/>
                  </a:lnTo>
                  <a:lnTo>
                    <a:pt x="522997" y="26624"/>
                  </a:lnTo>
                  <a:lnTo>
                    <a:pt x="540436" y="26340"/>
                  </a:lnTo>
                  <a:lnTo>
                    <a:pt x="557875" y="26124"/>
                  </a:lnTo>
                  <a:lnTo>
                    <a:pt x="575314" y="25908"/>
                  </a:lnTo>
                  <a:lnTo>
                    <a:pt x="592753" y="25692"/>
                  </a:lnTo>
                  <a:lnTo>
                    <a:pt x="610192" y="25476"/>
                  </a:lnTo>
                  <a:lnTo>
                    <a:pt x="627631" y="25328"/>
                  </a:lnTo>
                  <a:lnTo>
                    <a:pt x="645070" y="25180"/>
                  </a:lnTo>
                  <a:lnTo>
                    <a:pt x="662509" y="25032"/>
                  </a:lnTo>
                  <a:lnTo>
                    <a:pt x="679948" y="24885"/>
                  </a:lnTo>
                  <a:lnTo>
                    <a:pt x="697387" y="24748"/>
                  </a:lnTo>
                  <a:lnTo>
                    <a:pt x="714814" y="24600"/>
                  </a:lnTo>
                  <a:lnTo>
                    <a:pt x="767063" y="24100"/>
                  </a:lnTo>
                  <a:lnTo>
                    <a:pt x="819380" y="23225"/>
                  </a:lnTo>
                  <a:lnTo>
                    <a:pt x="836818" y="22645"/>
                  </a:lnTo>
                  <a:lnTo>
                    <a:pt x="854257" y="21781"/>
                  </a:lnTo>
                </a:path>
              </a:pathLst>
            </a:custGeom>
            <a:ln w="10853">
              <a:solidFill>
                <a:srgbClr val="00D2EF"/>
              </a:solidFill>
            </a:ln>
          </p:spPr>
          <p:txBody>
            <a:bodyPr wrap="square" lIns="0" tIns="0" rIns="0" bIns="0" rtlCol="0"/>
            <a:lstStyle/>
            <a:p>
              <a:endParaRPr/>
            </a:p>
          </p:txBody>
        </p:sp>
        <p:sp>
          <p:nvSpPr>
            <p:cNvPr id="21" name="object 21"/>
            <p:cNvSpPr/>
            <p:nvPr/>
          </p:nvSpPr>
          <p:spPr>
            <a:xfrm>
              <a:off x="1939037" y="913963"/>
              <a:ext cx="956944" cy="1485900"/>
            </a:xfrm>
            <a:custGeom>
              <a:avLst/>
              <a:gdLst/>
              <a:ahLst/>
              <a:cxnLst/>
              <a:rect l="l" t="t" r="r" b="b"/>
              <a:pathLst>
                <a:path w="956944" h="1485900">
                  <a:moveTo>
                    <a:pt x="34377" y="1397513"/>
                  </a:moveTo>
                  <a:lnTo>
                    <a:pt x="34377" y="53760"/>
                  </a:lnTo>
                </a:path>
                <a:path w="956944" h="1485900">
                  <a:moveTo>
                    <a:pt x="34377" y="1397513"/>
                  </a:moveTo>
                  <a:lnTo>
                    <a:pt x="0" y="1397513"/>
                  </a:lnTo>
                </a:path>
                <a:path w="956944" h="1485900">
                  <a:moveTo>
                    <a:pt x="34377" y="1128779"/>
                  </a:moveTo>
                  <a:lnTo>
                    <a:pt x="0" y="1128779"/>
                  </a:lnTo>
                </a:path>
                <a:path w="956944" h="1485900">
                  <a:moveTo>
                    <a:pt x="34377" y="859976"/>
                  </a:moveTo>
                  <a:lnTo>
                    <a:pt x="0" y="859976"/>
                  </a:lnTo>
                </a:path>
                <a:path w="956944" h="1485900">
                  <a:moveTo>
                    <a:pt x="34377" y="591230"/>
                  </a:moveTo>
                  <a:lnTo>
                    <a:pt x="0" y="591230"/>
                  </a:lnTo>
                </a:path>
                <a:path w="956944" h="1485900">
                  <a:moveTo>
                    <a:pt x="34377" y="322495"/>
                  </a:moveTo>
                  <a:lnTo>
                    <a:pt x="0" y="322495"/>
                  </a:lnTo>
                </a:path>
                <a:path w="956944" h="1485900">
                  <a:moveTo>
                    <a:pt x="34377" y="53760"/>
                  </a:moveTo>
                  <a:lnTo>
                    <a:pt x="0" y="53760"/>
                  </a:lnTo>
                </a:path>
                <a:path w="956944" h="1485900">
                  <a:moveTo>
                    <a:pt x="34377" y="1451206"/>
                  </a:moveTo>
                  <a:lnTo>
                    <a:pt x="728502" y="1451206"/>
                  </a:lnTo>
                </a:path>
                <a:path w="956944" h="1485900">
                  <a:moveTo>
                    <a:pt x="68527" y="1451206"/>
                  </a:moveTo>
                  <a:lnTo>
                    <a:pt x="68527" y="1485652"/>
                  </a:lnTo>
                </a:path>
                <a:path w="956944" h="1485900">
                  <a:moveTo>
                    <a:pt x="331192" y="1451206"/>
                  </a:moveTo>
                  <a:lnTo>
                    <a:pt x="331192" y="1485652"/>
                  </a:lnTo>
                </a:path>
                <a:path w="956944" h="1485900">
                  <a:moveTo>
                    <a:pt x="529807" y="1451206"/>
                  </a:moveTo>
                  <a:lnTo>
                    <a:pt x="529807" y="1485652"/>
                  </a:lnTo>
                </a:path>
                <a:path w="956944" h="1485900">
                  <a:moveTo>
                    <a:pt x="728502" y="1451206"/>
                  </a:moveTo>
                  <a:lnTo>
                    <a:pt x="728502" y="1485652"/>
                  </a:lnTo>
                </a:path>
                <a:path w="956944" h="1485900">
                  <a:moveTo>
                    <a:pt x="34377" y="1451206"/>
                  </a:moveTo>
                  <a:lnTo>
                    <a:pt x="956936" y="1451206"/>
                  </a:lnTo>
                  <a:lnTo>
                    <a:pt x="956936" y="0"/>
                  </a:lnTo>
                  <a:lnTo>
                    <a:pt x="34377" y="0"/>
                  </a:lnTo>
                  <a:lnTo>
                    <a:pt x="34377" y="1451206"/>
                  </a:lnTo>
                </a:path>
              </a:pathLst>
            </a:custGeom>
            <a:ln w="5426">
              <a:solidFill>
                <a:srgbClr val="000000"/>
              </a:solidFill>
            </a:ln>
          </p:spPr>
          <p:txBody>
            <a:bodyPr wrap="square" lIns="0" tIns="0" rIns="0" bIns="0" rtlCol="0"/>
            <a:lstStyle/>
            <a:p>
              <a:endParaRPr/>
            </a:p>
          </p:txBody>
        </p:sp>
        <p:sp>
          <p:nvSpPr>
            <p:cNvPr id="22" name="object 22"/>
            <p:cNvSpPr/>
            <p:nvPr/>
          </p:nvSpPr>
          <p:spPr>
            <a:xfrm>
              <a:off x="2007565" y="1596218"/>
              <a:ext cx="854710" cy="693420"/>
            </a:xfrm>
            <a:custGeom>
              <a:avLst/>
              <a:gdLst/>
              <a:ahLst/>
              <a:cxnLst/>
              <a:rect l="l" t="t" r="r" b="b"/>
              <a:pathLst>
                <a:path w="854710" h="693419">
                  <a:moveTo>
                    <a:pt x="0" y="693123"/>
                  </a:moveTo>
                  <a:lnTo>
                    <a:pt x="52305" y="691884"/>
                  </a:lnTo>
                  <a:lnTo>
                    <a:pt x="104622" y="688417"/>
                  </a:lnTo>
                  <a:lnTo>
                    <a:pt x="156939" y="683710"/>
                  </a:lnTo>
                  <a:lnTo>
                    <a:pt x="174378" y="682051"/>
                  </a:lnTo>
                  <a:lnTo>
                    <a:pt x="226626" y="676253"/>
                  </a:lnTo>
                  <a:lnTo>
                    <a:pt x="278943" y="669239"/>
                  </a:lnTo>
                  <a:lnTo>
                    <a:pt x="331248" y="660633"/>
                  </a:lnTo>
                  <a:lnTo>
                    <a:pt x="383565" y="649992"/>
                  </a:lnTo>
                  <a:lnTo>
                    <a:pt x="435882" y="636532"/>
                  </a:lnTo>
                  <a:lnTo>
                    <a:pt x="488119" y="619389"/>
                  </a:lnTo>
                  <a:lnTo>
                    <a:pt x="540436" y="597607"/>
                  </a:lnTo>
                  <a:lnTo>
                    <a:pt x="575314" y="580020"/>
                  </a:lnTo>
                  <a:lnTo>
                    <a:pt x="610192" y="559546"/>
                  </a:lnTo>
                  <a:lnTo>
                    <a:pt x="645070" y="535161"/>
                  </a:lnTo>
                  <a:lnTo>
                    <a:pt x="679948" y="505058"/>
                  </a:lnTo>
                  <a:lnTo>
                    <a:pt x="714814" y="466281"/>
                  </a:lnTo>
                  <a:lnTo>
                    <a:pt x="749624" y="415340"/>
                  </a:lnTo>
                  <a:lnTo>
                    <a:pt x="784502" y="345436"/>
                  </a:lnTo>
                  <a:lnTo>
                    <a:pt x="801941" y="298485"/>
                  </a:lnTo>
                  <a:lnTo>
                    <a:pt x="819380" y="236539"/>
                  </a:lnTo>
                  <a:lnTo>
                    <a:pt x="836818" y="146889"/>
                  </a:lnTo>
                  <a:lnTo>
                    <a:pt x="854257" y="0"/>
                  </a:lnTo>
                </a:path>
              </a:pathLst>
            </a:custGeom>
            <a:ln w="10853">
              <a:solidFill>
                <a:srgbClr val="F59546"/>
              </a:solidFill>
            </a:ln>
          </p:spPr>
          <p:txBody>
            <a:bodyPr wrap="square" lIns="0" tIns="0" rIns="0" bIns="0" rtlCol="0"/>
            <a:lstStyle/>
            <a:p>
              <a:endParaRPr/>
            </a:p>
          </p:txBody>
        </p:sp>
        <p:sp>
          <p:nvSpPr>
            <p:cNvPr id="23" name="object 23"/>
            <p:cNvSpPr/>
            <p:nvPr/>
          </p:nvSpPr>
          <p:spPr>
            <a:xfrm>
              <a:off x="2007565" y="1051371"/>
              <a:ext cx="854710" cy="691515"/>
            </a:xfrm>
            <a:custGeom>
              <a:avLst/>
              <a:gdLst/>
              <a:ahLst/>
              <a:cxnLst/>
              <a:rect l="l" t="t" r="r" b="b"/>
              <a:pathLst>
                <a:path w="854710" h="691514">
                  <a:moveTo>
                    <a:pt x="0" y="671330"/>
                  </a:moveTo>
                  <a:lnTo>
                    <a:pt x="52305" y="685518"/>
                  </a:lnTo>
                  <a:lnTo>
                    <a:pt x="104622" y="691305"/>
                  </a:lnTo>
                  <a:lnTo>
                    <a:pt x="122061" y="691441"/>
                  </a:lnTo>
                  <a:lnTo>
                    <a:pt x="139500" y="690941"/>
                  </a:lnTo>
                  <a:lnTo>
                    <a:pt x="191816" y="687178"/>
                  </a:lnTo>
                  <a:lnTo>
                    <a:pt x="244065" y="681312"/>
                  </a:lnTo>
                  <a:lnTo>
                    <a:pt x="296382" y="673797"/>
                  </a:lnTo>
                  <a:lnTo>
                    <a:pt x="348687" y="664316"/>
                  </a:lnTo>
                  <a:lnTo>
                    <a:pt x="401004" y="652300"/>
                  </a:lnTo>
                  <a:lnTo>
                    <a:pt x="453321" y="637112"/>
                  </a:lnTo>
                  <a:lnTo>
                    <a:pt x="505558" y="617718"/>
                  </a:lnTo>
                  <a:lnTo>
                    <a:pt x="540436" y="602154"/>
                  </a:lnTo>
                  <a:lnTo>
                    <a:pt x="575314" y="584136"/>
                  </a:lnTo>
                  <a:lnTo>
                    <a:pt x="610192" y="563309"/>
                  </a:lnTo>
                  <a:lnTo>
                    <a:pt x="645070" y="538560"/>
                  </a:lnTo>
                  <a:lnTo>
                    <a:pt x="679948" y="508162"/>
                  </a:lnTo>
                  <a:lnTo>
                    <a:pt x="714814" y="469089"/>
                  </a:lnTo>
                  <a:lnTo>
                    <a:pt x="749624" y="417795"/>
                  </a:lnTo>
                  <a:lnTo>
                    <a:pt x="784502" y="347528"/>
                  </a:lnTo>
                  <a:lnTo>
                    <a:pt x="801941" y="300281"/>
                  </a:lnTo>
                  <a:lnTo>
                    <a:pt x="819380" y="237983"/>
                  </a:lnTo>
                  <a:lnTo>
                    <a:pt x="836818" y="147753"/>
                  </a:lnTo>
                  <a:lnTo>
                    <a:pt x="854257" y="0"/>
                  </a:lnTo>
                </a:path>
              </a:pathLst>
            </a:custGeom>
            <a:ln w="10853">
              <a:solidFill>
                <a:srgbClr val="A8262D"/>
              </a:solidFill>
            </a:ln>
          </p:spPr>
          <p:txBody>
            <a:bodyPr wrap="square" lIns="0" tIns="0" rIns="0" bIns="0" rtlCol="0"/>
            <a:lstStyle/>
            <a:p>
              <a:endParaRPr/>
            </a:p>
          </p:txBody>
        </p:sp>
        <p:sp>
          <p:nvSpPr>
            <p:cNvPr id="24" name="object 24"/>
            <p:cNvSpPr/>
            <p:nvPr/>
          </p:nvSpPr>
          <p:spPr>
            <a:xfrm>
              <a:off x="1973415" y="1773939"/>
              <a:ext cx="922655" cy="0"/>
            </a:xfrm>
            <a:custGeom>
              <a:avLst/>
              <a:gdLst/>
              <a:ahLst/>
              <a:cxnLst/>
              <a:rect l="l" t="t" r="r" b="b"/>
              <a:pathLst>
                <a:path w="922655">
                  <a:moveTo>
                    <a:pt x="0" y="0"/>
                  </a:moveTo>
                  <a:lnTo>
                    <a:pt x="922558" y="0"/>
                  </a:lnTo>
                </a:path>
              </a:pathLst>
            </a:custGeom>
            <a:ln w="5426">
              <a:solidFill>
                <a:srgbClr val="000000"/>
              </a:solidFill>
              <a:prstDash val="lgDash"/>
            </a:ln>
          </p:spPr>
          <p:txBody>
            <a:bodyPr wrap="square" lIns="0" tIns="0" rIns="0" bIns="0" rtlCol="0"/>
            <a:lstStyle/>
            <a:p>
              <a:endParaRPr/>
            </a:p>
          </p:txBody>
        </p:sp>
        <p:sp>
          <p:nvSpPr>
            <p:cNvPr id="25" name="object 25"/>
            <p:cNvSpPr/>
            <p:nvPr/>
          </p:nvSpPr>
          <p:spPr>
            <a:xfrm>
              <a:off x="2129626" y="913963"/>
              <a:ext cx="0" cy="1451610"/>
            </a:xfrm>
            <a:custGeom>
              <a:avLst/>
              <a:gdLst/>
              <a:ahLst/>
              <a:cxnLst/>
              <a:rect l="l" t="t" r="r" b="b"/>
              <a:pathLst>
                <a:path h="1451610">
                  <a:moveTo>
                    <a:pt x="0" y="1451206"/>
                  </a:moveTo>
                  <a:lnTo>
                    <a:pt x="0" y="0"/>
                  </a:lnTo>
                </a:path>
              </a:pathLst>
            </a:custGeom>
            <a:ln w="5426">
              <a:solidFill>
                <a:srgbClr val="000000"/>
              </a:solidFill>
              <a:prstDash val="dot"/>
            </a:ln>
          </p:spPr>
          <p:txBody>
            <a:bodyPr wrap="square" lIns="0" tIns="0" rIns="0" bIns="0" rtlCol="0"/>
            <a:lstStyle/>
            <a:p>
              <a:endParaRPr/>
            </a:p>
          </p:txBody>
        </p:sp>
      </p:grpSp>
      <p:sp>
        <p:nvSpPr>
          <p:cNvPr id="26" name="object 26"/>
          <p:cNvSpPr txBox="1"/>
          <p:nvPr/>
        </p:nvSpPr>
        <p:spPr>
          <a:xfrm>
            <a:off x="1978768" y="2418383"/>
            <a:ext cx="57785" cy="95250"/>
          </a:xfrm>
          <a:prstGeom prst="rect">
            <a:avLst/>
          </a:prstGeom>
        </p:spPr>
        <p:txBody>
          <a:bodyPr vert="horz" wrap="square" lIns="0" tIns="13335" rIns="0" bIns="0" rtlCol="0">
            <a:spAutoFit/>
          </a:bodyPr>
          <a:lstStyle/>
          <a:p>
            <a:pPr marL="12700">
              <a:lnSpc>
                <a:spcPct val="100000"/>
              </a:lnSpc>
              <a:spcBef>
                <a:spcPts val="105"/>
              </a:spcBef>
            </a:pPr>
            <a:r>
              <a:rPr sz="450" dirty="0">
                <a:latin typeface="Microsoft Sans Serif"/>
                <a:cs typeface="Microsoft Sans Serif"/>
              </a:rPr>
              <a:t>2</a:t>
            </a:r>
            <a:endParaRPr sz="450">
              <a:latin typeface="Microsoft Sans Serif"/>
              <a:cs typeface="Microsoft Sans Serif"/>
            </a:endParaRPr>
          </a:p>
        </p:txBody>
      </p:sp>
      <p:sp>
        <p:nvSpPr>
          <p:cNvPr id="27" name="object 27"/>
          <p:cNvSpPr txBox="1"/>
          <p:nvPr/>
        </p:nvSpPr>
        <p:spPr>
          <a:xfrm>
            <a:off x="2241437" y="2418383"/>
            <a:ext cx="471170" cy="95250"/>
          </a:xfrm>
          <a:prstGeom prst="rect">
            <a:avLst/>
          </a:prstGeom>
        </p:spPr>
        <p:txBody>
          <a:bodyPr vert="horz" wrap="square" lIns="0" tIns="13335" rIns="0" bIns="0" rtlCol="0">
            <a:spAutoFit/>
          </a:bodyPr>
          <a:lstStyle/>
          <a:p>
            <a:pPr marL="12700">
              <a:lnSpc>
                <a:spcPct val="100000"/>
              </a:lnSpc>
              <a:spcBef>
                <a:spcPts val="105"/>
              </a:spcBef>
              <a:tabLst>
                <a:tab pos="194945" algn="l"/>
                <a:tab pos="393700" algn="l"/>
              </a:tabLst>
            </a:pPr>
            <a:r>
              <a:rPr sz="450" dirty="0">
                <a:latin typeface="Microsoft Sans Serif"/>
                <a:cs typeface="Microsoft Sans Serif"/>
              </a:rPr>
              <a:t>5	10	20</a:t>
            </a:r>
            <a:endParaRPr sz="450">
              <a:latin typeface="Microsoft Sans Serif"/>
              <a:cs typeface="Microsoft Sans Serif"/>
            </a:endParaRPr>
          </a:p>
        </p:txBody>
      </p:sp>
      <p:sp>
        <p:nvSpPr>
          <p:cNvPr id="28" name="object 28"/>
          <p:cNvSpPr txBox="1"/>
          <p:nvPr/>
        </p:nvSpPr>
        <p:spPr>
          <a:xfrm>
            <a:off x="1825824" y="2258539"/>
            <a:ext cx="90170" cy="106045"/>
          </a:xfrm>
          <a:prstGeom prst="rect">
            <a:avLst/>
          </a:prstGeom>
        </p:spPr>
        <p:txBody>
          <a:bodyPr vert="vert270" wrap="square" lIns="0" tIns="7620" rIns="0" bIns="0" rtlCol="0">
            <a:spAutoFit/>
          </a:bodyPr>
          <a:lstStyle/>
          <a:p>
            <a:pPr marL="12700">
              <a:lnSpc>
                <a:spcPct val="100000"/>
              </a:lnSpc>
              <a:spcBef>
                <a:spcPts val="60"/>
              </a:spcBef>
            </a:pPr>
            <a:r>
              <a:rPr sz="450" dirty="0">
                <a:latin typeface="Microsoft Sans Serif"/>
                <a:cs typeface="Microsoft Sans Serif"/>
              </a:rPr>
              <a:t>0.0</a:t>
            </a:r>
            <a:endParaRPr sz="450">
              <a:latin typeface="Microsoft Sans Serif"/>
              <a:cs typeface="Microsoft Sans Serif"/>
            </a:endParaRPr>
          </a:p>
        </p:txBody>
      </p:sp>
      <p:sp>
        <p:nvSpPr>
          <p:cNvPr id="29" name="object 29"/>
          <p:cNvSpPr txBox="1"/>
          <p:nvPr/>
        </p:nvSpPr>
        <p:spPr>
          <a:xfrm>
            <a:off x="1825824" y="1989795"/>
            <a:ext cx="90170" cy="106045"/>
          </a:xfrm>
          <a:prstGeom prst="rect">
            <a:avLst/>
          </a:prstGeom>
        </p:spPr>
        <p:txBody>
          <a:bodyPr vert="vert270" wrap="square" lIns="0" tIns="7620" rIns="0" bIns="0" rtlCol="0">
            <a:spAutoFit/>
          </a:bodyPr>
          <a:lstStyle/>
          <a:p>
            <a:pPr marL="12700">
              <a:lnSpc>
                <a:spcPct val="100000"/>
              </a:lnSpc>
              <a:spcBef>
                <a:spcPts val="60"/>
              </a:spcBef>
            </a:pPr>
            <a:r>
              <a:rPr sz="450" dirty="0">
                <a:latin typeface="Microsoft Sans Serif"/>
                <a:cs typeface="Microsoft Sans Serif"/>
              </a:rPr>
              <a:t>0.5</a:t>
            </a:r>
            <a:endParaRPr sz="450">
              <a:latin typeface="Microsoft Sans Serif"/>
              <a:cs typeface="Microsoft Sans Serif"/>
            </a:endParaRPr>
          </a:p>
        </p:txBody>
      </p:sp>
      <p:sp>
        <p:nvSpPr>
          <p:cNvPr id="30" name="object 30"/>
          <p:cNvSpPr txBox="1"/>
          <p:nvPr/>
        </p:nvSpPr>
        <p:spPr>
          <a:xfrm>
            <a:off x="1825824" y="1720976"/>
            <a:ext cx="90170" cy="106045"/>
          </a:xfrm>
          <a:prstGeom prst="rect">
            <a:avLst/>
          </a:prstGeom>
        </p:spPr>
        <p:txBody>
          <a:bodyPr vert="vert270" wrap="square" lIns="0" tIns="7620" rIns="0" bIns="0" rtlCol="0">
            <a:spAutoFit/>
          </a:bodyPr>
          <a:lstStyle/>
          <a:p>
            <a:pPr marL="12700">
              <a:lnSpc>
                <a:spcPct val="100000"/>
              </a:lnSpc>
              <a:spcBef>
                <a:spcPts val="60"/>
              </a:spcBef>
            </a:pPr>
            <a:r>
              <a:rPr sz="450" dirty="0">
                <a:latin typeface="Microsoft Sans Serif"/>
                <a:cs typeface="Microsoft Sans Serif"/>
              </a:rPr>
              <a:t>1.0</a:t>
            </a:r>
            <a:endParaRPr sz="450">
              <a:latin typeface="Microsoft Sans Serif"/>
              <a:cs typeface="Microsoft Sans Serif"/>
            </a:endParaRPr>
          </a:p>
        </p:txBody>
      </p:sp>
      <p:sp>
        <p:nvSpPr>
          <p:cNvPr id="31" name="object 31"/>
          <p:cNvSpPr txBox="1"/>
          <p:nvPr/>
        </p:nvSpPr>
        <p:spPr>
          <a:xfrm>
            <a:off x="1825824" y="1452233"/>
            <a:ext cx="90170" cy="106045"/>
          </a:xfrm>
          <a:prstGeom prst="rect">
            <a:avLst/>
          </a:prstGeom>
        </p:spPr>
        <p:txBody>
          <a:bodyPr vert="vert270" wrap="square" lIns="0" tIns="7620" rIns="0" bIns="0" rtlCol="0">
            <a:spAutoFit/>
          </a:bodyPr>
          <a:lstStyle/>
          <a:p>
            <a:pPr marL="12700">
              <a:lnSpc>
                <a:spcPct val="100000"/>
              </a:lnSpc>
              <a:spcBef>
                <a:spcPts val="60"/>
              </a:spcBef>
            </a:pPr>
            <a:r>
              <a:rPr sz="450" dirty="0">
                <a:latin typeface="Microsoft Sans Serif"/>
                <a:cs typeface="Microsoft Sans Serif"/>
              </a:rPr>
              <a:t>1.5</a:t>
            </a:r>
            <a:endParaRPr sz="450">
              <a:latin typeface="Microsoft Sans Serif"/>
              <a:cs typeface="Microsoft Sans Serif"/>
            </a:endParaRPr>
          </a:p>
        </p:txBody>
      </p:sp>
      <p:sp>
        <p:nvSpPr>
          <p:cNvPr id="32" name="object 32"/>
          <p:cNvSpPr txBox="1"/>
          <p:nvPr/>
        </p:nvSpPr>
        <p:spPr>
          <a:xfrm>
            <a:off x="1825824" y="1183489"/>
            <a:ext cx="90170" cy="106045"/>
          </a:xfrm>
          <a:prstGeom prst="rect">
            <a:avLst/>
          </a:prstGeom>
        </p:spPr>
        <p:txBody>
          <a:bodyPr vert="vert270" wrap="square" lIns="0" tIns="7620" rIns="0" bIns="0" rtlCol="0">
            <a:spAutoFit/>
          </a:bodyPr>
          <a:lstStyle/>
          <a:p>
            <a:pPr marL="12700">
              <a:lnSpc>
                <a:spcPct val="100000"/>
              </a:lnSpc>
              <a:spcBef>
                <a:spcPts val="60"/>
              </a:spcBef>
            </a:pPr>
            <a:r>
              <a:rPr sz="450" dirty="0">
                <a:latin typeface="Microsoft Sans Serif"/>
                <a:cs typeface="Microsoft Sans Serif"/>
              </a:rPr>
              <a:t>2.0</a:t>
            </a:r>
            <a:endParaRPr sz="450">
              <a:latin typeface="Microsoft Sans Serif"/>
              <a:cs typeface="Microsoft Sans Serif"/>
            </a:endParaRPr>
          </a:p>
        </p:txBody>
      </p:sp>
      <p:sp>
        <p:nvSpPr>
          <p:cNvPr id="33" name="object 33"/>
          <p:cNvSpPr txBox="1"/>
          <p:nvPr/>
        </p:nvSpPr>
        <p:spPr>
          <a:xfrm>
            <a:off x="1825824" y="914741"/>
            <a:ext cx="90170" cy="106045"/>
          </a:xfrm>
          <a:prstGeom prst="rect">
            <a:avLst/>
          </a:prstGeom>
        </p:spPr>
        <p:txBody>
          <a:bodyPr vert="vert270" wrap="square" lIns="0" tIns="7620" rIns="0" bIns="0" rtlCol="0">
            <a:spAutoFit/>
          </a:bodyPr>
          <a:lstStyle/>
          <a:p>
            <a:pPr marL="12700">
              <a:lnSpc>
                <a:spcPct val="100000"/>
              </a:lnSpc>
              <a:spcBef>
                <a:spcPts val="60"/>
              </a:spcBef>
            </a:pPr>
            <a:r>
              <a:rPr sz="450" dirty="0">
                <a:latin typeface="Microsoft Sans Serif"/>
                <a:cs typeface="Microsoft Sans Serif"/>
              </a:rPr>
              <a:t>2.5</a:t>
            </a:r>
            <a:endParaRPr sz="450">
              <a:latin typeface="Microsoft Sans Serif"/>
              <a:cs typeface="Microsoft Sans Serif"/>
            </a:endParaRPr>
          </a:p>
        </p:txBody>
      </p:sp>
      <p:sp>
        <p:nvSpPr>
          <p:cNvPr id="34" name="object 34"/>
          <p:cNvSpPr txBox="1"/>
          <p:nvPr/>
        </p:nvSpPr>
        <p:spPr>
          <a:xfrm>
            <a:off x="2303036" y="2555939"/>
            <a:ext cx="262255" cy="95250"/>
          </a:xfrm>
          <a:prstGeom prst="rect">
            <a:avLst/>
          </a:prstGeom>
        </p:spPr>
        <p:txBody>
          <a:bodyPr vert="horz" wrap="square" lIns="0" tIns="13335" rIns="0" bIns="0" rtlCol="0">
            <a:spAutoFit/>
          </a:bodyPr>
          <a:lstStyle/>
          <a:p>
            <a:pPr marL="12700">
              <a:lnSpc>
                <a:spcPct val="100000"/>
              </a:lnSpc>
              <a:spcBef>
                <a:spcPts val="105"/>
              </a:spcBef>
            </a:pPr>
            <a:r>
              <a:rPr sz="450" spc="-5" dirty="0">
                <a:latin typeface="Microsoft Sans Serif"/>
                <a:cs typeface="Microsoft Sans Serif"/>
              </a:rPr>
              <a:t>Flexibility</a:t>
            </a:r>
            <a:endParaRPr sz="450">
              <a:latin typeface="Microsoft Sans Serif"/>
              <a:cs typeface="Microsoft Sans Serif"/>
            </a:endParaRPr>
          </a:p>
        </p:txBody>
      </p:sp>
      <p:grpSp>
        <p:nvGrpSpPr>
          <p:cNvPr id="35" name="object 35"/>
          <p:cNvGrpSpPr/>
          <p:nvPr/>
        </p:nvGrpSpPr>
        <p:grpSpPr>
          <a:xfrm>
            <a:off x="3287929" y="911247"/>
            <a:ext cx="960119" cy="1488440"/>
            <a:chOff x="3287929" y="911247"/>
            <a:chExt cx="960119" cy="1488440"/>
          </a:xfrm>
        </p:grpSpPr>
        <p:sp>
          <p:nvSpPr>
            <p:cNvPr id="36" name="object 36"/>
            <p:cNvSpPr/>
            <p:nvPr/>
          </p:nvSpPr>
          <p:spPr>
            <a:xfrm>
              <a:off x="3356525" y="1120683"/>
              <a:ext cx="854710" cy="1191260"/>
            </a:xfrm>
            <a:custGeom>
              <a:avLst/>
              <a:gdLst/>
              <a:ahLst/>
              <a:cxnLst/>
              <a:rect l="l" t="t" r="r" b="b"/>
              <a:pathLst>
                <a:path w="854710" h="1191260">
                  <a:moveTo>
                    <a:pt x="0" y="0"/>
                  </a:moveTo>
                  <a:lnTo>
                    <a:pt x="17438" y="47041"/>
                  </a:lnTo>
                  <a:lnTo>
                    <a:pt x="34877" y="100438"/>
                  </a:lnTo>
                  <a:lnTo>
                    <a:pt x="52316" y="161293"/>
                  </a:lnTo>
                  <a:lnTo>
                    <a:pt x="69755" y="230753"/>
                  </a:lnTo>
                  <a:lnTo>
                    <a:pt x="87194" y="311354"/>
                  </a:lnTo>
                  <a:lnTo>
                    <a:pt x="104565" y="403039"/>
                  </a:lnTo>
                  <a:lnTo>
                    <a:pt x="122004" y="505422"/>
                  </a:lnTo>
                  <a:lnTo>
                    <a:pt x="139443" y="614682"/>
                  </a:lnTo>
                  <a:lnTo>
                    <a:pt x="156882" y="723727"/>
                  </a:lnTo>
                  <a:lnTo>
                    <a:pt x="174321" y="825462"/>
                  </a:lnTo>
                  <a:lnTo>
                    <a:pt x="191760" y="914032"/>
                  </a:lnTo>
                  <a:lnTo>
                    <a:pt x="209187" y="986823"/>
                  </a:lnTo>
                  <a:lnTo>
                    <a:pt x="226626" y="1042903"/>
                  </a:lnTo>
                  <a:lnTo>
                    <a:pt x="244065" y="1084283"/>
                  </a:lnTo>
                  <a:lnTo>
                    <a:pt x="278943" y="1135372"/>
                  </a:lnTo>
                  <a:lnTo>
                    <a:pt x="313821" y="1161053"/>
                  </a:lnTo>
                  <a:lnTo>
                    <a:pt x="366058" y="1178935"/>
                  </a:lnTo>
                  <a:lnTo>
                    <a:pt x="418375" y="1186166"/>
                  </a:lnTo>
                  <a:lnTo>
                    <a:pt x="470692" y="1188985"/>
                  </a:lnTo>
                  <a:lnTo>
                    <a:pt x="523009" y="1190076"/>
                  </a:lnTo>
                  <a:lnTo>
                    <a:pt x="557886" y="1190361"/>
                  </a:lnTo>
                  <a:lnTo>
                    <a:pt x="575325" y="1190508"/>
                  </a:lnTo>
                  <a:lnTo>
                    <a:pt x="592764" y="1190508"/>
                  </a:lnTo>
                  <a:lnTo>
                    <a:pt x="610124" y="1190577"/>
                  </a:lnTo>
                  <a:lnTo>
                    <a:pt x="627563" y="1190577"/>
                  </a:lnTo>
                  <a:lnTo>
                    <a:pt x="645002" y="1190645"/>
                  </a:lnTo>
                  <a:lnTo>
                    <a:pt x="714757" y="1190645"/>
                  </a:lnTo>
                  <a:lnTo>
                    <a:pt x="732196" y="1190577"/>
                  </a:lnTo>
                  <a:lnTo>
                    <a:pt x="801952" y="1190577"/>
                  </a:lnTo>
                  <a:lnTo>
                    <a:pt x="819391" y="1190508"/>
                  </a:lnTo>
                  <a:lnTo>
                    <a:pt x="836830" y="1190429"/>
                  </a:lnTo>
                  <a:lnTo>
                    <a:pt x="854189" y="1190292"/>
                  </a:lnTo>
                </a:path>
              </a:pathLst>
            </a:custGeom>
            <a:ln w="10853">
              <a:solidFill>
                <a:srgbClr val="00D2EF"/>
              </a:solidFill>
            </a:ln>
          </p:spPr>
          <p:txBody>
            <a:bodyPr wrap="square" lIns="0" tIns="0" rIns="0" bIns="0" rtlCol="0"/>
            <a:lstStyle/>
            <a:p>
              <a:endParaRPr/>
            </a:p>
          </p:txBody>
        </p:sp>
        <p:sp>
          <p:nvSpPr>
            <p:cNvPr id="37" name="object 37"/>
            <p:cNvSpPr/>
            <p:nvPr/>
          </p:nvSpPr>
          <p:spPr>
            <a:xfrm>
              <a:off x="3287929" y="913963"/>
              <a:ext cx="957580" cy="1485900"/>
            </a:xfrm>
            <a:custGeom>
              <a:avLst/>
              <a:gdLst/>
              <a:ahLst/>
              <a:cxnLst/>
              <a:rect l="l" t="t" r="r" b="b"/>
              <a:pathLst>
                <a:path w="957579" h="1485900">
                  <a:moveTo>
                    <a:pt x="34445" y="1397513"/>
                  </a:moveTo>
                  <a:lnTo>
                    <a:pt x="34445" y="53760"/>
                  </a:lnTo>
                </a:path>
                <a:path w="957579" h="1485900">
                  <a:moveTo>
                    <a:pt x="34445" y="1397513"/>
                  </a:moveTo>
                  <a:lnTo>
                    <a:pt x="0" y="1397513"/>
                  </a:lnTo>
                </a:path>
                <a:path w="957579" h="1485900">
                  <a:moveTo>
                    <a:pt x="34445" y="1061558"/>
                  </a:moveTo>
                  <a:lnTo>
                    <a:pt x="0" y="1061558"/>
                  </a:lnTo>
                </a:path>
                <a:path w="957579" h="1485900">
                  <a:moveTo>
                    <a:pt x="34445" y="725603"/>
                  </a:moveTo>
                  <a:lnTo>
                    <a:pt x="0" y="725603"/>
                  </a:lnTo>
                </a:path>
                <a:path w="957579" h="1485900">
                  <a:moveTo>
                    <a:pt x="34445" y="389715"/>
                  </a:moveTo>
                  <a:lnTo>
                    <a:pt x="0" y="389715"/>
                  </a:lnTo>
                </a:path>
                <a:path w="957579" h="1485900">
                  <a:moveTo>
                    <a:pt x="34445" y="53760"/>
                  </a:moveTo>
                  <a:lnTo>
                    <a:pt x="0" y="53760"/>
                  </a:lnTo>
                </a:path>
                <a:path w="957579" h="1485900">
                  <a:moveTo>
                    <a:pt x="34445" y="1451206"/>
                  </a:moveTo>
                  <a:lnTo>
                    <a:pt x="728513" y="1451206"/>
                  </a:lnTo>
                </a:path>
                <a:path w="957579" h="1485900">
                  <a:moveTo>
                    <a:pt x="68596" y="1451206"/>
                  </a:moveTo>
                  <a:lnTo>
                    <a:pt x="68596" y="1485652"/>
                  </a:lnTo>
                </a:path>
                <a:path w="957579" h="1485900">
                  <a:moveTo>
                    <a:pt x="331192" y="1451206"/>
                  </a:moveTo>
                  <a:lnTo>
                    <a:pt x="331192" y="1485652"/>
                  </a:lnTo>
                </a:path>
                <a:path w="957579" h="1485900">
                  <a:moveTo>
                    <a:pt x="529886" y="1451206"/>
                  </a:moveTo>
                  <a:lnTo>
                    <a:pt x="529886" y="1485652"/>
                  </a:lnTo>
                </a:path>
                <a:path w="957579" h="1485900">
                  <a:moveTo>
                    <a:pt x="728513" y="1451206"/>
                  </a:moveTo>
                  <a:lnTo>
                    <a:pt x="728513" y="1485652"/>
                  </a:lnTo>
                </a:path>
                <a:path w="957579" h="1485900">
                  <a:moveTo>
                    <a:pt x="34445" y="1451206"/>
                  </a:moveTo>
                  <a:lnTo>
                    <a:pt x="957015" y="1451206"/>
                  </a:lnTo>
                  <a:lnTo>
                    <a:pt x="957015" y="0"/>
                  </a:lnTo>
                  <a:lnTo>
                    <a:pt x="34445" y="0"/>
                  </a:lnTo>
                  <a:lnTo>
                    <a:pt x="34445" y="1451206"/>
                  </a:lnTo>
                </a:path>
              </a:pathLst>
            </a:custGeom>
            <a:ln w="5426">
              <a:solidFill>
                <a:srgbClr val="000000"/>
              </a:solidFill>
            </a:ln>
          </p:spPr>
          <p:txBody>
            <a:bodyPr wrap="square" lIns="0" tIns="0" rIns="0" bIns="0" rtlCol="0"/>
            <a:lstStyle/>
            <a:p>
              <a:endParaRPr/>
            </a:p>
          </p:txBody>
        </p:sp>
        <p:sp>
          <p:nvSpPr>
            <p:cNvPr id="38" name="object 38"/>
            <p:cNvSpPr/>
            <p:nvPr/>
          </p:nvSpPr>
          <p:spPr>
            <a:xfrm>
              <a:off x="3356525" y="2210833"/>
              <a:ext cx="854710" cy="97155"/>
            </a:xfrm>
            <a:custGeom>
              <a:avLst/>
              <a:gdLst/>
              <a:ahLst/>
              <a:cxnLst/>
              <a:rect l="l" t="t" r="r" b="b"/>
              <a:pathLst>
                <a:path w="854710" h="97155">
                  <a:moveTo>
                    <a:pt x="0" y="96880"/>
                  </a:moveTo>
                  <a:lnTo>
                    <a:pt x="17438" y="96880"/>
                  </a:lnTo>
                  <a:lnTo>
                    <a:pt x="34877" y="96812"/>
                  </a:lnTo>
                  <a:lnTo>
                    <a:pt x="52316" y="96744"/>
                  </a:lnTo>
                  <a:lnTo>
                    <a:pt x="69755" y="96596"/>
                  </a:lnTo>
                  <a:lnTo>
                    <a:pt x="87194" y="96448"/>
                  </a:lnTo>
                  <a:lnTo>
                    <a:pt x="104565" y="96232"/>
                  </a:lnTo>
                  <a:lnTo>
                    <a:pt x="122004" y="95948"/>
                  </a:lnTo>
                  <a:lnTo>
                    <a:pt x="139443" y="95720"/>
                  </a:lnTo>
                  <a:lnTo>
                    <a:pt x="156882" y="95504"/>
                  </a:lnTo>
                  <a:lnTo>
                    <a:pt x="174321" y="95220"/>
                  </a:lnTo>
                  <a:lnTo>
                    <a:pt x="191760" y="94936"/>
                  </a:lnTo>
                  <a:lnTo>
                    <a:pt x="209187" y="94709"/>
                  </a:lnTo>
                  <a:lnTo>
                    <a:pt x="226626" y="94424"/>
                  </a:lnTo>
                  <a:lnTo>
                    <a:pt x="244065" y="94129"/>
                  </a:lnTo>
                  <a:lnTo>
                    <a:pt x="261504" y="93845"/>
                  </a:lnTo>
                  <a:lnTo>
                    <a:pt x="278943" y="93549"/>
                  </a:lnTo>
                  <a:lnTo>
                    <a:pt x="296382" y="93185"/>
                  </a:lnTo>
                  <a:lnTo>
                    <a:pt x="313821" y="92901"/>
                  </a:lnTo>
                  <a:lnTo>
                    <a:pt x="331260" y="92537"/>
                  </a:lnTo>
                  <a:lnTo>
                    <a:pt x="348699" y="92174"/>
                  </a:lnTo>
                  <a:lnTo>
                    <a:pt x="366058" y="91742"/>
                  </a:lnTo>
                  <a:lnTo>
                    <a:pt x="418375" y="90366"/>
                  </a:lnTo>
                  <a:lnTo>
                    <a:pt x="453253" y="89138"/>
                  </a:lnTo>
                  <a:lnTo>
                    <a:pt x="470692" y="88490"/>
                  </a:lnTo>
                  <a:lnTo>
                    <a:pt x="488131" y="87694"/>
                  </a:lnTo>
                  <a:lnTo>
                    <a:pt x="505570" y="86899"/>
                  </a:lnTo>
                  <a:lnTo>
                    <a:pt x="523009" y="86023"/>
                  </a:lnTo>
                  <a:lnTo>
                    <a:pt x="575325" y="82988"/>
                  </a:lnTo>
                  <a:lnTo>
                    <a:pt x="627563" y="79077"/>
                  </a:lnTo>
                  <a:lnTo>
                    <a:pt x="679879" y="73655"/>
                  </a:lnTo>
                  <a:lnTo>
                    <a:pt x="732196" y="65413"/>
                  </a:lnTo>
                  <a:lnTo>
                    <a:pt x="784513" y="51509"/>
                  </a:lnTo>
                  <a:lnTo>
                    <a:pt x="819391" y="35309"/>
                  </a:lnTo>
                  <a:lnTo>
                    <a:pt x="836830" y="21849"/>
                  </a:lnTo>
                  <a:lnTo>
                    <a:pt x="854189" y="0"/>
                  </a:lnTo>
                </a:path>
              </a:pathLst>
            </a:custGeom>
            <a:ln w="10853">
              <a:solidFill>
                <a:srgbClr val="F59546"/>
              </a:solidFill>
            </a:ln>
          </p:spPr>
          <p:txBody>
            <a:bodyPr wrap="square" lIns="0" tIns="0" rIns="0" bIns="0" rtlCol="0"/>
            <a:lstStyle/>
            <a:p>
              <a:endParaRPr/>
            </a:p>
          </p:txBody>
        </p:sp>
        <p:sp>
          <p:nvSpPr>
            <p:cNvPr id="39" name="object 39"/>
            <p:cNvSpPr/>
            <p:nvPr/>
          </p:nvSpPr>
          <p:spPr>
            <a:xfrm>
              <a:off x="3356525" y="1049779"/>
              <a:ext cx="854710" cy="1181100"/>
            </a:xfrm>
            <a:custGeom>
              <a:avLst/>
              <a:gdLst/>
              <a:ahLst/>
              <a:cxnLst/>
              <a:rect l="l" t="t" r="r" b="b"/>
              <a:pathLst>
                <a:path w="854710" h="1181100">
                  <a:moveTo>
                    <a:pt x="0" y="0"/>
                  </a:moveTo>
                  <a:lnTo>
                    <a:pt x="17438" y="46950"/>
                  </a:lnTo>
                  <a:lnTo>
                    <a:pt x="34877" y="100359"/>
                  </a:lnTo>
                  <a:lnTo>
                    <a:pt x="52316" y="161133"/>
                  </a:lnTo>
                  <a:lnTo>
                    <a:pt x="69755" y="230457"/>
                  </a:lnTo>
                  <a:lnTo>
                    <a:pt x="87194" y="310842"/>
                  </a:lnTo>
                  <a:lnTo>
                    <a:pt x="104565" y="402380"/>
                  </a:lnTo>
                  <a:lnTo>
                    <a:pt x="122004" y="504546"/>
                  </a:lnTo>
                  <a:lnTo>
                    <a:pt x="139443" y="613511"/>
                  </a:lnTo>
                  <a:lnTo>
                    <a:pt x="156882" y="722272"/>
                  </a:lnTo>
                  <a:lnTo>
                    <a:pt x="174321" y="823790"/>
                  </a:lnTo>
                  <a:lnTo>
                    <a:pt x="191760" y="912133"/>
                  </a:lnTo>
                  <a:lnTo>
                    <a:pt x="209187" y="984572"/>
                  </a:lnTo>
                  <a:lnTo>
                    <a:pt x="226626" y="1040424"/>
                  </a:lnTo>
                  <a:lnTo>
                    <a:pt x="244065" y="1081521"/>
                  </a:lnTo>
                  <a:lnTo>
                    <a:pt x="278943" y="1132030"/>
                  </a:lnTo>
                  <a:lnTo>
                    <a:pt x="313821" y="1157074"/>
                  </a:lnTo>
                  <a:lnTo>
                    <a:pt x="366058" y="1173786"/>
                  </a:lnTo>
                  <a:lnTo>
                    <a:pt x="418375" y="1179572"/>
                  </a:lnTo>
                  <a:lnTo>
                    <a:pt x="453253" y="1180584"/>
                  </a:lnTo>
                  <a:lnTo>
                    <a:pt x="470692" y="1180584"/>
                  </a:lnTo>
                  <a:lnTo>
                    <a:pt x="523009" y="1179288"/>
                  </a:lnTo>
                  <a:lnTo>
                    <a:pt x="575325" y="1176605"/>
                  </a:lnTo>
                  <a:lnTo>
                    <a:pt x="627563" y="1172774"/>
                  </a:lnTo>
                  <a:lnTo>
                    <a:pt x="679879" y="1167419"/>
                  </a:lnTo>
                  <a:lnTo>
                    <a:pt x="732196" y="1159098"/>
                  </a:lnTo>
                  <a:lnTo>
                    <a:pt x="784513" y="1145206"/>
                  </a:lnTo>
                  <a:lnTo>
                    <a:pt x="819391" y="1128926"/>
                  </a:lnTo>
                  <a:lnTo>
                    <a:pt x="836830" y="1115387"/>
                  </a:lnTo>
                  <a:lnTo>
                    <a:pt x="854189" y="1093401"/>
                  </a:lnTo>
                </a:path>
              </a:pathLst>
            </a:custGeom>
            <a:ln w="10853">
              <a:solidFill>
                <a:srgbClr val="A8262D"/>
              </a:solidFill>
            </a:ln>
          </p:spPr>
          <p:txBody>
            <a:bodyPr wrap="square" lIns="0" tIns="0" rIns="0" bIns="0" rtlCol="0"/>
            <a:lstStyle/>
            <a:p>
              <a:endParaRPr/>
            </a:p>
          </p:txBody>
        </p:sp>
        <p:sp>
          <p:nvSpPr>
            <p:cNvPr id="40" name="object 40"/>
            <p:cNvSpPr/>
            <p:nvPr/>
          </p:nvSpPr>
          <p:spPr>
            <a:xfrm>
              <a:off x="3322375" y="2244256"/>
              <a:ext cx="922655" cy="0"/>
            </a:xfrm>
            <a:custGeom>
              <a:avLst/>
              <a:gdLst/>
              <a:ahLst/>
              <a:cxnLst/>
              <a:rect l="l" t="t" r="r" b="b"/>
              <a:pathLst>
                <a:path w="922654">
                  <a:moveTo>
                    <a:pt x="0" y="0"/>
                  </a:moveTo>
                  <a:lnTo>
                    <a:pt x="922569" y="0"/>
                  </a:lnTo>
                </a:path>
              </a:pathLst>
            </a:custGeom>
            <a:ln w="5426">
              <a:solidFill>
                <a:srgbClr val="000000"/>
              </a:solidFill>
              <a:prstDash val="lgDash"/>
            </a:ln>
          </p:spPr>
          <p:txBody>
            <a:bodyPr wrap="square" lIns="0" tIns="0" rIns="0" bIns="0" rtlCol="0"/>
            <a:lstStyle/>
            <a:p>
              <a:endParaRPr/>
            </a:p>
          </p:txBody>
        </p:sp>
        <p:sp>
          <p:nvSpPr>
            <p:cNvPr id="41" name="object 41"/>
            <p:cNvSpPr/>
            <p:nvPr/>
          </p:nvSpPr>
          <p:spPr>
            <a:xfrm>
              <a:off x="3809778" y="913963"/>
              <a:ext cx="0" cy="1451610"/>
            </a:xfrm>
            <a:custGeom>
              <a:avLst/>
              <a:gdLst/>
              <a:ahLst/>
              <a:cxnLst/>
              <a:rect l="l" t="t" r="r" b="b"/>
              <a:pathLst>
                <a:path h="1451610">
                  <a:moveTo>
                    <a:pt x="0" y="1451206"/>
                  </a:moveTo>
                  <a:lnTo>
                    <a:pt x="0" y="0"/>
                  </a:lnTo>
                </a:path>
              </a:pathLst>
            </a:custGeom>
            <a:ln w="5426">
              <a:solidFill>
                <a:srgbClr val="000000"/>
              </a:solidFill>
              <a:prstDash val="dot"/>
            </a:ln>
          </p:spPr>
          <p:txBody>
            <a:bodyPr wrap="square" lIns="0" tIns="0" rIns="0" bIns="0" rtlCol="0"/>
            <a:lstStyle/>
            <a:p>
              <a:endParaRPr/>
            </a:p>
          </p:txBody>
        </p:sp>
        <p:sp>
          <p:nvSpPr>
            <p:cNvPr id="42" name="object 42"/>
            <p:cNvSpPr/>
            <p:nvPr/>
          </p:nvSpPr>
          <p:spPr>
            <a:xfrm>
              <a:off x="3887424" y="913960"/>
              <a:ext cx="358140" cy="275590"/>
            </a:xfrm>
            <a:custGeom>
              <a:avLst/>
              <a:gdLst/>
              <a:ahLst/>
              <a:cxnLst/>
              <a:rect l="l" t="t" r="r" b="b"/>
              <a:pathLst>
                <a:path w="358139" h="275590">
                  <a:moveTo>
                    <a:pt x="0" y="275103"/>
                  </a:moveTo>
                  <a:lnTo>
                    <a:pt x="357518" y="275103"/>
                  </a:lnTo>
                  <a:lnTo>
                    <a:pt x="357518" y="0"/>
                  </a:lnTo>
                  <a:lnTo>
                    <a:pt x="0" y="0"/>
                  </a:lnTo>
                  <a:lnTo>
                    <a:pt x="0" y="275103"/>
                  </a:lnTo>
                  <a:close/>
                </a:path>
              </a:pathLst>
            </a:custGeom>
            <a:ln w="5426">
              <a:solidFill>
                <a:srgbClr val="000000"/>
              </a:solidFill>
            </a:ln>
          </p:spPr>
          <p:txBody>
            <a:bodyPr wrap="square" lIns="0" tIns="0" rIns="0" bIns="0" rtlCol="0"/>
            <a:lstStyle/>
            <a:p>
              <a:endParaRPr/>
            </a:p>
          </p:txBody>
        </p:sp>
        <p:sp>
          <p:nvSpPr>
            <p:cNvPr id="43" name="object 43"/>
            <p:cNvSpPr/>
            <p:nvPr/>
          </p:nvSpPr>
          <p:spPr>
            <a:xfrm>
              <a:off x="3938945" y="982775"/>
              <a:ext cx="103505" cy="0"/>
            </a:xfrm>
            <a:custGeom>
              <a:avLst/>
              <a:gdLst/>
              <a:ahLst/>
              <a:cxnLst/>
              <a:rect l="l" t="t" r="r" b="b"/>
              <a:pathLst>
                <a:path w="103504">
                  <a:moveTo>
                    <a:pt x="0" y="0"/>
                  </a:moveTo>
                  <a:lnTo>
                    <a:pt x="103178" y="0"/>
                  </a:lnTo>
                </a:path>
              </a:pathLst>
            </a:custGeom>
            <a:ln w="16280">
              <a:solidFill>
                <a:srgbClr val="A8262D"/>
              </a:solidFill>
            </a:ln>
          </p:spPr>
          <p:txBody>
            <a:bodyPr wrap="square" lIns="0" tIns="0" rIns="0" bIns="0" rtlCol="0"/>
            <a:lstStyle/>
            <a:p>
              <a:endParaRPr/>
            </a:p>
          </p:txBody>
        </p:sp>
        <p:sp>
          <p:nvSpPr>
            <p:cNvPr id="44" name="object 44"/>
            <p:cNvSpPr/>
            <p:nvPr/>
          </p:nvSpPr>
          <p:spPr>
            <a:xfrm>
              <a:off x="3938945" y="1051507"/>
              <a:ext cx="103505" cy="0"/>
            </a:xfrm>
            <a:custGeom>
              <a:avLst/>
              <a:gdLst/>
              <a:ahLst/>
              <a:cxnLst/>
              <a:rect l="l" t="t" r="r" b="b"/>
              <a:pathLst>
                <a:path w="103504">
                  <a:moveTo>
                    <a:pt x="0" y="0"/>
                  </a:moveTo>
                  <a:lnTo>
                    <a:pt x="103178" y="0"/>
                  </a:lnTo>
                </a:path>
              </a:pathLst>
            </a:custGeom>
            <a:ln w="16280">
              <a:solidFill>
                <a:srgbClr val="00D2EF"/>
              </a:solidFill>
            </a:ln>
          </p:spPr>
          <p:txBody>
            <a:bodyPr wrap="square" lIns="0" tIns="0" rIns="0" bIns="0" rtlCol="0"/>
            <a:lstStyle/>
            <a:p>
              <a:endParaRPr/>
            </a:p>
          </p:txBody>
        </p:sp>
        <p:sp>
          <p:nvSpPr>
            <p:cNvPr id="45" name="object 45"/>
            <p:cNvSpPr/>
            <p:nvPr/>
          </p:nvSpPr>
          <p:spPr>
            <a:xfrm>
              <a:off x="3938945" y="1120251"/>
              <a:ext cx="103505" cy="0"/>
            </a:xfrm>
            <a:custGeom>
              <a:avLst/>
              <a:gdLst/>
              <a:ahLst/>
              <a:cxnLst/>
              <a:rect l="l" t="t" r="r" b="b"/>
              <a:pathLst>
                <a:path w="103504">
                  <a:moveTo>
                    <a:pt x="0" y="0"/>
                  </a:moveTo>
                  <a:lnTo>
                    <a:pt x="103178" y="0"/>
                  </a:lnTo>
                </a:path>
              </a:pathLst>
            </a:custGeom>
            <a:ln w="16280">
              <a:solidFill>
                <a:srgbClr val="F59546"/>
              </a:solidFill>
            </a:ln>
          </p:spPr>
          <p:txBody>
            <a:bodyPr wrap="square" lIns="0" tIns="0" rIns="0" bIns="0" rtlCol="0"/>
            <a:lstStyle/>
            <a:p>
              <a:endParaRPr/>
            </a:p>
          </p:txBody>
        </p:sp>
      </p:grpSp>
      <p:sp>
        <p:nvSpPr>
          <p:cNvPr id="46" name="object 46"/>
          <p:cNvSpPr txBox="1"/>
          <p:nvPr/>
        </p:nvSpPr>
        <p:spPr>
          <a:xfrm>
            <a:off x="3327739" y="2418383"/>
            <a:ext cx="57785" cy="95250"/>
          </a:xfrm>
          <a:prstGeom prst="rect">
            <a:avLst/>
          </a:prstGeom>
        </p:spPr>
        <p:txBody>
          <a:bodyPr vert="horz" wrap="square" lIns="0" tIns="13335" rIns="0" bIns="0" rtlCol="0">
            <a:spAutoFit/>
          </a:bodyPr>
          <a:lstStyle/>
          <a:p>
            <a:pPr marL="12700">
              <a:lnSpc>
                <a:spcPct val="100000"/>
              </a:lnSpc>
              <a:spcBef>
                <a:spcPts val="105"/>
              </a:spcBef>
            </a:pPr>
            <a:r>
              <a:rPr sz="450" dirty="0">
                <a:latin typeface="Microsoft Sans Serif"/>
                <a:cs typeface="Microsoft Sans Serif"/>
              </a:rPr>
              <a:t>2</a:t>
            </a:r>
            <a:endParaRPr sz="450">
              <a:latin typeface="Microsoft Sans Serif"/>
              <a:cs typeface="Microsoft Sans Serif"/>
            </a:endParaRPr>
          </a:p>
        </p:txBody>
      </p:sp>
      <p:sp>
        <p:nvSpPr>
          <p:cNvPr id="55" name="object 55"/>
          <p:cNvSpPr txBox="1"/>
          <p:nvPr/>
        </p:nvSpPr>
        <p:spPr>
          <a:xfrm>
            <a:off x="4214215" y="3342078"/>
            <a:ext cx="352425" cy="101600"/>
          </a:xfrm>
          <a:prstGeom prst="rect">
            <a:avLst/>
          </a:prstGeom>
        </p:spPr>
        <p:txBody>
          <a:bodyPr vert="horz" wrap="square" lIns="0" tIns="0" rIns="0" bIns="0" rtlCol="0">
            <a:spAutoFit/>
          </a:bodyPr>
          <a:lstStyle/>
          <a:p>
            <a:pPr marL="38100">
              <a:lnSpc>
                <a:spcPts val="670"/>
              </a:lnSpc>
            </a:pPr>
            <a:fld id="{81D60167-4931-47E6-BA6A-407CBD079E47}" type="slidenum">
              <a:rPr sz="600" dirty="0">
                <a:solidFill>
                  <a:srgbClr val="7F7F7F"/>
                </a:solidFill>
                <a:latin typeface="Lucida Console"/>
                <a:cs typeface="Lucida Console"/>
              </a:rPr>
              <a:t>43</a:t>
            </a:fld>
            <a:r>
              <a:rPr sz="600" spc="-240" dirty="0">
                <a:solidFill>
                  <a:srgbClr val="7F7F7F"/>
                </a:solidFill>
                <a:latin typeface="Lucida Console"/>
                <a:cs typeface="Lucida Console"/>
              </a:rPr>
              <a:t> </a:t>
            </a:r>
            <a:r>
              <a:rPr sz="600" dirty="0">
                <a:solidFill>
                  <a:srgbClr val="7F7F7F"/>
                </a:solidFill>
                <a:latin typeface="Lucida Console"/>
                <a:cs typeface="Lucida Console"/>
              </a:rPr>
              <a:t>/</a:t>
            </a:r>
            <a:r>
              <a:rPr sz="600" spc="-240" dirty="0">
                <a:solidFill>
                  <a:srgbClr val="7F7F7F"/>
                </a:solidFill>
                <a:latin typeface="Lucida Console"/>
                <a:cs typeface="Lucida Console"/>
              </a:rPr>
              <a:t> </a:t>
            </a:r>
            <a:r>
              <a:rPr sz="600" dirty="0">
                <a:solidFill>
                  <a:srgbClr val="7F7F7F"/>
                </a:solidFill>
                <a:latin typeface="Lucida Console"/>
                <a:cs typeface="Lucida Console"/>
              </a:rPr>
              <a:t>30</a:t>
            </a:r>
            <a:endParaRPr sz="600">
              <a:latin typeface="Lucida Console"/>
              <a:cs typeface="Lucida Console"/>
            </a:endParaRPr>
          </a:p>
        </p:txBody>
      </p:sp>
      <p:sp>
        <p:nvSpPr>
          <p:cNvPr id="47" name="object 47"/>
          <p:cNvSpPr txBox="1"/>
          <p:nvPr/>
        </p:nvSpPr>
        <p:spPr>
          <a:xfrm>
            <a:off x="3590332" y="2418383"/>
            <a:ext cx="471170" cy="95250"/>
          </a:xfrm>
          <a:prstGeom prst="rect">
            <a:avLst/>
          </a:prstGeom>
        </p:spPr>
        <p:txBody>
          <a:bodyPr vert="horz" wrap="square" lIns="0" tIns="13335" rIns="0" bIns="0" rtlCol="0">
            <a:spAutoFit/>
          </a:bodyPr>
          <a:lstStyle/>
          <a:p>
            <a:pPr marL="12700">
              <a:lnSpc>
                <a:spcPct val="100000"/>
              </a:lnSpc>
              <a:spcBef>
                <a:spcPts val="105"/>
              </a:spcBef>
              <a:tabLst>
                <a:tab pos="194945" algn="l"/>
                <a:tab pos="393700" algn="l"/>
              </a:tabLst>
            </a:pPr>
            <a:r>
              <a:rPr sz="450" dirty="0">
                <a:latin typeface="Microsoft Sans Serif"/>
                <a:cs typeface="Microsoft Sans Serif"/>
              </a:rPr>
              <a:t>5	10	20</a:t>
            </a:r>
            <a:endParaRPr sz="450">
              <a:latin typeface="Microsoft Sans Serif"/>
              <a:cs typeface="Microsoft Sans Serif"/>
            </a:endParaRPr>
          </a:p>
        </p:txBody>
      </p:sp>
      <p:sp>
        <p:nvSpPr>
          <p:cNvPr id="48" name="object 48"/>
          <p:cNvSpPr txBox="1"/>
          <p:nvPr/>
        </p:nvSpPr>
        <p:spPr>
          <a:xfrm>
            <a:off x="3174715" y="2282681"/>
            <a:ext cx="90170" cy="57785"/>
          </a:xfrm>
          <a:prstGeom prst="rect">
            <a:avLst/>
          </a:prstGeom>
        </p:spPr>
        <p:txBody>
          <a:bodyPr vert="vert270" wrap="square" lIns="0" tIns="7620" rIns="0" bIns="0" rtlCol="0">
            <a:spAutoFit/>
          </a:bodyPr>
          <a:lstStyle/>
          <a:p>
            <a:pPr marL="12700">
              <a:lnSpc>
                <a:spcPct val="100000"/>
              </a:lnSpc>
              <a:spcBef>
                <a:spcPts val="60"/>
              </a:spcBef>
            </a:pPr>
            <a:r>
              <a:rPr sz="450" dirty="0">
                <a:latin typeface="Microsoft Sans Serif"/>
                <a:cs typeface="Microsoft Sans Serif"/>
              </a:rPr>
              <a:t>0</a:t>
            </a:r>
            <a:endParaRPr sz="450">
              <a:latin typeface="Microsoft Sans Serif"/>
              <a:cs typeface="Microsoft Sans Serif"/>
            </a:endParaRPr>
          </a:p>
        </p:txBody>
      </p:sp>
      <p:sp>
        <p:nvSpPr>
          <p:cNvPr id="49" name="object 49"/>
          <p:cNvSpPr txBox="1"/>
          <p:nvPr/>
        </p:nvSpPr>
        <p:spPr>
          <a:xfrm>
            <a:off x="3174715" y="1946717"/>
            <a:ext cx="90170" cy="57785"/>
          </a:xfrm>
          <a:prstGeom prst="rect">
            <a:avLst/>
          </a:prstGeom>
        </p:spPr>
        <p:txBody>
          <a:bodyPr vert="vert270" wrap="square" lIns="0" tIns="7620" rIns="0" bIns="0" rtlCol="0">
            <a:spAutoFit/>
          </a:bodyPr>
          <a:lstStyle/>
          <a:p>
            <a:pPr marL="12700">
              <a:lnSpc>
                <a:spcPct val="100000"/>
              </a:lnSpc>
              <a:spcBef>
                <a:spcPts val="60"/>
              </a:spcBef>
            </a:pPr>
            <a:r>
              <a:rPr sz="450" dirty="0">
                <a:latin typeface="Microsoft Sans Serif"/>
                <a:cs typeface="Microsoft Sans Serif"/>
              </a:rPr>
              <a:t>5</a:t>
            </a:r>
            <a:endParaRPr sz="450">
              <a:latin typeface="Microsoft Sans Serif"/>
              <a:cs typeface="Microsoft Sans Serif"/>
            </a:endParaRPr>
          </a:p>
        </p:txBody>
      </p:sp>
      <p:sp>
        <p:nvSpPr>
          <p:cNvPr id="50" name="object 50"/>
          <p:cNvSpPr txBox="1"/>
          <p:nvPr/>
        </p:nvSpPr>
        <p:spPr>
          <a:xfrm>
            <a:off x="3174715" y="1594649"/>
            <a:ext cx="90170" cy="90170"/>
          </a:xfrm>
          <a:prstGeom prst="rect">
            <a:avLst/>
          </a:prstGeom>
        </p:spPr>
        <p:txBody>
          <a:bodyPr vert="vert270" wrap="square" lIns="0" tIns="7620" rIns="0" bIns="0" rtlCol="0">
            <a:spAutoFit/>
          </a:bodyPr>
          <a:lstStyle/>
          <a:p>
            <a:pPr marL="12700">
              <a:lnSpc>
                <a:spcPct val="100000"/>
              </a:lnSpc>
              <a:spcBef>
                <a:spcPts val="60"/>
              </a:spcBef>
            </a:pPr>
            <a:r>
              <a:rPr sz="450" dirty="0">
                <a:latin typeface="Microsoft Sans Serif"/>
                <a:cs typeface="Microsoft Sans Serif"/>
              </a:rPr>
              <a:t>10</a:t>
            </a:r>
            <a:endParaRPr sz="450">
              <a:latin typeface="Microsoft Sans Serif"/>
              <a:cs typeface="Microsoft Sans Serif"/>
            </a:endParaRPr>
          </a:p>
        </p:txBody>
      </p:sp>
      <p:sp>
        <p:nvSpPr>
          <p:cNvPr id="51" name="object 51"/>
          <p:cNvSpPr txBox="1"/>
          <p:nvPr/>
        </p:nvSpPr>
        <p:spPr>
          <a:xfrm>
            <a:off x="3174715" y="1258743"/>
            <a:ext cx="90170" cy="90170"/>
          </a:xfrm>
          <a:prstGeom prst="rect">
            <a:avLst/>
          </a:prstGeom>
        </p:spPr>
        <p:txBody>
          <a:bodyPr vert="vert270" wrap="square" lIns="0" tIns="7620" rIns="0" bIns="0" rtlCol="0">
            <a:spAutoFit/>
          </a:bodyPr>
          <a:lstStyle/>
          <a:p>
            <a:pPr marL="12700">
              <a:lnSpc>
                <a:spcPct val="100000"/>
              </a:lnSpc>
              <a:spcBef>
                <a:spcPts val="60"/>
              </a:spcBef>
            </a:pPr>
            <a:r>
              <a:rPr sz="450" dirty="0">
                <a:latin typeface="Microsoft Sans Serif"/>
                <a:cs typeface="Microsoft Sans Serif"/>
              </a:rPr>
              <a:t>15</a:t>
            </a:r>
            <a:endParaRPr sz="450">
              <a:latin typeface="Microsoft Sans Serif"/>
              <a:cs typeface="Microsoft Sans Serif"/>
            </a:endParaRPr>
          </a:p>
        </p:txBody>
      </p:sp>
      <p:sp>
        <p:nvSpPr>
          <p:cNvPr id="52" name="object 52"/>
          <p:cNvSpPr txBox="1"/>
          <p:nvPr/>
        </p:nvSpPr>
        <p:spPr>
          <a:xfrm>
            <a:off x="3174715" y="922771"/>
            <a:ext cx="90170" cy="90170"/>
          </a:xfrm>
          <a:prstGeom prst="rect">
            <a:avLst/>
          </a:prstGeom>
        </p:spPr>
        <p:txBody>
          <a:bodyPr vert="vert270" wrap="square" lIns="0" tIns="7620" rIns="0" bIns="0" rtlCol="0">
            <a:spAutoFit/>
          </a:bodyPr>
          <a:lstStyle/>
          <a:p>
            <a:pPr marL="12700">
              <a:lnSpc>
                <a:spcPct val="100000"/>
              </a:lnSpc>
              <a:spcBef>
                <a:spcPts val="60"/>
              </a:spcBef>
            </a:pPr>
            <a:r>
              <a:rPr sz="450" dirty="0">
                <a:latin typeface="Microsoft Sans Serif"/>
                <a:cs typeface="Microsoft Sans Serif"/>
              </a:rPr>
              <a:t>20</a:t>
            </a:r>
            <a:endParaRPr sz="450">
              <a:latin typeface="Microsoft Sans Serif"/>
              <a:cs typeface="Microsoft Sans Serif"/>
            </a:endParaRPr>
          </a:p>
        </p:txBody>
      </p:sp>
      <p:sp>
        <p:nvSpPr>
          <p:cNvPr id="53" name="object 53"/>
          <p:cNvSpPr txBox="1"/>
          <p:nvPr/>
        </p:nvSpPr>
        <p:spPr>
          <a:xfrm>
            <a:off x="3651928" y="2555939"/>
            <a:ext cx="262255" cy="95250"/>
          </a:xfrm>
          <a:prstGeom prst="rect">
            <a:avLst/>
          </a:prstGeom>
        </p:spPr>
        <p:txBody>
          <a:bodyPr vert="horz" wrap="square" lIns="0" tIns="13335" rIns="0" bIns="0" rtlCol="0">
            <a:spAutoFit/>
          </a:bodyPr>
          <a:lstStyle/>
          <a:p>
            <a:pPr marL="12700">
              <a:lnSpc>
                <a:spcPct val="100000"/>
              </a:lnSpc>
              <a:spcBef>
                <a:spcPts val="105"/>
              </a:spcBef>
            </a:pPr>
            <a:r>
              <a:rPr sz="450" spc="-5" dirty="0">
                <a:latin typeface="Microsoft Sans Serif"/>
                <a:cs typeface="Microsoft Sans Serif"/>
              </a:rPr>
              <a:t>Flexibility</a:t>
            </a:r>
            <a:endParaRPr sz="450">
              <a:latin typeface="Microsoft Sans Serif"/>
              <a:cs typeface="Microsoft Sans Serif"/>
            </a:endParaRPr>
          </a:p>
        </p:txBody>
      </p:sp>
      <p:sp>
        <p:nvSpPr>
          <p:cNvPr id="54" name="object 54"/>
          <p:cNvSpPr txBox="1"/>
          <p:nvPr/>
        </p:nvSpPr>
        <p:spPr>
          <a:xfrm>
            <a:off x="4081012" y="932947"/>
            <a:ext cx="151130" cy="232410"/>
          </a:xfrm>
          <a:prstGeom prst="rect">
            <a:avLst/>
          </a:prstGeom>
        </p:spPr>
        <p:txBody>
          <a:bodyPr vert="horz" wrap="square" lIns="0" tIns="13335" rIns="0" bIns="0" rtlCol="0">
            <a:spAutoFit/>
          </a:bodyPr>
          <a:lstStyle/>
          <a:p>
            <a:pPr marL="12700">
              <a:lnSpc>
                <a:spcPct val="100000"/>
              </a:lnSpc>
              <a:spcBef>
                <a:spcPts val="105"/>
              </a:spcBef>
            </a:pPr>
            <a:r>
              <a:rPr sz="450" dirty="0">
                <a:latin typeface="Microsoft Sans Serif"/>
                <a:cs typeface="Microsoft Sans Serif"/>
              </a:rPr>
              <a:t>MSE</a:t>
            </a:r>
            <a:endParaRPr sz="450">
              <a:latin typeface="Microsoft Sans Serif"/>
              <a:cs typeface="Microsoft Sans Serif"/>
            </a:endParaRPr>
          </a:p>
          <a:p>
            <a:pPr marL="12700" marR="17780">
              <a:lnSpc>
                <a:spcPct val="100000"/>
              </a:lnSpc>
            </a:pPr>
            <a:r>
              <a:rPr sz="450" dirty="0">
                <a:latin typeface="Microsoft Sans Serif"/>
                <a:cs typeface="Microsoft Sans Serif"/>
              </a:rPr>
              <a:t>Bias  </a:t>
            </a:r>
            <a:r>
              <a:rPr sz="450" spc="-10" dirty="0">
                <a:latin typeface="Microsoft Sans Serif"/>
                <a:cs typeface="Microsoft Sans Serif"/>
              </a:rPr>
              <a:t>Var</a:t>
            </a:r>
            <a:endParaRPr sz="450">
              <a:latin typeface="Microsoft Sans Serif"/>
              <a:cs typeface="Microsoft Sans Serif"/>
            </a:endParaRPr>
          </a:p>
        </p:txBody>
      </p:sp>
      <p:sp>
        <p:nvSpPr>
          <p:cNvPr id="56" name="Footer Placeholder 55">
            <a:extLst>
              <a:ext uri="{FF2B5EF4-FFF2-40B4-BE49-F238E27FC236}">
                <a16:creationId xmlns:a16="http://schemas.microsoft.com/office/drawing/2014/main" id="{330CF555-4B92-F190-DD4C-6BABEA7050B1}"/>
              </a:ext>
            </a:extLst>
          </p:cNvPr>
          <p:cNvSpPr>
            <a:spLocks noGrp="1"/>
          </p:cNvSpPr>
          <p:nvPr>
            <p:ph type="ftr" sz="quarter" idx="5"/>
          </p:nvPr>
        </p:nvSpPr>
        <p:spPr/>
        <p:txBody>
          <a:bodyPr/>
          <a:lstStyle/>
          <a:p>
            <a:r>
              <a:rPr lang="en-US"/>
              <a:t>Dr. Malak Abdullah</a:t>
            </a:r>
            <a:endParaRPr lang="en-US" dirty="0"/>
          </a:p>
        </p:txBody>
      </p:sp>
    </p:spTree>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5321" y="211465"/>
            <a:ext cx="1858010" cy="244475"/>
          </a:xfrm>
          <a:prstGeom prst="rect">
            <a:avLst/>
          </a:prstGeom>
        </p:spPr>
        <p:txBody>
          <a:bodyPr vert="horz" wrap="square" lIns="0" tIns="17145" rIns="0" bIns="0" rtlCol="0">
            <a:spAutoFit/>
          </a:bodyPr>
          <a:lstStyle/>
          <a:p>
            <a:pPr marL="12700">
              <a:lnSpc>
                <a:spcPct val="100000"/>
              </a:lnSpc>
              <a:spcBef>
                <a:spcPts val="135"/>
              </a:spcBef>
            </a:pPr>
            <a:r>
              <a:rPr spc="50" dirty="0"/>
              <a:t>Bias-Variance</a:t>
            </a:r>
            <a:r>
              <a:rPr spc="120" dirty="0"/>
              <a:t> </a:t>
            </a:r>
            <a:r>
              <a:rPr spc="25" dirty="0"/>
              <a:t>Trade-off</a:t>
            </a:r>
          </a:p>
        </p:txBody>
      </p:sp>
      <p:sp>
        <p:nvSpPr>
          <p:cNvPr id="12" name="object 12"/>
          <p:cNvSpPr txBox="1"/>
          <p:nvPr/>
        </p:nvSpPr>
        <p:spPr>
          <a:xfrm>
            <a:off x="4214215" y="3342078"/>
            <a:ext cx="352425" cy="101600"/>
          </a:xfrm>
          <a:prstGeom prst="rect">
            <a:avLst/>
          </a:prstGeom>
        </p:spPr>
        <p:txBody>
          <a:bodyPr vert="horz" wrap="square" lIns="0" tIns="0" rIns="0" bIns="0" rtlCol="0">
            <a:spAutoFit/>
          </a:bodyPr>
          <a:lstStyle/>
          <a:p>
            <a:pPr marL="38100">
              <a:lnSpc>
                <a:spcPts val="670"/>
              </a:lnSpc>
            </a:pPr>
            <a:fld id="{81D60167-4931-47E6-BA6A-407CBD079E47}" type="slidenum">
              <a:rPr sz="600" dirty="0">
                <a:solidFill>
                  <a:srgbClr val="7F7F7F"/>
                </a:solidFill>
                <a:latin typeface="Lucida Console"/>
                <a:cs typeface="Lucida Console"/>
              </a:rPr>
              <a:t>44</a:t>
            </a:fld>
            <a:r>
              <a:rPr sz="600" spc="-240" dirty="0">
                <a:solidFill>
                  <a:srgbClr val="7F7F7F"/>
                </a:solidFill>
                <a:latin typeface="Lucida Console"/>
                <a:cs typeface="Lucida Console"/>
              </a:rPr>
              <a:t> </a:t>
            </a:r>
            <a:r>
              <a:rPr sz="600" dirty="0">
                <a:solidFill>
                  <a:srgbClr val="7F7F7F"/>
                </a:solidFill>
                <a:latin typeface="Lucida Console"/>
                <a:cs typeface="Lucida Console"/>
              </a:rPr>
              <a:t>/</a:t>
            </a:r>
            <a:r>
              <a:rPr sz="600" spc="-240" dirty="0">
                <a:solidFill>
                  <a:srgbClr val="7F7F7F"/>
                </a:solidFill>
                <a:latin typeface="Lucida Console"/>
                <a:cs typeface="Lucida Console"/>
              </a:rPr>
              <a:t> </a:t>
            </a:r>
            <a:r>
              <a:rPr sz="600" dirty="0">
                <a:solidFill>
                  <a:srgbClr val="7F7F7F"/>
                </a:solidFill>
                <a:latin typeface="Lucida Console"/>
                <a:cs typeface="Lucida Console"/>
              </a:rPr>
              <a:t>30</a:t>
            </a:r>
            <a:endParaRPr sz="600">
              <a:latin typeface="Lucida Console"/>
              <a:cs typeface="Lucida Console"/>
            </a:endParaRPr>
          </a:p>
        </p:txBody>
      </p:sp>
      <p:sp>
        <p:nvSpPr>
          <p:cNvPr id="3" name="object 3"/>
          <p:cNvSpPr txBox="1">
            <a:spLocks noGrp="1"/>
          </p:cNvSpPr>
          <p:nvPr>
            <p:ph type="body" idx="1"/>
          </p:nvPr>
        </p:nvSpPr>
        <p:spPr>
          <a:xfrm>
            <a:off x="367931" y="856397"/>
            <a:ext cx="3874236" cy="348622"/>
          </a:xfrm>
          <a:prstGeom prst="rect">
            <a:avLst/>
          </a:prstGeom>
        </p:spPr>
        <p:txBody>
          <a:bodyPr vert="horz" wrap="square" lIns="0" tIns="6985" rIns="0" bIns="0" rtlCol="0">
            <a:spAutoFit/>
          </a:bodyPr>
          <a:lstStyle/>
          <a:p>
            <a:pPr marL="62865" marR="55880" algn="l" rtl="0">
              <a:lnSpc>
                <a:spcPct val="102600"/>
              </a:lnSpc>
              <a:spcBef>
                <a:spcPts val="55"/>
              </a:spcBef>
            </a:pPr>
            <a:r>
              <a:rPr lang="en-US" b="0" i="0" u="none" strike="noStrike" dirty="0">
                <a:solidFill>
                  <a:srgbClr val="272822"/>
                </a:solidFill>
                <a:effectLst/>
                <a:highlight>
                  <a:srgbClr val="FFFFFF"/>
                </a:highlight>
                <a:latin typeface="Noto Sans" panose="020B0502040504020204" pitchFamily="34" charset="0"/>
              </a:rPr>
              <a:t>"Best" model minimizes the test-set MSE, where the </a:t>
            </a:r>
            <a:r>
              <a:rPr lang="en-US" b="1" i="0" u="none" strike="noStrike" dirty="0">
                <a:effectLst/>
                <a:latin typeface="Noto Sans" panose="020B0502040504020204" pitchFamily="34" charset="0"/>
              </a:rPr>
              <a:t>true</a:t>
            </a:r>
            <a:r>
              <a:rPr lang="en-US" b="0" i="0" u="none" strike="noStrike" dirty="0">
                <a:solidFill>
                  <a:srgbClr val="272822"/>
                </a:solidFill>
                <a:effectLst/>
                <a:highlight>
                  <a:srgbClr val="FFFFFF"/>
                </a:highlight>
                <a:latin typeface="Noto Sans" panose="020B0502040504020204" pitchFamily="34" charset="0"/>
              </a:rPr>
              <a:t> MSE can be decomposed into:</a:t>
            </a:r>
          </a:p>
        </p:txBody>
      </p:sp>
      <p:sp>
        <p:nvSpPr>
          <p:cNvPr id="13" name="Footer Placeholder 12">
            <a:extLst>
              <a:ext uri="{FF2B5EF4-FFF2-40B4-BE49-F238E27FC236}">
                <a16:creationId xmlns:a16="http://schemas.microsoft.com/office/drawing/2014/main" id="{AF0186B8-AA84-EC33-AD91-4ACB430D8648}"/>
              </a:ext>
            </a:extLst>
          </p:cNvPr>
          <p:cNvSpPr>
            <a:spLocks noGrp="1"/>
          </p:cNvSpPr>
          <p:nvPr>
            <p:ph type="ftr" sz="quarter" idx="5"/>
          </p:nvPr>
        </p:nvSpPr>
        <p:spPr/>
        <p:txBody>
          <a:bodyPr/>
          <a:lstStyle/>
          <a:p>
            <a:r>
              <a:rPr lang="en-US"/>
              <a:t>Dr. Malak Abdullah</a:t>
            </a:r>
            <a:endParaRPr lang="en-US" dirty="0"/>
          </a:p>
        </p:txBody>
      </p:sp>
      <p:pic>
        <p:nvPicPr>
          <p:cNvPr id="15" name="Picture 14">
            <a:extLst>
              <a:ext uri="{FF2B5EF4-FFF2-40B4-BE49-F238E27FC236}">
                <a16:creationId xmlns:a16="http://schemas.microsoft.com/office/drawing/2014/main" id="{FE2308AE-AAA2-0589-DDA4-26437065CE0D}"/>
              </a:ext>
            </a:extLst>
          </p:cNvPr>
          <p:cNvPicPr>
            <a:picLocks noChangeAspect="1"/>
          </p:cNvPicPr>
          <p:nvPr/>
        </p:nvPicPr>
        <p:blipFill>
          <a:blip r:embed="rId2"/>
          <a:stretch>
            <a:fillRect/>
          </a:stretch>
        </p:blipFill>
        <p:spPr>
          <a:xfrm>
            <a:off x="1375321" y="1316617"/>
            <a:ext cx="1977980" cy="277028"/>
          </a:xfrm>
          <a:prstGeom prst="rect">
            <a:avLst/>
          </a:prstGeom>
        </p:spPr>
      </p:pic>
      <p:pic>
        <p:nvPicPr>
          <p:cNvPr id="16" name="Picture 15">
            <a:extLst>
              <a:ext uri="{FF2B5EF4-FFF2-40B4-BE49-F238E27FC236}">
                <a16:creationId xmlns:a16="http://schemas.microsoft.com/office/drawing/2014/main" id="{3223BF85-8DD5-A59D-2C5F-9D3A64CAD003}"/>
              </a:ext>
            </a:extLst>
          </p:cNvPr>
          <p:cNvPicPr>
            <a:picLocks noChangeAspect="1"/>
          </p:cNvPicPr>
          <p:nvPr/>
        </p:nvPicPr>
        <p:blipFill>
          <a:blip r:embed="rId3"/>
          <a:stretch>
            <a:fillRect/>
          </a:stretch>
        </p:blipFill>
        <p:spPr>
          <a:xfrm>
            <a:off x="354508" y="1882673"/>
            <a:ext cx="2762250" cy="1477842"/>
          </a:xfrm>
          <a:prstGeom prst="rect">
            <a:avLst/>
          </a:prstGeom>
        </p:spPr>
      </p:pic>
    </p:spTree>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85380-C113-B74F-8DDD-FE1CD5689BA0}"/>
              </a:ext>
            </a:extLst>
          </p:cNvPr>
          <p:cNvSpPr>
            <a:spLocks noGrp="1"/>
          </p:cNvSpPr>
          <p:nvPr>
            <p:ph type="title"/>
          </p:nvPr>
        </p:nvSpPr>
        <p:spPr>
          <a:xfrm>
            <a:off x="1754149" y="211465"/>
            <a:ext cx="1101801" cy="215444"/>
          </a:xfrm>
        </p:spPr>
        <p:txBody>
          <a:bodyPr/>
          <a:lstStyle/>
          <a:p>
            <a:r>
              <a:rPr lang="en-US" dirty="0"/>
              <a:t>Early stopping</a:t>
            </a:r>
          </a:p>
        </p:txBody>
      </p:sp>
      <p:sp>
        <p:nvSpPr>
          <p:cNvPr id="3" name="Content Placeholder 2">
            <a:extLst>
              <a:ext uri="{FF2B5EF4-FFF2-40B4-BE49-F238E27FC236}">
                <a16:creationId xmlns:a16="http://schemas.microsoft.com/office/drawing/2014/main" id="{6686EB9E-7E2D-AA4F-8FB9-4A42564DDDA3}"/>
              </a:ext>
            </a:extLst>
          </p:cNvPr>
          <p:cNvSpPr>
            <a:spLocks noGrp="1"/>
          </p:cNvSpPr>
          <p:nvPr>
            <p:ph idx="1"/>
          </p:nvPr>
        </p:nvSpPr>
        <p:spPr>
          <a:xfrm>
            <a:off x="367931" y="856397"/>
            <a:ext cx="3874236" cy="338554"/>
          </a:xfrm>
        </p:spPr>
        <p:txBody>
          <a:bodyPr/>
          <a:lstStyle/>
          <a:p>
            <a:r>
              <a:rPr lang="en-US" dirty="0"/>
              <a:t>Stop training as soon as the validation error reaches a minimum.</a:t>
            </a:r>
          </a:p>
          <a:p>
            <a:endParaRPr lang="en-US" dirty="0"/>
          </a:p>
        </p:txBody>
      </p:sp>
      <p:pic>
        <p:nvPicPr>
          <p:cNvPr id="6" name="Picture 5" descr="A graph showing a training and training&#10;&#10;Description automatically generated with medium confidence">
            <a:extLst>
              <a:ext uri="{FF2B5EF4-FFF2-40B4-BE49-F238E27FC236}">
                <a16:creationId xmlns:a16="http://schemas.microsoft.com/office/drawing/2014/main" id="{8C45DDDF-41A1-795A-9F7F-B885A43F8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050" y="1501775"/>
            <a:ext cx="2631760" cy="1720766"/>
          </a:xfrm>
          <a:prstGeom prst="rect">
            <a:avLst/>
          </a:prstGeom>
        </p:spPr>
      </p:pic>
      <p:sp>
        <p:nvSpPr>
          <p:cNvPr id="5" name="Footer Placeholder 4">
            <a:extLst>
              <a:ext uri="{FF2B5EF4-FFF2-40B4-BE49-F238E27FC236}">
                <a16:creationId xmlns:a16="http://schemas.microsoft.com/office/drawing/2014/main" id="{5E657CD6-2450-6300-12E7-ADEADAD99CB7}"/>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29499415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0768-6890-5B81-B525-20E265AD9BB8}"/>
              </a:ext>
            </a:extLst>
          </p:cNvPr>
          <p:cNvSpPr>
            <a:spLocks noGrp="1"/>
          </p:cNvSpPr>
          <p:nvPr>
            <p:ph type="title"/>
          </p:nvPr>
        </p:nvSpPr>
        <p:spPr>
          <a:xfrm>
            <a:off x="323850" y="206375"/>
            <a:ext cx="3505199" cy="215444"/>
          </a:xfrm>
        </p:spPr>
        <p:txBody>
          <a:bodyPr/>
          <a:lstStyle/>
          <a:p>
            <a:pPr rtl="0"/>
            <a:r>
              <a:rPr lang="en-US" b="1" i="0" u="none" strike="noStrike" dirty="0">
                <a:effectLst/>
                <a:latin typeface="var(--header-font-family)"/>
              </a:rPr>
              <a:t>So... how do we deal with flexibility? </a:t>
            </a:r>
            <a:endParaRPr lang="en-JO" dirty="0"/>
          </a:p>
        </p:txBody>
      </p:sp>
      <p:sp>
        <p:nvSpPr>
          <p:cNvPr id="3" name="Text Placeholder 2">
            <a:extLst>
              <a:ext uri="{FF2B5EF4-FFF2-40B4-BE49-F238E27FC236}">
                <a16:creationId xmlns:a16="http://schemas.microsoft.com/office/drawing/2014/main" id="{183DE42D-5B51-E1C3-AE6A-50FC8EA1DF04}"/>
              </a:ext>
            </a:extLst>
          </p:cNvPr>
          <p:cNvSpPr>
            <a:spLocks noGrp="1"/>
          </p:cNvSpPr>
          <p:nvPr>
            <p:ph type="body" idx="1"/>
          </p:nvPr>
        </p:nvSpPr>
        <p:spPr>
          <a:xfrm>
            <a:off x="247650" y="484386"/>
            <a:ext cx="4267200" cy="2769989"/>
          </a:xfrm>
        </p:spPr>
        <p:txBody>
          <a:bodyPr/>
          <a:lstStyle/>
          <a:p>
            <a:pPr algn="l"/>
            <a:r>
              <a:rPr lang="en-US" sz="1000" b="1" i="0" u="none" strike="noStrike" dirty="0">
                <a:solidFill>
                  <a:srgbClr val="272822"/>
                </a:solidFill>
                <a:effectLst/>
                <a:latin typeface="Noto Sans" panose="020B0502040504020204" pitchFamily="34" charset="0"/>
              </a:rPr>
              <a:t>GOAL</a:t>
            </a:r>
            <a:r>
              <a:rPr lang="en-US" sz="1000" b="0" i="0" u="none" strike="noStrike" dirty="0">
                <a:solidFill>
                  <a:srgbClr val="272822"/>
                </a:solidFill>
                <a:effectLst/>
                <a:latin typeface="Noto Sans" panose="020B0502040504020204" pitchFamily="34" charset="0"/>
              </a:rPr>
              <a:t>: We want to learn a statistical model that provides a good estimate of </a:t>
            </a:r>
            <a:r>
              <a:rPr lang="en-US" sz="1000" b="0" i="0" u="none" strike="noStrike" dirty="0">
                <a:solidFill>
                  <a:srgbClr val="272822"/>
                </a:solidFill>
                <a:effectLst/>
                <a:latin typeface="MJXc-TeX-math-I"/>
              </a:rPr>
              <a:t>f</a:t>
            </a:r>
            <a:r>
              <a:rPr lang="en-US" sz="1000" b="0" i="0" u="none" strike="noStrike" dirty="0">
                <a:solidFill>
                  <a:srgbClr val="272822"/>
                </a:solidFill>
                <a:effectLst/>
                <a:latin typeface="MJXc-TeX-main-R"/>
              </a:rPr>
              <a:t>(</a:t>
            </a:r>
            <a:r>
              <a:rPr lang="en-US" sz="1000" b="0" i="0" u="none" strike="noStrike" dirty="0">
                <a:solidFill>
                  <a:srgbClr val="272822"/>
                </a:solidFill>
                <a:effectLst/>
                <a:latin typeface="MJXc-TeX-math-I"/>
              </a:rPr>
              <a:t>X</a:t>
            </a:r>
            <a:r>
              <a:rPr lang="en-US" sz="1000" b="0" i="0" u="none" strike="noStrike" dirty="0">
                <a:solidFill>
                  <a:srgbClr val="272822"/>
                </a:solidFill>
                <a:effectLst/>
                <a:latin typeface="MJXc-TeX-main-R"/>
              </a:rPr>
              <a:t>)</a:t>
            </a:r>
            <a:r>
              <a:rPr lang="en-US" sz="1000" b="0" i="0" u="none" strike="noStrike" dirty="0">
                <a:solidFill>
                  <a:srgbClr val="272822"/>
                </a:solidFill>
                <a:effectLst/>
                <a:latin typeface="Noto Sans" panose="020B0502040504020204" pitchFamily="34" charset="0"/>
              </a:rPr>
              <a:t> </a:t>
            </a:r>
            <a:r>
              <a:rPr lang="en-US" sz="1000" b="1" i="0" u="none" strike="noStrike" dirty="0">
                <a:solidFill>
                  <a:srgbClr val="272822"/>
                </a:solidFill>
                <a:effectLst/>
                <a:latin typeface="Noto Sans" panose="020B0502040504020204" pitchFamily="34" charset="0"/>
              </a:rPr>
              <a:t>without overfitting</a:t>
            </a:r>
            <a:endParaRPr lang="en-US" sz="1000" b="0" i="0" u="none" strike="noStrike" dirty="0">
              <a:solidFill>
                <a:srgbClr val="272822"/>
              </a:solidFill>
              <a:effectLst/>
              <a:latin typeface="Noto Sans" panose="020B0502040504020204" pitchFamily="34" charset="0"/>
            </a:endParaRPr>
          </a:p>
          <a:p>
            <a:pPr algn="l"/>
            <a:endParaRPr lang="en-US" sz="1000" b="0" i="0" u="none" strike="noStrike" dirty="0">
              <a:solidFill>
                <a:srgbClr val="272822"/>
              </a:solidFill>
              <a:effectLst/>
              <a:latin typeface="Noto Sans" panose="020B0502040504020204" pitchFamily="34" charset="0"/>
            </a:endParaRPr>
          </a:p>
          <a:p>
            <a:pPr algn="l"/>
            <a:r>
              <a:rPr lang="en-US" sz="1000" b="0" i="0" u="none" strike="noStrike" dirty="0">
                <a:solidFill>
                  <a:srgbClr val="272822"/>
                </a:solidFill>
                <a:effectLst/>
                <a:latin typeface="Noto Sans" panose="020B0502040504020204" pitchFamily="34" charset="0"/>
              </a:rPr>
              <a:t>There are two common approaches:</a:t>
            </a:r>
          </a:p>
          <a:p>
            <a:pPr algn="l">
              <a:buFont typeface="Arial" panose="020B0604020202020204" pitchFamily="34" charset="0"/>
              <a:buChar char="•"/>
            </a:pPr>
            <a:r>
              <a:rPr lang="en-US" sz="1000" b="0" i="0" u="none" strike="noStrike" dirty="0">
                <a:solidFill>
                  <a:srgbClr val="272822"/>
                </a:solidFill>
                <a:effectLst/>
                <a:latin typeface="Noto Sans" panose="020B0502040504020204" pitchFamily="34" charset="0"/>
              </a:rPr>
              <a:t>We can </a:t>
            </a:r>
            <a:r>
              <a:rPr lang="en-US" sz="1000" b="1" i="0" u="none" strike="noStrike" dirty="0">
                <a:solidFill>
                  <a:srgbClr val="272822"/>
                </a:solidFill>
                <a:effectLst/>
                <a:latin typeface="Noto Sans" panose="020B0502040504020204" pitchFamily="34" charset="0"/>
              </a:rPr>
              <a:t>split the data into two groups</a:t>
            </a:r>
            <a:r>
              <a:rPr lang="en-US" sz="1000" b="0" i="0" u="none" strike="noStrike" dirty="0">
                <a:solidFill>
                  <a:srgbClr val="272822"/>
                </a:solidFill>
                <a:effectLst/>
                <a:latin typeface="Noto Sans" panose="020B0502040504020204" pitchFamily="34" charset="0"/>
              </a:rPr>
              <a:t>: </a:t>
            </a:r>
          </a:p>
          <a:p>
            <a:pPr marL="742950" lvl="1" indent="-285750" algn="l">
              <a:buFont typeface="Arial" panose="020B0604020202020204" pitchFamily="34" charset="0"/>
              <a:buChar char="•"/>
            </a:pPr>
            <a:r>
              <a:rPr lang="en-US" sz="1000" b="1" i="0" u="none" strike="noStrike" dirty="0">
                <a:solidFill>
                  <a:srgbClr val="272822"/>
                </a:solidFill>
                <a:effectLst/>
                <a:latin typeface="Noto Sans" panose="020B0502040504020204" pitchFamily="34" charset="0"/>
              </a:rPr>
              <a:t>training</a:t>
            </a:r>
            <a:r>
              <a:rPr lang="en-US" sz="1000" b="0" i="0" u="none" strike="noStrike" dirty="0">
                <a:solidFill>
                  <a:srgbClr val="272822"/>
                </a:solidFill>
                <a:effectLst/>
                <a:latin typeface="Noto Sans" panose="020B0502040504020204" pitchFamily="34" charset="0"/>
              </a:rPr>
              <a:t> data: data used to train models, </a:t>
            </a:r>
          </a:p>
          <a:p>
            <a:pPr marL="742950" lvl="1" indent="-285750" algn="l">
              <a:buFont typeface="Arial" panose="020B0604020202020204" pitchFamily="34" charset="0"/>
              <a:buChar char="•"/>
            </a:pPr>
            <a:r>
              <a:rPr lang="en-US" sz="1000" b="1" i="0" u="none" strike="noStrike" dirty="0">
                <a:solidFill>
                  <a:srgbClr val="272822"/>
                </a:solidFill>
                <a:effectLst/>
                <a:latin typeface="Noto Sans" panose="020B0502040504020204" pitchFamily="34" charset="0"/>
              </a:rPr>
              <a:t>test</a:t>
            </a:r>
            <a:r>
              <a:rPr lang="en-US" sz="1000" b="0" i="0" u="none" strike="noStrike" dirty="0">
                <a:solidFill>
                  <a:srgbClr val="272822"/>
                </a:solidFill>
                <a:effectLst/>
                <a:latin typeface="Noto Sans" panose="020B0502040504020204" pitchFamily="34" charset="0"/>
              </a:rPr>
              <a:t> data: data used to test them</a:t>
            </a:r>
          </a:p>
          <a:p>
            <a:pPr marL="742950" lvl="1" indent="-285750" algn="l">
              <a:buFont typeface="Arial" panose="020B0604020202020204" pitchFamily="34" charset="0"/>
              <a:buChar char="•"/>
            </a:pPr>
            <a:r>
              <a:rPr lang="en-US" sz="1000" b="0" i="0" u="none" strike="noStrike" dirty="0">
                <a:solidFill>
                  <a:srgbClr val="272822"/>
                </a:solidFill>
                <a:effectLst/>
                <a:latin typeface="Noto Sans" panose="020B0502040504020204" pitchFamily="34" charset="0"/>
              </a:rPr>
              <a:t>By assessing models using "held-out" test set data, we act to ensure that we get a </a:t>
            </a:r>
            <a:r>
              <a:rPr lang="en-US" sz="1000" b="1" i="0" u="none" strike="noStrike" dirty="0">
                <a:solidFill>
                  <a:srgbClr val="272822"/>
                </a:solidFill>
                <a:effectLst/>
                <a:latin typeface="Noto Sans" panose="020B0502040504020204" pitchFamily="34" charset="0"/>
              </a:rPr>
              <a:t>generalizable(!) </a:t>
            </a:r>
            <a:r>
              <a:rPr lang="en-US" sz="1000" b="0" i="0" u="none" strike="noStrike" dirty="0">
                <a:solidFill>
                  <a:srgbClr val="272822"/>
                </a:solidFill>
                <a:effectLst/>
                <a:latin typeface="Noto Sans" panose="020B0502040504020204" pitchFamily="34" charset="0"/>
              </a:rPr>
              <a:t>estimate of </a:t>
            </a:r>
            <a:r>
              <a:rPr lang="en-US" sz="1000" b="0" i="0" u="none" strike="noStrike" dirty="0">
                <a:solidFill>
                  <a:srgbClr val="272822"/>
                </a:solidFill>
                <a:effectLst/>
                <a:latin typeface="MJXc-TeX-math-I"/>
              </a:rPr>
              <a:t>f</a:t>
            </a:r>
            <a:r>
              <a:rPr lang="en-US" sz="1000" b="0" i="0" u="none" strike="noStrike" dirty="0">
                <a:solidFill>
                  <a:srgbClr val="272822"/>
                </a:solidFill>
                <a:effectLst/>
                <a:latin typeface="MJXc-TeX-main-R"/>
              </a:rPr>
              <a:t>(</a:t>
            </a:r>
            <a:r>
              <a:rPr lang="en-US" sz="1000" b="0" i="0" u="none" strike="noStrike" dirty="0">
                <a:solidFill>
                  <a:srgbClr val="272822"/>
                </a:solidFill>
                <a:effectLst/>
                <a:latin typeface="MJXc-TeX-math-I"/>
              </a:rPr>
              <a:t>X</a:t>
            </a:r>
            <a:r>
              <a:rPr lang="en-US" sz="1000" b="0" i="0" u="none" strike="noStrike" dirty="0">
                <a:solidFill>
                  <a:srgbClr val="272822"/>
                </a:solidFill>
                <a:effectLst/>
                <a:latin typeface="MJXc-TeX-main-R"/>
              </a:rPr>
              <a:t>)</a:t>
            </a:r>
            <a:endParaRPr lang="en-US" sz="1000" b="0" i="0" u="none" strike="noStrike" dirty="0">
              <a:solidFill>
                <a:srgbClr val="272822"/>
              </a:solidFill>
              <a:effectLst/>
              <a:latin typeface="Noto Sans" panose="020B0502040504020204" pitchFamily="34" charset="0"/>
            </a:endParaRPr>
          </a:p>
          <a:p>
            <a:pPr algn="l">
              <a:buFont typeface="Arial" panose="020B0604020202020204" pitchFamily="34" charset="0"/>
              <a:buChar char="•"/>
            </a:pPr>
            <a:r>
              <a:rPr lang="en-US" sz="1000" b="0" i="0" u="none" strike="noStrike" dirty="0">
                <a:solidFill>
                  <a:srgbClr val="272822"/>
                </a:solidFill>
                <a:effectLst/>
                <a:latin typeface="Noto Sans" panose="020B0502040504020204" pitchFamily="34" charset="0"/>
              </a:rPr>
              <a:t>We can </a:t>
            </a:r>
            <a:r>
              <a:rPr lang="en-US" sz="1000" b="1" i="0" u="none" strike="noStrike" dirty="0">
                <a:solidFill>
                  <a:srgbClr val="272822"/>
                </a:solidFill>
                <a:effectLst/>
                <a:latin typeface="Noto Sans" panose="020B0502040504020204" pitchFamily="34" charset="0"/>
              </a:rPr>
              <a:t>repeat data splitting </a:t>
            </a:r>
            <a:r>
              <a:rPr lang="en-US" sz="1000" b="0" i="0" u="none" strike="noStrike" dirty="0">
                <a:solidFill>
                  <a:srgbClr val="272822"/>
                </a:solidFill>
                <a:effectLst/>
                <a:latin typeface="MJXc-TeX-math-I"/>
              </a:rPr>
              <a:t>k</a:t>
            </a:r>
            <a:r>
              <a:rPr lang="en-US" sz="1000" b="1" i="0" u="none" strike="noStrike" dirty="0">
                <a:solidFill>
                  <a:srgbClr val="272822"/>
                </a:solidFill>
                <a:effectLst/>
                <a:latin typeface="Noto Sans" panose="020B0502040504020204" pitchFamily="34" charset="0"/>
              </a:rPr>
              <a:t> times</a:t>
            </a:r>
            <a:r>
              <a:rPr lang="en-US" sz="1000" b="0" i="0" u="none" strike="noStrike" dirty="0">
                <a:solidFill>
                  <a:srgbClr val="272822"/>
                </a:solidFill>
                <a:effectLst/>
                <a:latin typeface="Noto Sans" panose="020B0502040504020204" pitchFamily="34" charset="0"/>
              </a:rPr>
              <a:t>:</a:t>
            </a:r>
          </a:p>
          <a:p>
            <a:pPr marL="742950" lvl="1" indent="-285750" algn="l">
              <a:buFont typeface="Arial" panose="020B0604020202020204" pitchFamily="34" charset="0"/>
              <a:buChar char="•"/>
            </a:pPr>
            <a:r>
              <a:rPr lang="en-US" sz="1000" b="0" i="0" u="none" strike="noStrike" dirty="0">
                <a:solidFill>
                  <a:srgbClr val="272822"/>
                </a:solidFill>
                <a:effectLst/>
                <a:latin typeface="Noto Sans" panose="020B0502040504020204" pitchFamily="34" charset="0"/>
              </a:rPr>
              <a:t>Each observation is placed in the "held-out" / test data exactly once</a:t>
            </a:r>
          </a:p>
          <a:p>
            <a:pPr marL="742950" lvl="1" indent="-285750" algn="l">
              <a:buFont typeface="Arial" panose="020B0604020202020204" pitchFamily="34" charset="0"/>
              <a:buChar char="•"/>
            </a:pPr>
            <a:r>
              <a:rPr lang="en-US" sz="1000" b="0" i="0" u="none" strike="noStrike" dirty="0">
                <a:solidFill>
                  <a:srgbClr val="272822"/>
                </a:solidFill>
                <a:effectLst/>
                <a:latin typeface="Noto Sans" panose="020B0502040504020204" pitchFamily="34" charset="0"/>
              </a:rPr>
              <a:t>This is called </a:t>
            </a:r>
            <a:r>
              <a:rPr lang="en-US" sz="1000" b="1" i="0" u="none" strike="noStrike" dirty="0">
                <a:solidFill>
                  <a:srgbClr val="272822"/>
                </a:solidFill>
                <a:effectLst/>
                <a:latin typeface="Noto Sans" panose="020B0502040504020204" pitchFamily="34" charset="0"/>
              </a:rPr>
              <a:t>k-fold cross validation</a:t>
            </a:r>
            <a:r>
              <a:rPr lang="en-US" sz="1000" b="0" i="0" u="none" strike="noStrike" dirty="0">
                <a:solidFill>
                  <a:srgbClr val="272822"/>
                </a:solidFill>
                <a:effectLst/>
                <a:latin typeface="Noto Sans" panose="020B0502040504020204" pitchFamily="34" charset="0"/>
              </a:rPr>
              <a:t> (typically set </a:t>
            </a:r>
            <a:r>
              <a:rPr lang="en-US" sz="1000" b="0" i="0" u="none" strike="noStrike" dirty="0">
                <a:solidFill>
                  <a:srgbClr val="272822"/>
                </a:solidFill>
                <a:effectLst/>
                <a:latin typeface="MJXc-TeX-math-I"/>
              </a:rPr>
              <a:t>k</a:t>
            </a:r>
            <a:r>
              <a:rPr lang="en-US" sz="1000" b="0" i="0" u="none" strike="noStrike" dirty="0">
                <a:solidFill>
                  <a:srgbClr val="272822"/>
                </a:solidFill>
                <a:effectLst/>
                <a:latin typeface="Noto Sans" panose="020B0502040504020204" pitchFamily="34" charset="0"/>
              </a:rPr>
              <a:t> to 5 or 10)</a:t>
            </a:r>
          </a:p>
          <a:p>
            <a:pPr marL="0" algn="l" rtl="0"/>
            <a:r>
              <a:rPr lang="en-US" sz="1000" b="0" i="0" u="none" strike="noStrike" dirty="0">
                <a:solidFill>
                  <a:srgbClr val="272822"/>
                </a:solidFill>
                <a:effectLst/>
                <a:latin typeface="MJXc-TeX-math-I"/>
              </a:rPr>
              <a:t>k</a:t>
            </a:r>
            <a:r>
              <a:rPr lang="en-US" sz="1000" b="0" i="0" u="none" strike="noStrike" dirty="0">
                <a:solidFill>
                  <a:srgbClr val="272822"/>
                </a:solidFill>
                <a:effectLst/>
                <a:latin typeface="Noto Sans" panose="020B0502040504020204" pitchFamily="34" charset="0"/>
              </a:rPr>
              <a:t>-fold cross validation is the preferred approach, but the tradeoff is that CV analyses take </a:t>
            </a:r>
            <a:r>
              <a:rPr lang="en-US" sz="1000" b="0" i="0" u="none" strike="noStrike" dirty="0">
                <a:solidFill>
                  <a:srgbClr val="272822"/>
                </a:solidFill>
                <a:effectLst/>
                <a:latin typeface="MJXc-TeX-main-R"/>
              </a:rPr>
              <a:t>∼</a:t>
            </a:r>
            <a:r>
              <a:rPr lang="en-US" sz="1000" b="0" i="0" u="none" strike="noStrike" dirty="0">
                <a:solidFill>
                  <a:srgbClr val="272822"/>
                </a:solidFill>
                <a:effectLst/>
                <a:latin typeface="MJXc-TeX-math-I"/>
              </a:rPr>
              <a:t>k</a:t>
            </a:r>
            <a:r>
              <a:rPr lang="en-US" sz="1000" b="0" i="0" u="none" strike="noStrike" dirty="0">
                <a:solidFill>
                  <a:srgbClr val="272822"/>
                </a:solidFill>
                <a:effectLst/>
                <a:latin typeface="Noto Sans" panose="020B0502040504020204" pitchFamily="34" charset="0"/>
              </a:rPr>
              <a:t> times longer than analyses that utilize data splitting</a:t>
            </a:r>
            <a:endParaRPr lang="en-JO" sz="1000" dirty="0"/>
          </a:p>
        </p:txBody>
      </p:sp>
      <p:sp>
        <p:nvSpPr>
          <p:cNvPr id="4" name="Footer Placeholder 3">
            <a:extLst>
              <a:ext uri="{FF2B5EF4-FFF2-40B4-BE49-F238E27FC236}">
                <a16:creationId xmlns:a16="http://schemas.microsoft.com/office/drawing/2014/main" id="{F159FB84-F5E9-D759-4E73-0691F0AE48F7}"/>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3651582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49C37-61A8-67C6-8728-C79B213F729B}"/>
              </a:ext>
            </a:extLst>
          </p:cNvPr>
          <p:cNvSpPr>
            <a:spLocks noGrp="1"/>
          </p:cNvSpPr>
          <p:nvPr>
            <p:ph type="title"/>
          </p:nvPr>
        </p:nvSpPr>
        <p:spPr>
          <a:xfrm>
            <a:off x="323850" y="352220"/>
            <a:ext cx="2379701" cy="215444"/>
          </a:xfrm>
        </p:spPr>
        <p:txBody>
          <a:bodyPr/>
          <a:lstStyle/>
          <a:p>
            <a:pPr rtl="0"/>
            <a:r>
              <a:rPr lang="en-JO" dirty="0"/>
              <a:t>Cross Validation</a:t>
            </a:r>
          </a:p>
        </p:txBody>
      </p:sp>
      <p:sp>
        <p:nvSpPr>
          <p:cNvPr id="3" name="Text Placeholder 2">
            <a:extLst>
              <a:ext uri="{FF2B5EF4-FFF2-40B4-BE49-F238E27FC236}">
                <a16:creationId xmlns:a16="http://schemas.microsoft.com/office/drawing/2014/main" id="{0675B559-0A51-7A31-D324-0F407DD9FCA6}"/>
              </a:ext>
            </a:extLst>
          </p:cNvPr>
          <p:cNvSpPr>
            <a:spLocks noGrp="1"/>
          </p:cNvSpPr>
          <p:nvPr>
            <p:ph type="body" idx="1"/>
          </p:nvPr>
        </p:nvSpPr>
        <p:spPr>
          <a:xfrm>
            <a:off x="367931" y="856397"/>
            <a:ext cx="3874236" cy="1692771"/>
          </a:xfrm>
        </p:spPr>
        <p:txBody>
          <a:bodyPr/>
          <a:lstStyle/>
          <a:p>
            <a:pPr marL="0" algn="l" rtl="0"/>
            <a:r>
              <a:rPr lang="en-US" b="0" i="0" u="none" strike="noStrike" dirty="0">
                <a:solidFill>
                  <a:srgbClr val="555555"/>
                </a:solidFill>
                <a:effectLst/>
                <a:latin typeface="Helvetica Neue" panose="02000503000000020004" pitchFamily="2" charset="0"/>
              </a:rPr>
              <a:t>Cross-validation is a resampling procedure used to evaluate machine learning models on a limited data sample.</a:t>
            </a:r>
          </a:p>
          <a:p>
            <a:pPr marL="0" algn="l" rtl="0"/>
            <a:endParaRPr lang="en-US" dirty="0">
              <a:solidFill>
                <a:srgbClr val="555555"/>
              </a:solidFill>
              <a:latin typeface="Helvetica Neue" panose="02000503000000020004" pitchFamily="2" charset="0"/>
            </a:endParaRPr>
          </a:p>
          <a:p>
            <a:pPr marL="0" algn="l" rtl="0"/>
            <a:r>
              <a:rPr lang="en-US" b="0" i="0" u="none" strike="noStrike" dirty="0">
                <a:solidFill>
                  <a:srgbClr val="555555"/>
                </a:solidFill>
                <a:effectLst/>
                <a:latin typeface="Helvetica Neue" panose="02000503000000020004" pitchFamily="2" charset="0"/>
              </a:rPr>
              <a:t>If you have a machine learning model and some data, you want to tell if your model can fit. You can split your data into training and test set. Train your model with the training set and evaluate the result with test set. But you evaluated the model only once and you are not sure your good result is by luck or not. You want to evaluate the model multiple times so you can be more confident about the model design.</a:t>
            </a:r>
            <a:endParaRPr lang="en-JO" dirty="0"/>
          </a:p>
        </p:txBody>
      </p:sp>
      <p:sp>
        <p:nvSpPr>
          <p:cNvPr id="4" name="Footer Placeholder 3">
            <a:extLst>
              <a:ext uri="{FF2B5EF4-FFF2-40B4-BE49-F238E27FC236}">
                <a16:creationId xmlns:a16="http://schemas.microsoft.com/office/drawing/2014/main" id="{1D5363E7-7EEE-8E34-6B31-2345ADA782A8}"/>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2667128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49C37-61A8-67C6-8728-C79B213F729B}"/>
              </a:ext>
            </a:extLst>
          </p:cNvPr>
          <p:cNvSpPr>
            <a:spLocks noGrp="1"/>
          </p:cNvSpPr>
          <p:nvPr>
            <p:ph type="title"/>
          </p:nvPr>
        </p:nvSpPr>
        <p:spPr>
          <a:xfrm>
            <a:off x="367931" y="206375"/>
            <a:ext cx="4299319" cy="215444"/>
          </a:xfrm>
        </p:spPr>
        <p:txBody>
          <a:bodyPr/>
          <a:lstStyle/>
          <a:p>
            <a:pPr rtl="0"/>
            <a:r>
              <a:rPr lang="en-JO" dirty="0"/>
              <a:t>Types of Cross Validation (We will mention </a:t>
            </a:r>
            <a:r>
              <a:rPr lang="en-JO"/>
              <a:t>only 2)</a:t>
            </a:r>
            <a:endParaRPr lang="en-JO" dirty="0"/>
          </a:p>
        </p:txBody>
      </p:sp>
      <p:sp>
        <p:nvSpPr>
          <p:cNvPr id="3" name="Text Placeholder 2">
            <a:extLst>
              <a:ext uri="{FF2B5EF4-FFF2-40B4-BE49-F238E27FC236}">
                <a16:creationId xmlns:a16="http://schemas.microsoft.com/office/drawing/2014/main" id="{0675B559-0A51-7A31-D324-0F407DD9FCA6}"/>
              </a:ext>
            </a:extLst>
          </p:cNvPr>
          <p:cNvSpPr>
            <a:spLocks noGrp="1"/>
          </p:cNvSpPr>
          <p:nvPr>
            <p:ph type="body" idx="1"/>
          </p:nvPr>
        </p:nvSpPr>
        <p:spPr>
          <a:xfrm>
            <a:off x="367931" y="856397"/>
            <a:ext cx="3874236" cy="1015663"/>
          </a:xfrm>
        </p:spPr>
        <p:txBody>
          <a:bodyPr/>
          <a:lstStyle/>
          <a:p>
            <a:pPr marL="0" algn="l" rtl="0"/>
            <a:r>
              <a:rPr lang="en-US" b="1" i="0" u="none" strike="noStrike" dirty="0">
                <a:solidFill>
                  <a:srgbClr val="00B050"/>
                </a:solidFill>
                <a:effectLst/>
                <a:latin typeface="Arial" panose="020B0604020202020204" pitchFamily="34" charset="0"/>
              </a:rPr>
              <a:t>Train/Test Split (hold-out)</a:t>
            </a:r>
            <a:r>
              <a:rPr lang="en-US" b="0" i="0" u="none" strike="noStrike" dirty="0">
                <a:solidFill>
                  <a:srgbClr val="00B050"/>
                </a:solidFill>
                <a:effectLst/>
                <a:latin typeface="Arial" panose="020B0604020202020204" pitchFamily="34" charset="0"/>
              </a:rPr>
              <a:t>: </a:t>
            </a:r>
            <a:r>
              <a:rPr lang="en-US" b="0" i="0" u="none" strike="noStrike" dirty="0">
                <a:solidFill>
                  <a:srgbClr val="273239"/>
                </a:solidFill>
                <a:effectLst/>
                <a:highlight>
                  <a:srgbClr val="FFFFFF"/>
                </a:highlight>
                <a:latin typeface="Nunito" pitchFamily="2" charset="77"/>
              </a:rPr>
              <a:t>It’s a simple and quick way to evaluate a model. The major drawback of this method is that we perform training on the 50% (or 60%, 70%) of the dataset, it may possible that the remaining 50% of the data contains some important information which we are leaving while training our model i.e. higher bias.</a:t>
            </a:r>
            <a:endParaRPr lang="en-JO" dirty="0"/>
          </a:p>
        </p:txBody>
      </p:sp>
      <p:sp>
        <p:nvSpPr>
          <p:cNvPr id="4" name="Footer Placeholder 3">
            <a:extLst>
              <a:ext uri="{FF2B5EF4-FFF2-40B4-BE49-F238E27FC236}">
                <a16:creationId xmlns:a16="http://schemas.microsoft.com/office/drawing/2014/main" id="{1D5363E7-7EEE-8E34-6B31-2345ADA782A8}"/>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29866834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49C37-61A8-67C6-8728-C79B213F729B}"/>
              </a:ext>
            </a:extLst>
          </p:cNvPr>
          <p:cNvSpPr>
            <a:spLocks noGrp="1"/>
          </p:cNvSpPr>
          <p:nvPr>
            <p:ph type="title"/>
          </p:nvPr>
        </p:nvSpPr>
        <p:spPr>
          <a:xfrm>
            <a:off x="315100" y="264209"/>
            <a:ext cx="2379701" cy="646331"/>
          </a:xfrm>
        </p:spPr>
        <p:txBody>
          <a:bodyPr/>
          <a:lstStyle/>
          <a:p>
            <a:pPr rtl="0"/>
            <a:r>
              <a:rPr lang="en-JO" dirty="0"/>
              <a:t>Types of Cross Validation</a:t>
            </a:r>
            <a:br>
              <a:rPr lang="en-JO" dirty="0"/>
            </a:br>
            <a:br>
              <a:rPr lang="en-JO" dirty="0"/>
            </a:br>
            <a:r>
              <a:rPr lang="en-JO" dirty="0"/>
              <a:t>K-fold Cross Validation</a:t>
            </a:r>
          </a:p>
        </p:txBody>
      </p:sp>
      <p:sp>
        <p:nvSpPr>
          <p:cNvPr id="3" name="Text Placeholder 2">
            <a:extLst>
              <a:ext uri="{FF2B5EF4-FFF2-40B4-BE49-F238E27FC236}">
                <a16:creationId xmlns:a16="http://schemas.microsoft.com/office/drawing/2014/main" id="{0675B559-0A51-7A31-D324-0F407DD9FCA6}"/>
              </a:ext>
            </a:extLst>
          </p:cNvPr>
          <p:cNvSpPr>
            <a:spLocks noGrp="1"/>
          </p:cNvSpPr>
          <p:nvPr>
            <p:ph type="body" idx="1"/>
          </p:nvPr>
        </p:nvSpPr>
        <p:spPr>
          <a:xfrm>
            <a:off x="247650" y="1131936"/>
            <a:ext cx="4318367" cy="2123658"/>
          </a:xfrm>
        </p:spPr>
        <p:txBody>
          <a:bodyPr/>
          <a:lstStyle/>
          <a:p>
            <a:pPr algn="l" fontAlgn="base"/>
            <a:r>
              <a:rPr lang="en-US" sz="900" b="0" i="0" u="none" strike="noStrike" dirty="0">
                <a:solidFill>
                  <a:srgbClr val="555555"/>
                </a:solidFill>
                <a:effectLst/>
                <a:latin typeface="Helvetica Neue" panose="02000503000000020004" pitchFamily="2" charset="0"/>
              </a:rPr>
              <a:t>The general procedure is as follows:</a:t>
            </a:r>
          </a:p>
          <a:p>
            <a:pPr algn="l" fontAlgn="base"/>
            <a:endParaRPr lang="en-US" sz="900" b="0" i="0" u="none" strike="noStrike" dirty="0">
              <a:solidFill>
                <a:srgbClr val="555555"/>
              </a:solidFill>
              <a:effectLst/>
              <a:latin typeface="Helvetica Neue" panose="02000503000000020004" pitchFamily="2" charset="0"/>
            </a:endParaRPr>
          </a:p>
          <a:p>
            <a:pPr algn="l" fontAlgn="base">
              <a:buFont typeface="+mj-lt"/>
              <a:buAutoNum type="arabicPeriod"/>
            </a:pPr>
            <a:r>
              <a:rPr lang="en-US" sz="900" b="0" i="0" u="none" strike="noStrike" dirty="0">
                <a:solidFill>
                  <a:srgbClr val="404040"/>
                </a:solidFill>
                <a:effectLst/>
                <a:latin typeface="Arial" panose="020B0604020202020204" pitchFamily="34" charset="0"/>
              </a:rPr>
              <a:t>Shuffle the dataset randomly.</a:t>
            </a:r>
          </a:p>
          <a:p>
            <a:pPr algn="l" fontAlgn="base">
              <a:buFont typeface="+mj-lt"/>
              <a:buAutoNum type="arabicPeriod"/>
            </a:pPr>
            <a:r>
              <a:rPr lang="en-US" sz="900" b="0" i="0" u="none" strike="noStrike" dirty="0">
                <a:solidFill>
                  <a:srgbClr val="404040"/>
                </a:solidFill>
                <a:effectLst/>
                <a:latin typeface="Arial" panose="020B0604020202020204" pitchFamily="34" charset="0"/>
              </a:rPr>
              <a:t>Split the dataset into k groups</a:t>
            </a:r>
          </a:p>
          <a:p>
            <a:pPr algn="l" fontAlgn="base">
              <a:buFont typeface="+mj-lt"/>
              <a:buAutoNum type="arabicPeriod"/>
            </a:pPr>
            <a:r>
              <a:rPr lang="en-US" sz="900" b="0" i="0" u="none" strike="noStrike" dirty="0">
                <a:solidFill>
                  <a:srgbClr val="404040"/>
                </a:solidFill>
                <a:effectLst/>
                <a:latin typeface="Arial" panose="020B0604020202020204" pitchFamily="34" charset="0"/>
              </a:rPr>
              <a:t>For each unique group:</a:t>
            </a:r>
          </a:p>
          <a:p>
            <a:pPr marL="742950" lvl="1" indent="-285750" algn="l" fontAlgn="base">
              <a:buFont typeface="Arial" panose="020B0604020202020204" pitchFamily="34" charset="0"/>
              <a:buChar char="•"/>
            </a:pPr>
            <a:r>
              <a:rPr lang="en-US" sz="900" b="0" i="0" u="none" strike="noStrike" dirty="0">
                <a:solidFill>
                  <a:srgbClr val="404040"/>
                </a:solidFill>
                <a:effectLst/>
                <a:latin typeface="Arial" panose="020B0604020202020204" pitchFamily="34" charset="0"/>
              </a:rPr>
              <a:t>Take the group as a hold out or test data set</a:t>
            </a:r>
          </a:p>
          <a:p>
            <a:pPr marL="742950" lvl="1" indent="-285750" algn="l" fontAlgn="base">
              <a:buFont typeface="Arial" panose="020B0604020202020204" pitchFamily="34" charset="0"/>
              <a:buChar char="•"/>
            </a:pPr>
            <a:r>
              <a:rPr lang="en-US" sz="900" b="0" i="0" u="none" strike="noStrike" dirty="0">
                <a:solidFill>
                  <a:srgbClr val="404040"/>
                </a:solidFill>
                <a:effectLst/>
                <a:latin typeface="Arial" panose="020B0604020202020204" pitchFamily="34" charset="0"/>
              </a:rPr>
              <a:t>Take the remaining groups as a training data set</a:t>
            </a:r>
          </a:p>
          <a:p>
            <a:pPr marL="742950" lvl="1" indent="-285750" algn="l" fontAlgn="base">
              <a:buFont typeface="Arial" panose="020B0604020202020204" pitchFamily="34" charset="0"/>
              <a:buChar char="•"/>
            </a:pPr>
            <a:r>
              <a:rPr lang="en-US" sz="900" b="0" i="0" u="none" strike="noStrike" dirty="0">
                <a:solidFill>
                  <a:srgbClr val="404040"/>
                </a:solidFill>
                <a:effectLst/>
                <a:latin typeface="Arial" panose="020B0604020202020204" pitchFamily="34" charset="0"/>
              </a:rPr>
              <a:t>Fit a model on the training set and evaluate it on the test set</a:t>
            </a:r>
          </a:p>
          <a:p>
            <a:pPr marL="742950" lvl="1" indent="-285750" algn="l" fontAlgn="base">
              <a:buFont typeface="Arial" panose="020B0604020202020204" pitchFamily="34" charset="0"/>
              <a:buChar char="•"/>
            </a:pPr>
            <a:r>
              <a:rPr lang="en-US" sz="900" b="0" i="0" u="none" strike="noStrike" dirty="0">
                <a:solidFill>
                  <a:srgbClr val="404040"/>
                </a:solidFill>
                <a:effectLst/>
                <a:latin typeface="Arial" panose="020B0604020202020204" pitchFamily="34" charset="0"/>
              </a:rPr>
              <a:t>Retain the evaluation score and discard the model</a:t>
            </a:r>
          </a:p>
          <a:p>
            <a:pPr algn="l" fontAlgn="base">
              <a:buFont typeface="+mj-lt"/>
              <a:buAutoNum type="arabicPeriod"/>
            </a:pPr>
            <a:r>
              <a:rPr lang="en-US" sz="900" b="0" i="0" u="none" strike="noStrike" dirty="0">
                <a:solidFill>
                  <a:srgbClr val="404040"/>
                </a:solidFill>
                <a:effectLst/>
                <a:latin typeface="Arial" panose="020B0604020202020204" pitchFamily="34" charset="0"/>
              </a:rPr>
              <a:t>Summarize the skill of the model using the sample of model evaluation scores</a:t>
            </a:r>
          </a:p>
          <a:p>
            <a:pPr algn="l" fontAlgn="base">
              <a:buFont typeface="+mj-lt"/>
              <a:buAutoNum type="arabicPeriod"/>
            </a:pPr>
            <a:endParaRPr lang="en-US" sz="900" dirty="0">
              <a:solidFill>
                <a:srgbClr val="404040"/>
              </a:solidFill>
              <a:latin typeface="Arial" panose="020B0604020202020204" pitchFamily="34" charset="0"/>
            </a:endParaRPr>
          </a:p>
          <a:p>
            <a:pPr algn="l" fontAlgn="base"/>
            <a:r>
              <a:rPr lang="en-US" sz="1000" b="1" i="0" u="none" strike="noStrike" dirty="0">
                <a:solidFill>
                  <a:srgbClr val="273239"/>
                </a:solidFill>
                <a:effectLst/>
                <a:latin typeface="Nunito" pitchFamily="2" charset="77"/>
              </a:rPr>
              <a:t>Bias-Variance Tradeoff:</a:t>
            </a:r>
            <a:r>
              <a:rPr lang="en-US" sz="1000" b="0" i="0" u="none" strike="noStrike" dirty="0">
                <a:solidFill>
                  <a:srgbClr val="273239"/>
                </a:solidFill>
                <a:effectLst/>
                <a:latin typeface="Nunito" pitchFamily="2" charset="77"/>
              </a:rPr>
              <a:t> The choice of the number of folds in cross validation can impact the bias-variance tradeoff, i.e., too few folds may result in high bias, while too many folds may result in high variance.</a:t>
            </a:r>
          </a:p>
          <a:p>
            <a:pPr algn="l" fontAlgn="base">
              <a:buFont typeface="+mj-lt"/>
              <a:buAutoNum type="arabicPeriod"/>
            </a:pPr>
            <a:endParaRPr lang="en-US" sz="900" b="0" i="0" u="none" strike="noStrike" dirty="0">
              <a:solidFill>
                <a:srgbClr val="404040"/>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1D5363E7-7EEE-8E34-6B31-2345ADA782A8}"/>
              </a:ext>
            </a:extLst>
          </p:cNvPr>
          <p:cNvSpPr>
            <a:spLocks noGrp="1"/>
          </p:cNvSpPr>
          <p:nvPr>
            <p:ph type="ftr" sz="quarter" idx="5"/>
          </p:nvPr>
        </p:nvSpPr>
        <p:spPr/>
        <p:txBody>
          <a:bodyPr/>
          <a:lstStyle/>
          <a:p>
            <a:r>
              <a:rPr lang="en-US"/>
              <a:t>Dr. Malak Abdullah</a:t>
            </a:r>
            <a:endParaRPr lang="en-US" dirty="0"/>
          </a:p>
        </p:txBody>
      </p:sp>
      <p:pic>
        <p:nvPicPr>
          <p:cNvPr id="6" name="Picture 5">
            <a:extLst>
              <a:ext uri="{FF2B5EF4-FFF2-40B4-BE49-F238E27FC236}">
                <a16:creationId xmlns:a16="http://schemas.microsoft.com/office/drawing/2014/main" id="{98621CC7-8A8F-1D65-AA6B-A35DB4F9E7C5}"/>
              </a:ext>
            </a:extLst>
          </p:cNvPr>
          <p:cNvPicPr>
            <a:picLocks noChangeAspect="1"/>
          </p:cNvPicPr>
          <p:nvPr/>
        </p:nvPicPr>
        <p:blipFill>
          <a:blip r:embed="rId2"/>
          <a:stretch>
            <a:fillRect/>
          </a:stretch>
        </p:blipFill>
        <p:spPr>
          <a:xfrm>
            <a:off x="2762250" y="53975"/>
            <a:ext cx="999146" cy="1752600"/>
          </a:xfrm>
          <a:prstGeom prst="rect">
            <a:avLst/>
          </a:prstGeom>
        </p:spPr>
      </p:pic>
    </p:spTree>
    <p:extLst>
      <p:ext uri="{BB962C8B-B14F-4D97-AF65-F5344CB8AC3E}">
        <p14:creationId xmlns:p14="http://schemas.microsoft.com/office/powerpoint/2010/main" val="3875215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E5325-2470-9D46-9304-431DF6ADD48F}"/>
              </a:ext>
            </a:extLst>
          </p:cNvPr>
          <p:cNvSpPr>
            <a:spLocks noGrp="1"/>
          </p:cNvSpPr>
          <p:nvPr>
            <p:ph type="title"/>
          </p:nvPr>
        </p:nvSpPr>
        <p:spPr>
          <a:xfrm>
            <a:off x="247650" y="283553"/>
            <a:ext cx="3803066" cy="215444"/>
          </a:xfrm>
        </p:spPr>
        <p:txBody>
          <a:bodyPr/>
          <a:lstStyle/>
          <a:p>
            <a:r>
              <a:rPr lang="en-US" dirty="0"/>
              <a:t>What is Regression?</a:t>
            </a:r>
          </a:p>
        </p:txBody>
      </p:sp>
      <p:sp>
        <p:nvSpPr>
          <p:cNvPr id="3" name="Content Placeholder 2">
            <a:extLst>
              <a:ext uri="{FF2B5EF4-FFF2-40B4-BE49-F238E27FC236}">
                <a16:creationId xmlns:a16="http://schemas.microsoft.com/office/drawing/2014/main" id="{3C278BB9-69BB-904A-9ADC-60E56DC532CD}"/>
              </a:ext>
            </a:extLst>
          </p:cNvPr>
          <p:cNvSpPr>
            <a:spLocks noGrp="1"/>
          </p:cNvSpPr>
          <p:nvPr>
            <p:ph idx="1"/>
          </p:nvPr>
        </p:nvSpPr>
        <p:spPr>
          <a:xfrm>
            <a:off x="176080" y="879320"/>
            <a:ext cx="4257940" cy="1702109"/>
          </a:xfrm>
        </p:spPr>
        <p:txBody>
          <a:bodyPr>
            <a:normAutofit/>
          </a:bodyPr>
          <a:lstStyle/>
          <a:p>
            <a:r>
              <a:rPr lang="en-US" sz="907" dirty="0"/>
              <a:t>Regression is usually termed as </a:t>
            </a:r>
            <a:r>
              <a:rPr lang="en-US" sz="907" dirty="0">
                <a:solidFill>
                  <a:srgbClr val="FF0000"/>
                </a:solidFill>
              </a:rPr>
              <a:t>determining relationship(s) </a:t>
            </a:r>
            <a:r>
              <a:rPr lang="en-US" sz="907" dirty="0"/>
              <a:t>between two or more variables. </a:t>
            </a:r>
          </a:p>
          <a:p>
            <a:endParaRPr lang="en-US" sz="907" dirty="0"/>
          </a:p>
          <a:p>
            <a:endParaRPr lang="en-US" sz="907" dirty="0"/>
          </a:p>
          <a:p>
            <a:r>
              <a:rPr lang="en-US" sz="907" dirty="0"/>
              <a:t>X and Y are the variables, X is termed as the</a:t>
            </a:r>
            <a:r>
              <a:rPr lang="en-US" sz="907" i="1" dirty="0"/>
              <a:t> </a:t>
            </a:r>
            <a:r>
              <a:rPr lang="en-US" sz="907" i="1" dirty="0">
                <a:solidFill>
                  <a:srgbClr val="FF0000"/>
                </a:solidFill>
              </a:rPr>
              <a:t>independent</a:t>
            </a:r>
            <a:r>
              <a:rPr lang="en-US" sz="907" i="1" dirty="0"/>
              <a:t> variable</a:t>
            </a:r>
            <a:r>
              <a:rPr lang="en-US" sz="907" dirty="0"/>
              <a:t> and Y is termed as the </a:t>
            </a:r>
            <a:r>
              <a:rPr lang="en-US" sz="907" i="1" dirty="0">
                <a:solidFill>
                  <a:srgbClr val="FF0000"/>
                </a:solidFill>
              </a:rPr>
              <a:t>dependent </a:t>
            </a:r>
            <a:r>
              <a:rPr lang="en-US" sz="907" i="1" dirty="0"/>
              <a:t>variable and </a:t>
            </a:r>
            <a:r>
              <a:rPr lang="en-US" sz="907" dirty="0">
                <a:solidFill>
                  <a:srgbClr val="0070C0"/>
                </a:solidFill>
              </a:rPr>
              <a:t>Y</a:t>
            </a:r>
            <a:r>
              <a:rPr lang="en-US" sz="907" i="1" dirty="0">
                <a:solidFill>
                  <a:srgbClr val="0070C0"/>
                </a:solidFill>
              </a:rPr>
              <a:t> has a continuous range </a:t>
            </a:r>
            <a:r>
              <a:rPr lang="en-US" sz="907" i="1" dirty="0"/>
              <a:t>(unlike classification where Y is discrete)</a:t>
            </a:r>
            <a:r>
              <a:rPr lang="en-US" sz="907" dirty="0"/>
              <a:t>.</a:t>
            </a:r>
          </a:p>
          <a:p>
            <a:endParaRPr lang="en-US" sz="907" dirty="0"/>
          </a:p>
          <a:p>
            <a:r>
              <a:rPr lang="en-US" sz="907" dirty="0"/>
              <a:t>If we had multiple input attributes (e.g. x1, x2, x3, etc.) This would be called multiple linear regression. </a:t>
            </a:r>
          </a:p>
        </p:txBody>
      </p:sp>
      <p:sp>
        <p:nvSpPr>
          <p:cNvPr id="5" name="Footer Placeholder 4">
            <a:extLst>
              <a:ext uri="{FF2B5EF4-FFF2-40B4-BE49-F238E27FC236}">
                <a16:creationId xmlns:a16="http://schemas.microsoft.com/office/drawing/2014/main" id="{6FA20599-BDD6-006C-CD24-8C033D3707AD}"/>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438177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49C37-61A8-67C6-8728-C79B213F729B}"/>
              </a:ext>
            </a:extLst>
          </p:cNvPr>
          <p:cNvSpPr>
            <a:spLocks noGrp="1"/>
          </p:cNvSpPr>
          <p:nvPr>
            <p:ph type="title"/>
          </p:nvPr>
        </p:nvSpPr>
        <p:spPr>
          <a:xfrm>
            <a:off x="315099" y="264209"/>
            <a:ext cx="4250917" cy="430887"/>
          </a:xfrm>
        </p:spPr>
        <p:txBody>
          <a:bodyPr/>
          <a:lstStyle/>
          <a:p>
            <a:pPr algn="l" fontAlgn="base"/>
            <a:r>
              <a:rPr lang="en-US" b="1" i="0" u="none" strike="noStrike" dirty="0">
                <a:solidFill>
                  <a:srgbClr val="00B050"/>
                </a:solidFill>
                <a:effectLst/>
                <a:latin typeface="Nunito" pitchFamily="2" charset="77"/>
              </a:rPr>
              <a:t>Python implementation for k fold cross-validation</a:t>
            </a:r>
          </a:p>
        </p:txBody>
      </p:sp>
      <p:sp>
        <p:nvSpPr>
          <p:cNvPr id="4" name="Footer Placeholder 3">
            <a:extLst>
              <a:ext uri="{FF2B5EF4-FFF2-40B4-BE49-F238E27FC236}">
                <a16:creationId xmlns:a16="http://schemas.microsoft.com/office/drawing/2014/main" id="{1D5363E7-7EEE-8E34-6B31-2345ADA782A8}"/>
              </a:ext>
            </a:extLst>
          </p:cNvPr>
          <p:cNvSpPr>
            <a:spLocks noGrp="1"/>
          </p:cNvSpPr>
          <p:nvPr>
            <p:ph type="ftr" sz="quarter" idx="5"/>
          </p:nvPr>
        </p:nvSpPr>
        <p:spPr/>
        <p:txBody>
          <a:bodyPr/>
          <a:lstStyle/>
          <a:p>
            <a:r>
              <a:rPr lang="en-US"/>
              <a:t>Dr. Malak Abdullah</a:t>
            </a:r>
            <a:endParaRPr lang="en-US" dirty="0"/>
          </a:p>
        </p:txBody>
      </p:sp>
      <p:pic>
        <p:nvPicPr>
          <p:cNvPr id="10" name="Picture 9">
            <a:extLst>
              <a:ext uri="{FF2B5EF4-FFF2-40B4-BE49-F238E27FC236}">
                <a16:creationId xmlns:a16="http://schemas.microsoft.com/office/drawing/2014/main" id="{05C53A40-B449-EA01-D92B-E91E6701DB6B}"/>
              </a:ext>
            </a:extLst>
          </p:cNvPr>
          <p:cNvPicPr>
            <a:picLocks noChangeAspect="1"/>
          </p:cNvPicPr>
          <p:nvPr/>
        </p:nvPicPr>
        <p:blipFill>
          <a:blip r:embed="rId2"/>
          <a:stretch>
            <a:fillRect/>
          </a:stretch>
        </p:blipFill>
        <p:spPr>
          <a:xfrm>
            <a:off x="2359368" y="739775"/>
            <a:ext cx="2126192" cy="2133600"/>
          </a:xfrm>
          <a:prstGeom prst="rect">
            <a:avLst/>
          </a:prstGeom>
        </p:spPr>
      </p:pic>
      <p:pic>
        <p:nvPicPr>
          <p:cNvPr id="11" name="Picture 10">
            <a:extLst>
              <a:ext uri="{FF2B5EF4-FFF2-40B4-BE49-F238E27FC236}">
                <a16:creationId xmlns:a16="http://schemas.microsoft.com/office/drawing/2014/main" id="{C0EF9E9E-5227-36E5-365E-B8094B4D3008}"/>
              </a:ext>
            </a:extLst>
          </p:cNvPr>
          <p:cNvPicPr>
            <a:picLocks noChangeAspect="1"/>
          </p:cNvPicPr>
          <p:nvPr/>
        </p:nvPicPr>
        <p:blipFill>
          <a:blip r:embed="rId3"/>
          <a:stretch>
            <a:fillRect/>
          </a:stretch>
        </p:blipFill>
        <p:spPr>
          <a:xfrm>
            <a:off x="124540" y="729582"/>
            <a:ext cx="2152649" cy="2367915"/>
          </a:xfrm>
          <a:prstGeom prst="rect">
            <a:avLst/>
          </a:prstGeom>
        </p:spPr>
      </p:pic>
    </p:spTree>
    <p:extLst>
      <p:ext uri="{BB962C8B-B14F-4D97-AF65-F5344CB8AC3E}">
        <p14:creationId xmlns:p14="http://schemas.microsoft.com/office/powerpoint/2010/main" val="15214364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3A54C-69C7-D809-298B-76CD8BAFEA9D}"/>
              </a:ext>
            </a:extLst>
          </p:cNvPr>
          <p:cNvSpPr>
            <a:spLocks noGrp="1"/>
          </p:cNvSpPr>
          <p:nvPr>
            <p:ph type="title"/>
          </p:nvPr>
        </p:nvSpPr>
        <p:spPr>
          <a:xfrm>
            <a:off x="367931" y="211465"/>
            <a:ext cx="2488019" cy="430887"/>
          </a:xfrm>
        </p:spPr>
        <p:txBody>
          <a:bodyPr/>
          <a:lstStyle/>
          <a:p>
            <a:r>
              <a:rPr lang="en-US" b="1" i="0" u="none" strike="noStrike" dirty="0">
                <a:effectLst/>
                <a:latin typeface="var(--header-font-family)"/>
              </a:rPr>
              <a:t>Brief note on reproducibility</a:t>
            </a:r>
            <a:endParaRPr lang="en-JO" dirty="0"/>
          </a:p>
        </p:txBody>
      </p:sp>
      <p:sp>
        <p:nvSpPr>
          <p:cNvPr id="3" name="Text Placeholder 2">
            <a:extLst>
              <a:ext uri="{FF2B5EF4-FFF2-40B4-BE49-F238E27FC236}">
                <a16:creationId xmlns:a16="http://schemas.microsoft.com/office/drawing/2014/main" id="{9E223040-36B5-4AD5-C368-51C0F647D6E7}"/>
              </a:ext>
            </a:extLst>
          </p:cNvPr>
          <p:cNvSpPr>
            <a:spLocks noGrp="1"/>
          </p:cNvSpPr>
          <p:nvPr>
            <p:ph type="body" idx="1"/>
          </p:nvPr>
        </p:nvSpPr>
        <p:spPr>
          <a:xfrm>
            <a:off x="367930" y="856397"/>
            <a:ext cx="4070719" cy="2031325"/>
          </a:xfrm>
        </p:spPr>
        <p:txBody>
          <a:bodyPr/>
          <a:lstStyle/>
          <a:p>
            <a:r>
              <a:rPr lang="en-US" dirty="0"/>
              <a:t>An important aspect of a statistical analysis is that it be reproducible. You should:</a:t>
            </a:r>
          </a:p>
          <a:p>
            <a:pPr>
              <a:buFont typeface="+mj-lt"/>
              <a:buAutoNum type="arabicPeriod"/>
            </a:pPr>
            <a:r>
              <a:rPr lang="en-US" dirty="0"/>
              <a:t>Record your analysis in a notebook, via, e.g., </a:t>
            </a:r>
            <a:r>
              <a:rPr lang="en-US" dirty="0" err="1"/>
              <a:t>Jupyter</a:t>
            </a:r>
            <a:r>
              <a:rPr lang="en-US" dirty="0"/>
              <a:t>. A notebook should be complete such that if you give it and datasets to someone, that someone should be able to recreate the entire analysis and achieve the exact same results. </a:t>
            </a:r>
          </a:p>
          <a:p>
            <a:pPr>
              <a:buFont typeface="+mj-lt"/>
              <a:buAutoNum type="arabicPeriod"/>
            </a:pPr>
            <a:endParaRPr lang="en-US" dirty="0"/>
          </a:p>
          <a:p>
            <a:pPr>
              <a:buFont typeface="+mj-lt"/>
              <a:buAutoNum type="arabicPeriod"/>
            </a:pPr>
            <a:r>
              <a:rPr lang="en-US" dirty="0"/>
              <a:t>Manually set the random-number generator seed before each instance of random sampling in your analysis (such as when you assign data to training or test sets, or to folds):</a:t>
            </a:r>
          </a:p>
          <a:p>
            <a:br>
              <a:rPr lang="en-US" dirty="0"/>
            </a:br>
            <a:endParaRPr lang="en-JO" dirty="0"/>
          </a:p>
        </p:txBody>
      </p:sp>
      <p:sp>
        <p:nvSpPr>
          <p:cNvPr id="4" name="Footer Placeholder 3">
            <a:extLst>
              <a:ext uri="{FF2B5EF4-FFF2-40B4-BE49-F238E27FC236}">
                <a16:creationId xmlns:a16="http://schemas.microsoft.com/office/drawing/2014/main" id="{C1AD2090-4F7A-0813-71A9-BEC839F6F5FC}"/>
              </a:ext>
            </a:extLst>
          </p:cNvPr>
          <p:cNvSpPr>
            <a:spLocks noGrp="1"/>
          </p:cNvSpPr>
          <p:nvPr>
            <p:ph type="ftr" sz="quarter" idx="5"/>
          </p:nvPr>
        </p:nvSpPr>
        <p:spPr/>
        <p:txBody>
          <a:bodyPr/>
          <a:lstStyle/>
          <a:p>
            <a:r>
              <a:rPr lang="en-US"/>
              <a:t>Dr. Malak Abdullah</a:t>
            </a:r>
            <a:endParaRPr lang="en-US" dirty="0"/>
          </a:p>
        </p:txBody>
      </p:sp>
      <p:pic>
        <p:nvPicPr>
          <p:cNvPr id="6" name="Picture 5">
            <a:extLst>
              <a:ext uri="{FF2B5EF4-FFF2-40B4-BE49-F238E27FC236}">
                <a16:creationId xmlns:a16="http://schemas.microsoft.com/office/drawing/2014/main" id="{2C75B509-402F-D948-95EC-E9AE6A1DEADB}"/>
              </a:ext>
            </a:extLst>
          </p:cNvPr>
          <p:cNvPicPr>
            <a:picLocks noChangeAspect="1"/>
          </p:cNvPicPr>
          <p:nvPr/>
        </p:nvPicPr>
        <p:blipFill>
          <a:blip r:embed="rId2"/>
          <a:stretch>
            <a:fillRect/>
          </a:stretch>
        </p:blipFill>
        <p:spPr>
          <a:xfrm>
            <a:off x="1677958" y="2604353"/>
            <a:ext cx="2350652" cy="839325"/>
          </a:xfrm>
          <a:prstGeom prst="rect">
            <a:avLst/>
          </a:prstGeom>
        </p:spPr>
      </p:pic>
    </p:spTree>
    <p:extLst>
      <p:ext uri="{BB962C8B-B14F-4D97-AF65-F5344CB8AC3E}">
        <p14:creationId xmlns:p14="http://schemas.microsoft.com/office/powerpoint/2010/main" val="4213992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8F074CB7-CE19-1A49-81D4-BAFCEE9EA00C}"/>
              </a:ext>
            </a:extLst>
          </p:cNvPr>
          <p:cNvSpPr>
            <a:spLocks noGrp="1"/>
          </p:cNvSpPr>
          <p:nvPr>
            <p:ph type="title"/>
          </p:nvPr>
        </p:nvSpPr>
        <p:spPr>
          <a:xfrm>
            <a:off x="933450" y="211465"/>
            <a:ext cx="2590799" cy="646331"/>
          </a:xfrm>
        </p:spPr>
        <p:txBody>
          <a:bodyPr/>
          <a:lstStyle/>
          <a:p>
            <a:r>
              <a:rPr lang="en-US" altLang="en-US" dirty="0"/>
              <a:t>The machine learning framework</a:t>
            </a:r>
          </a:p>
        </p:txBody>
      </p:sp>
      <p:sp>
        <p:nvSpPr>
          <p:cNvPr id="3" name="Content Placeholder 2">
            <a:extLst>
              <a:ext uri="{FF2B5EF4-FFF2-40B4-BE49-F238E27FC236}">
                <a16:creationId xmlns:a16="http://schemas.microsoft.com/office/drawing/2014/main" id="{BB73BC55-3290-B74D-9869-61322B8D32E7}"/>
              </a:ext>
            </a:extLst>
          </p:cNvPr>
          <p:cNvSpPr>
            <a:spLocks noGrp="1"/>
          </p:cNvSpPr>
          <p:nvPr>
            <p:ph idx="1"/>
          </p:nvPr>
        </p:nvSpPr>
        <p:spPr>
          <a:xfrm>
            <a:off x="691515" y="1038861"/>
            <a:ext cx="3255883" cy="1026307"/>
          </a:xfrm>
        </p:spPr>
        <p:txBody>
          <a:bodyPr/>
          <a:lstStyle/>
          <a:p>
            <a:pPr algn="ctr">
              <a:buFontTx/>
              <a:buNone/>
            </a:pPr>
            <a:r>
              <a:rPr lang="en-US" altLang="en-US" sz="2269" dirty="0">
                <a:solidFill>
                  <a:srgbClr val="0000FF"/>
                </a:solidFill>
              </a:rPr>
              <a:t>y = f(</a:t>
            </a:r>
            <a:r>
              <a:rPr lang="en-US" altLang="en-US" sz="2269" b="1" dirty="0">
                <a:solidFill>
                  <a:srgbClr val="0000FF"/>
                </a:solidFill>
              </a:rPr>
              <a:t>x</a:t>
            </a:r>
            <a:r>
              <a:rPr lang="en-US" altLang="en-US" sz="2269" dirty="0">
                <a:solidFill>
                  <a:srgbClr val="0000FF"/>
                </a:solidFill>
              </a:rPr>
              <a:t>)</a:t>
            </a:r>
          </a:p>
          <a:p>
            <a:pPr>
              <a:buFontTx/>
              <a:buNone/>
            </a:pPr>
            <a:endParaRPr lang="en-US" altLang="en-US" dirty="0"/>
          </a:p>
          <a:p>
            <a:pPr>
              <a:buFontTx/>
              <a:buNone/>
            </a:pPr>
            <a:endParaRPr lang="en-US" altLang="en-US" dirty="0"/>
          </a:p>
          <a:p>
            <a:pPr>
              <a:buFontTx/>
              <a:buNone/>
            </a:pPr>
            <a:br>
              <a:rPr lang="en-US" altLang="en-US" dirty="0"/>
            </a:br>
            <a:endParaRPr lang="en-US" altLang="en-US" dirty="0"/>
          </a:p>
        </p:txBody>
      </p:sp>
      <p:cxnSp>
        <p:nvCxnSpPr>
          <p:cNvPr id="5" name="Straight Arrow Connector 4">
            <a:extLst>
              <a:ext uri="{FF2B5EF4-FFF2-40B4-BE49-F238E27FC236}">
                <a16:creationId xmlns:a16="http://schemas.microsoft.com/office/drawing/2014/main" id="{60817C8E-7647-EE43-BA9F-DCEAF5CBC1BD}"/>
              </a:ext>
            </a:extLst>
          </p:cNvPr>
          <p:cNvCxnSpPr/>
          <p:nvPr/>
        </p:nvCxnSpPr>
        <p:spPr>
          <a:xfrm rot="5400000" flipH="1" flipV="1">
            <a:off x="1801421" y="1543090"/>
            <a:ext cx="258718" cy="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1F4538F-AD8C-D843-81A4-A6211F158CBA}"/>
              </a:ext>
            </a:extLst>
          </p:cNvPr>
          <p:cNvCxnSpPr/>
          <p:nvPr/>
        </p:nvCxnSpPr>
        <p:spPr>
          <a:xfrm rot="5400000" flipH="1" flipV="1">
            <a:off x="2233018" y="1543090"/>
            <a:ext cx="259318" cy="120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BF3B525-FEB8-374A-A612-EF4273CF572C}"/>
              </a:ext>
            </a:extLst>
          </p:cNvPr>
          <p:cNvCxnSpPr/>
          <p:nvPr/>
        </p:nvCxnSpPr>
        <p:spPr>
          <a:xfrm rot="10800000">
            <a:off x="2593181" y="1413431"/>
            <a:ext cx="345758" cy="25931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255" name="TextBox 8">
            <a:extLst>
              <a:ext uri="{FF2B5EF4-FFF2-40B4-BE49-F238E27FC236}">
                <a16:creationId xmlns:a16="http://schemas.microsoft.com/office/drawing/2014/main" id="{C5981563-242E-E24D-8A2D-E9E6AE0A8327}"/>
              </a:ext>
            </a:extLst>
          </p:cNvPr>
          <p:cNvSpPr txBox="1">
            <a:spLocks noChangeArrowheads="1"/>
          </p:cNvSpPr>
          <p:nvPr/>
        </p:nvSpPr>
        <p:spPr bwMode="auto">
          <a:xfrm>
            <a:off x="1791216" y="1672749"/>
            <a:ext cx="425116" cy="19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681">
                <a:solidFill>
                  <a:srgbClr val="000000"/>
                </a:solidFill>
              </a:rPr>
              <a:t>output</a:t>
            </a:r>
          </a:p>
        </p:txBody>
      </p:sp>
      <p:sp>
        <p:nvSpPr>
          <p:cNvPr id="53256" name="TextBox 9">
            <a:extLst>
              <a:ext uri="{FF2B5EF4-FFF2-40B4-BE49-F238E27FC236}">
                <a16:creationId xmlns:a16="http://schemas.microsoft.com/office/drawing/2014/main" id="{D688A617-F058-B942-8410-8AC6C11BCDFD}"/>
              </a:ext>
            </a:extLst>
          </p:cNvPr>
          <p:cNvSpPr txBox="1">
            <a:spLocks noChangeArrowheads="1"/>
          </p:cNvSpPr>
          <p:nvPr/>
        </p:nvSpPr>
        <p:spPr bwMode="auto">
          <a:xfrm>
            <a:off x="2021721" y="1672749"/>
            <a:ext cx="715526" cy="30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681">
                <a:solidFill>
                  <a:srgbClr val="000000"/>
                </a:solidFill>
              </a:rPr>
              <a:t>prediction function</a:t>
            </a:r>
          </a:p>
        </p:txBody>
      </p:sp>
      <p:sp>
        <p:nvSpPr>
          <p:cNvPr id="53257" name="TextBox 10">
            <a:extLst>
              <a:ext uri="{FF2B5EF4-FFF2-40B4-BE49-F238E27FC236}">
                <a16:creationId xmlns:a16="http://schemas.microsoft.com/office/drawing/2014/main" id="{A8CA56D4-AD4B-9143-97F4-C8CA6C4136A3}"/>
              </a:ext>
            </a:extLst>
          </p:cNvPr>
          <p:cNvSpPr txBox="1">
            <a:spLocks noChangeArrowheads="1"/>
          </p:cNvSpPr>
          <p:nvPr/>
        </p:nvSpPr>
        <p:spPr bwMode="auto">
          <a:xfrm>
            <a:off x="2655610" y="1672749"/>
            <a:ext cx="571460" cy="30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681">
                <a:solidFill>
                  <a:srgbClr val="000000"/>
                </a:solidFill>
              </a:rPr>
              <a:t>Image feature</a:t>
            </a:r>
          </a:p>
        </p:txBody>
      </p:sp>
      <p:sp>
        <p:nvSpPr>
          <p:cNvPr id="12" name="TextBox 11">
            <a:extLst>
              <a:ext uri="{FF2B5EF4-FFF2-40B4-BE49-F238E27FC236}">
                <a16:creationId xmlns:a16="http://schemas.microsoft.com/office/drawing/2014/main" id="{F9A90C94-AB11-C548-A445-4AE9C12556B2}"/>
              </a:ext>
            </a:extLst>
          </p:cNvPr>
          <p:cNvSpPr txBox="1"/>
          <p:nvPr/>
        </p:nvSpPr>
        <p:spPr>
          <a:xfrm>
            <a:off x="3342323" y="2922518"/>
            <a:ext cx="797013" cy="162224"/>
          </a:xfrm>
          <a:prstGeom prst="rect">
            <a:avLst/>
          </a:prstGeom>
          <a:noFill/>
        </p:spPr>
        <p:txBody>
          <a:bodyPr wrap="none">
            <a:spAutoFit/>
          </a:bodyPr>
          <a:lstStyle/>
          <a:p>
            <a:pPr>
              <a:defRPr/>
            </a:pPr>
            <a:r>
              <a:rPr lang="en-US" sz="454" dirty="0">
                <a:solidFill>
                  <a:srgbClr val="FFFFFF">
                    <a:lumMod val="65000"/>
                  </a:srgbClr>
                </a:solidFill>
                <a:latin typeface="Arial" charset="0"/>
              </a:rPr>
              <a:t>Slide credit: L. </a:t>
            </a:r>
            <a:r>
              <a:rPr lang="en-US" sz="454" dirty="0" err="1">
                <a:solidFill>
                  <a:srgbClr val="FFFFFF">
                    <a:lumMod val="65000"/>
                  </a:srgbClr>
                </a:solidFill>
                <a:latin typeface="Arial" charset="0"/>
              </a:rPr>
              <a:t>Lazebnik</a:t>
            </a:r>
            <a:endParaRPr lang="en-US" sz="454" dirty="0">
              <a:solidFill>
                <a:srgbClr val="FFFFFF">
                  <a:lumMod val="65000"/>
                </a:srgbClr>
              </a:solidFill>
              <a:latin typeface="Arial" charset="0"/>
            </a:endParaRPr>
          </a:p>
        </p:txBody>
      </p:sp>
      <p:sp>
        <p:nvSpPr>
          <p:cNvPr id="2" name="Rectangle 1">
            <a:extLst>
              <a:ext uri="{FF2B5EF4-FFF2-40B4-BE49-F238E27FC236}">
                <a16:creationId xmlns:a16="http://schemas.microsoft.com/office/drawing/2014/main" id="{FF609C48-E0D4-264A-9643-B95CD0C37123}"/>
              </a:ext>
            </a:extLst>
          </p:cNvPr>
          <p:cNvSpPr/>
          <p:nvPr/>
        </p:nvSpPr>
        <p:spPr>
          <a:xfrm>
            <a:off x="118854" y="2040709"/>
            <a:ext cx="4152383" cy="790281"/>
          </a:xfrm>
          <a:prstGeom prst="rect">
            <a:avLst/>
          </a:prstGeom>
        </p:spPr>
        <p:txBody>
          <a:bodyPr wrap="square">
            <a:spAutoFit/>
          </a:bodyPr>
          <a:lstStyle/>
          <a:p>
            <a:r>
              <a:rPr lang="en-US" altLang="en-US" sz="907" b="1" dirty="0"/>
              <a:t>Training: </a:t>
            </a:r>
            <a:r>
              <a:rPr lang="en-US" altLang="en-US" sz="907" dirty="0"/>
              <a:t>given a </a:t>
            </a:r>
            <a:r>
              <a:rPr lang="en-US" altLang="en-US" sz="907" i="1" dirty="0"/>
              <a:t>training set </a:t>
            </a:r>
            <a:r>
              <a:rPr lang="en-US" altLang="en-US" sz="907" dirty="0"/>
              <a:t>of labeled examples</a:t>
            </a:r>
            <a:r>
              <a:rPr lang="en-US" altLang="en-US" sz="907" i="1" dirty="0"/>
              <a:t> </a:t>
            </a:r>
            <a:r>
              <a:rPr lang="en-US" altLang="en-US" sz="907" dirty="0">
                <a:solidFill>
                  <a:srgbClr val="0000FF"/>
                </a:solidFill>
              </a:rPr>
              <a:t>{(</a:t>
            </a:r>
            <a:r>
              <a:rPr lang="en-US" altLang="en-US" sz="907" b="1" dirty="0">
                <a:solidFill>
                  <a:srgbClr val="0000FF"/>
                </a:solidFill>
              </a:rPr>
              <a:t>x</a:t>
            </a:r>
            <a:r>
              <a:rPr lang="en-US" altLang="en-US" sz="907" baseline="-25000" dirty="0">
                <a:solidFill>
                  <a:srgbClr val="0000FF"/>
                </a:solidFill>
              </a:rPr>
              <a:t>1</a:t>
            </a:r>
            <a:r>
              <a:rPr lang="en-US" altLang="en-US" sz="907" dirty="0">
                <a:solidFill>
                  <a:srgbClr val="0000FF"/>
                </a:solidFill>
              </a:rPr>
              <a:t>,y</a:t>
            </a:r>
            <a:r>
              <a:rPr lang="en-US" altLang="en-US" sz="907" baseline="-25000" dirty="0">
                <a:solidFill>
                  <a:srgbClr val="0000FF"/>
                </a:solidFill>
              </a:rPr>
              <a:t>1</a:t>
            </a:r>
            <a:r>
              <a:rPr lang="en-US" altLang="en-US" sz="907" dirty="0">
                <a:solidFill>
                  <a:srgbClr val="0000FF"/>
                </a:solidFill>
              </a:rPr>
              <a:t>), …, (</a:t>
            </a:r>
            <a:r>
              <a:rPr lang="en-US" altLang="en-US" sz="907" b="1" dirty="0" err="1">
                <a:solidFill>
                  <a:srgbClr val="0000FF"/>
                </a:solidFill>
              </a:rPr>
              <a:t>x</a:t>
            </a:r>
            <a:r>
              <a:rPr lang="en-US" altLang="en-US" sz="907" baseline="-25000" dirty="0" err="1">
                <a:solidFill>
                  <a:srgbClr val="0000FF"/>
                </a:solidFill>
              </a:rPr>
              <a:t>N</a:t>
            </a:r>
            <a:r>
              <a:rPr lang="en-US" altLang="en-US" sz="907" dirty="0" err="1">
                <a:solidFill>
                  <a:srgbClr val="0000FF"/>
                </a:solidFill>
              </a:rPr>
              <a:t>,y</a:t>
            </a:r>
            <a:r>
              <a:rPr lang="en-US" altLang="en-US" sz="907" baseline="-25000" dirty="0" err="1">
                <a:solidFill>
                  <a:srgbClr val="0000FF"/>
                </a:solidFill>
              </a:rPr>
              <a:t>N</a:t>
            </a:r>
            <a:r>
              <a:rPr lang="en-US" altLang="en-US" sz="907" dirty="0">
                <a:solidFill>
                  <a:srgbClr val="0000FF"/>
                </a:solidFill>
              </a:rPr>
              <a:t>)}</a:t>
            </a:r>
            <a:r>
              <a:rPr lang="en-US" altLang="en-US" sz="907" dirty="0"/>
              <a:t>, estimate the prediction function </a:t>
            </a:r>
            <a:r>
              <a:rPr lang="en-US" altLang="en-US" sz="907" dirty="0">
                <a:solidFill>
                  <a:srgbClr val="0000FF"/>
                </a:solidFill>
              </a:rPr>
              <a:t>f </a:t>
            </a:r>
            <a:r>
              <a:rPr lang="en-US" altLang="en-US" sz="907" dirty="0"/>
              <a:t>by minimizing the prediction error on the training set</a:t>
            </a:r>
          </a:p>
          <a:p>
            <a:endParaRPr lang="en-US" altLang="en-US" sz="907" dirty="0"/>
          </a:p>
          <a:p>
            <a:r>
              <a:rPr lang="en-US" altLang="en-US" sz="907" b="1" dirty="0"/>
              <a:t>Testing:</a:t>
            </a:r>
            <a:r>
              <a:rPr lang="en-US" altLang="en-US" sz="907" dirty="0"/>
              <a:t> apply </a:t>
            </a:r>
            <a:r>
              <a:rPr lang="en-US" altLang="en-US" sz="907" dirty="0">
                <a:solidFill>
                  <a:srgbClr val="0000FF"/>
                </a:solidFill>
              </a:rPr>
              <a:t>f</a:t>
            </a:r>
            <a:r>
              <a:rPr lang="en-US" altLang="en-US" sz="907" dirty="0"/>
              <a:t> to a never-before-seen </a:t>
            </a:r>
            <a:r>
              <a:rPr lang="en-US" altLang="en-US" sz="907" i="1" dirty="0"/>
              <a:t>test example</a:t>
            </a:r>
            <a:r>
              <a:rPr lang="en-US" altLang="en-US" sz="907" dirty="0"/>
              <a:t> </a:t>
            </a:r>
            <a:r>
              <a:rPr lang="en-US" altLang="en-US" sz="907" b="1" dirty="0">
                <a:solidFill>
                  <a:srgbClr val="0000FF"/>
                </a:solidFill>
              </a:rPr>
              <a:t>x</a:t>
            </a:r>
            <a:r>
              <a:rPr lang="en-US" altLang="en-US" sz="907" dirty="0"/>
              <a:t> and output the predicted value </a:t>
            </a:r>
            <a:r>
              <a:rPr lang="en-US" altLang="en-US" sz="907" dirty="0">
                <a:solidFill>
                  <a:srgbClr val="0000FF"/>
                </a:solidFill>
              </a:rPr>
              <a:t>y = f(</a:t>
            </a:r>
            <a:r>
              <a:rPr lang="en-US" altLang="en-US" sz="907" b="1" dirty="0">
                <a:solidFill>
                  <a:srgbClr val="0000FF"/>
                </a:solidFill>
              </a:rPr>
              <a:t>x</a:t>
            </a:r>
            <a:r>
              <a:rPr lang="en-US" altLang="en-US" sz="907" dirty="0">
                <a:solidFill>
                  <a:srgbClr val="0000FF"/>
                </a:solidFill>
              </a:rPr>
              <a:t>)</a:t>
            </a:r>
          </a:p>
        </p:txBody>
      </p:sp>
      <p:sp>
        <p:nvSpPr>
          <p:cNvPr id="6" name="Footer Placeholder 5">
            <a:extLst>
              <a:ext uri="{FF2B5EF4-FFF2-40B4-BE49-F238E27FC236}">
                <a16:creationId xmlns:a16="http://schemas.microsoft.com/office/drawing/2014/main" id="{0797F042-A6C3-0645-A60C-132D7A468070}"/>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444642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reeform 2">
            <a:extLst>
              <a:ext uri="{FF2B5EF4-FFF2-40B4-BE49-F238E27FC236}">
                <a16:creationId xmlns:a16="http://schemas.microsoft.com/office/drawing/2014/main" id="{845F44D4-0DA7-9940-87E6-A6F4781F4673}"/>
              </a:ext>
            </a:extLst>
          </p:cNvPr>
          <p:cNvSpPr>
            <a:spLocks/>
          </p:cNvSpPr>
          <p:nvPr/>
        </p:nvSpPr>
        <p:spPr bwMode="auto">
          <a:xfrm>
            <a:off x="1526496" y="1482463"/>
            <a:ext cx="747941" cy="138063"/>
          </a:xfrm>
          <a:custGeom>
            <a:avLst/>
            <a:gdLst>
              <a:gd name="T0" fmla="*/ 0 w 1246"/>
              <a:gd name="T1" fmla="*/ 229 h 230"/>
              <a:gd name="T2" fmla="*/ 0 w 1246"/>
              <a:gd name="T3" fmla="*/ 141 h 230"/>
              <a:gd name="T4" fmla="*/ 1245 w 1246"/>
              <a:gd name="T5" fmla="*/ 141 h 230"/>
              <a:gd name="T6" fmla="*/ 1245 w 1246"/>
              <a:gd name="T7" fmla="*/ 0 h 230"/>
            </a:gdLst>
            <a:ahLst/>
            <a:cxnLst>
              <a:cxn ang="0">
                <a:pos x="T0" y="T1"/>
              </a:cxn>
              <a:cxn ang="0">
                <a:pos x="T2" y="T3"/>
              </a:cxn>
              <a:cxn ang="0">
                <a:pos x="T4" y="T5"/>
              </a:cxn>
              <a:cxn ang="0">
                <a:pos x="T6" y="T7"/>
              </a:cxn>
            </a:cxnLst>
            <a:rect l="0" t="0" r="r" b="b"/>
            <a:pathLst>
              <a:path w="1246" h="230">
                <a:moveTo>
                  <a:pt x="0" y="229"/>
                </a:moveTo>
                <a:lnTo>
                  <a:pt x="0" y="141"/>
                </a:lnTo>
                <a:lnTo>
                  <a:pt x="1245" y="141"/>
                </a:lnTo>
                <a:lnTo>
                  <a:pt x="1245"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sz="756"/>
          </a:p>
        </p:txBody>
      </p:sp>
      <p:sp>
        <p:nvSpPr>
          <p:cNvPr id="51203" name="Freeform 3">
            <a:extLst>
              <a:ext uri="{FF2B5EF4-FFF2-40B4-BE49-F238E27FC236}">
                <a16:creationId xmlns:a16="http://schemas.microsoft.com/office/drawing/2014/main" id="{0AC3B898-6809-DA48-9773-A0F13FED2C95}"/>
              </a:ext>
            </a:extLst>
          </p:cNvPr>
          <p:cNvSpPr>
            <a:spLocks/>
          </p:cNvSpPr>
          <p:nvPr/>
        </p:nvSpPr>
        <p:spPr bwMode="auto">
          <a:xfrm>
            <a:off x="1112307" y="2052723"/>
            <a:ext cx="414789" cy="138063"/>
          </a:xfrm>
          <a:custGeom>
            <a:avLst/>
            <a:gdLst>
              <a:gd name="T0" fmla="*/ 690 w 691"/>
              <a:gd name="T1" fmla="*/ 0 h 230"/>
              <a:gd name="T2" fmla="*/ 690 w 691"/>
              <a:gd name="T3" fmla="*/ 139 h 230"/>
              <a:gd name="T4" fmla="*/ 0 w 691"/>
              <a:gd name="T5" fmla="*/ 139 h 230"/>
              <a:gd name="T6" fmla="*/ 0 w 691"/>
              <a:gd name="T7" fmla="*/ 229 h 230"/>
            </a:gdLst>
            <a:ahLst/>
            <a:cxnLst>
              <a:cxn ang="0">
                <a:pos x="T0" y="T1"/>
              </a:cxn>
              <a:cxn ang="0">
                <a:pos x="T2" y="T3"/>
              </a:cxn>
              <a:cxn ang="0">
                <a:pos x="T4" y="T5"/>
              </a:cxn>
              <a:cxn ang="0">
                <a:pos x="T6" y="T7"/>
              </a:cxn>
            </a:cxnLst>
            <a:rect l="0" t="0" r="r" b="b"/>
            <a:pathLst>
              <a:path w="691" h="230">
                <a:moveTo>
                  <a:pt x="690" y="0"/>
                </a:moveTo>
                <a:lnTo>
                  <a:pt x="690" y="139"/>
                </a:lnTo>
                <a:lnTo>
                  <a:pt x="0" y="139"/>
                </a:lnTo>
                <a:lnTo>
                  <a:pt x="0" y="229"/>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sz="756"/>
          </a:p>
        </p:txBody>
      </p:sp>
      <p:sp>
        <p:nvSpPr>
          <p:cNvPr id="51205" name="Freeform 5">
            <a:extLst>
              <a:ext uri="{FF2B5EF4-FFF2-40B4-BE49-F238E27FC236}">
                <a16:creationId xmlns:a16="http://schemas.microsoft.com/office/drawing/2014/main" id="{33B58AA6-A6E3-554B-8A4A-7B5F6E52B806}"/>
              </a:ext>
            </a:extLst>
          </p:cNvPr>
          <p:cNvSpPr>
            <a:spLocks/>
          </p:cNvSpPr>
          <p:nvPr/>
        </p:nvSpPr>
        <p:spPr bwMode="auto">
          <a:xfrm>
            <a:off x="1894463" y="1180524"/>
            <a:ext cx="759346" cy="302538"/>
          </a:xfrm>
          <a:custGeom>
            <a:avLst/>
            <a:gdLst>
              <a:gd name="T0" fmla="*/ 0 w 1265"/>
              <a:gd name="T1" fmla="*/ 503 h 504"/>
              <a:gd name="T2" fmla="*/ 1264 w 1265"/>
              <a:gd name="T3" fmla="*/ 503 h 504"/>
              <a:gd name="T4" fmla="*/ 1264 w 1265"/>
              <a:gd name="T5" fmla="*/ 0 h 504"/>
              <a:gd name="T6" fmla="*/ 0 w 1265"/>
              <a:gd name="T7" fmla="*/ 0 h 504"/>
              <a:gd name="T8" fmla="*/ 0 w 1265"/>
              <a:gd name="T9" fmla="*/ 503 h 504"/>
            </a:gdLst>
            <a:ahLst/>
            <a:cxnLst>
              <a:cxn ang="0">
                <a:pos x="T0" y="T1"/>
              </a:cxn>
              <a:cxn ang="0">
                <a:pos x="T2" y="T3"/>
              </a:cxn>
              <a:cxn ang="0">
                <a:pos x="T4" y="T5"/>
              </a:cxn>
              <a:cxn ang="0">
                <a:pos x="T6" y="T7"/>
              </a:cxn>
              <a:cxn ang="0">
                <a:pos x="T8" y="T9"/>
              </a:cxn>
            </a:cxnLst>
            <a:rect l="0" t="0" r="r" b="b"/>
            <a:pathLst>
              <a:path w="1265" h="504">
                <a:moveTo>
                  <a:pt x="0" y="503"/>
                </a:moveTo>
                <a:lnTo>
                  <a:pt x="1264" y="503"/>
                </a:lnTo>
                <a:lnTo>
                  <a:pt x="1264" y="0"/>
                </a:lnTo>
                <a:lnTo>
                  <a:pt x="0" y="0"/>
                </a:lnTo>
                <a:lnTo>
                  <a:pt x="0" y="503"/>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06" name="Rectangle 6">
            <a:extLst>
              <a:ext uri="{FF2B5EF4-FFF2-40B4-BE49-F238E27FC236}">
                <a16:creationId xmlns:a16="http://schemas.microsoft.com/office/drawing/2014/main" id="{D37EAE28-D7FD-904B-8333-9E236BF4F52E}"/>
              </a:ext>
            </a:extLst>
          </p:cNvPr>
          <p:cNvSpPr>
            <a:spLocks noChangeArrowheads="1"/>
          </p:cNvSpPr>
          <p:nvPr/>
        </p:nvSpPr>
        <p:spPr bwMode="auto">
          <a:xfrm>
            <a:off x="1925077" y="1177524"/>
            <a:ext cx="596489"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dirty="0"/>
              <a:t>Regression</a:t>
            </a:r>
          </a:p>
        </p:txBody>
      </p:sp>
      <p:sp>
        <p:nvSpPr>
          <p:cNvPr id="51207" name="Rectangle 7">
            <a:extLst>
              <a:ext uri="{FF2B5EF4-FFF2-40B4-BE49-F238E27FC236}">
                <a16:creationId xmlns:a16="http://schemas.microsoft.com/office/drawing/2014/main" id="{6DCCAC79-BB7D-714F-A9BE-2B1967EA6B38}"/>
              </a:ext>
            </a:extLst>
          </p:cNvPr>
          <p:cNvSpPr>
            <a:spLocks noChangeArrowheads="1"/>
          </p:cNvSpPr>
          <p:nvPr/>
        </p:nvSpPr>
        <p:spPr bwMode="auto">
          <a:xfrm>
            <a:off x="2041531" y="1314986"/>
            <a:ext cx="429776"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dirty="0"/>
              <a:t>Models</a:t>
            </a:r>
          </a:p>
        </p:txBody>
      </p:sp>
      <p:sp>
        <p:nvSpPr>
          <p:cNvPr id="51208" name="Freeform 8">
            <a:extLst>
              <a:ext uri="{FF2B5EF4-FFF2-40B4-BE49-F238E27FC236}">
                <a16:creationId xmlns:a16="http://schemas.microsoft.com/office/drawing/2014/main" id="{33C55405-875F-A142-98ED-F103360BA7BD}"/>
              </a:ext>
            </a:extLst>
          </p:cNvPr>
          <p:cNvSpPr>
            <a:spLocks/>
          </p:cNvSpPr>
          <p:nvPr/>
        </p:nvSpPr>
        <p:spPr bwMode="auto">
          <a:xfrm>
            <a:off x="922621" y="2244209"/>
            <a:ext cx="483820" cy="379373"/>
          </a:xfrm>
          <a:custGeom>
            <a:avLst/>
            <a:gdLst>
              <a:gd name="T0" fmla="*/ 0 w 633"/>
              <a:gd name="T1" fmla="*/ 631 h 632"/>
              <a:gd name="T2" fmla="*/ 632 w 633"/>
              <a:gd name="T3" fmla="*/ 631 h 632"/>
              <a:gd name="T4" fmla="*/ 632 w 633"/>
              <a:gd name="T5" fmla="*/ 0 h 632"/>
              <a:gd name="T6" fmla="*/ 0 w 633"/>
              <a:gd name="T7" fmla="*/ 0 h 632"/>
              <a:gd name="T8" fmla="*/ 0 w 633"/>
              <a:gd name="T9" fmla="*/ 631 h 632"/>
            </a:gdLst>
            <a:ahLst/>
            <a:cxnLst>
              <a:cxn ang="0">
                <a:pos x="T0" y="T1"/>
              </a:cxn>
              <a:cxn ang="0">
                <a:pos x="T2" y="T3"/>
              </a:cxn>
              <a:cxn ang="0">
                <a:pos x="T4" y="T5"/>
              </a:cxn>
              <a:cxn ang="0">
                <a:pos x="T6" y="T7"/>
              </a:cxn>
              <a:cxn ang="0">
                <a:pos x="T8" y="T9"/>
              </a:cxn>
            </a:cxnLst>
            <a:rect l="0" t="0" r="r" b="b"/>
            <a:pathLst>
              <a:path w="633" h="632">
                <a:moveTo>
                  <a:pt x="0" y="631"/>
                </a:moveTo>
                <a:lnTo>
                  <a:pt x="632" y="631"/>
                </a:lnTo>
                <a:lnTo>
                  <a:pt x="632"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09" name="Rectangle 9">
            <a:extLst>
              <a:ext uri="{FF2B5EF4-FFF2-40B4-BE49-F238E27FC236}">
                <a16:creationId xmlns:a16="http://schemas.microsoft.com/office/drawing/2014/main" id="{2934F654-7A83-B84B-9683-A6396B306372}"/>
              </a:ext>
            </a:extLst>
          </p:cNvPr>
          <p:cNvSpPr>
            <a:spLocks noChangeArrowheads="1"/>
          </p:cNvSpPr>
          <p:nvPr/>
        </p:nvSpPr>
        <p:spPr bwMode="auto">
          <a:xfrm>
            <a:off x="936243" y="2347457"/>
            <a:ext cx="368862"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dirty="0"/>
              <a:t>Linear</a:t>
            </a:r>
          </a:p>
        </p:txBody>
      </p:sp>
      <p:sp>
        <p:nvSpPr>
          <p:cNvPr id="51210" name="Freeform 10">
            <a:extLst>
              <a:ext uri="{FF2B5EF4-FFF2-40B4-BE49-F238E27FC236}">
                <a16:creationId xmlns:a16="http://schemas.microsoft.com/office/drawing/2014/main" id="{062EE15F-9FD5-E649-9B5F-95D815FDCB93}"/>
              </a:ext>
            </a:extLst>
          </p:cNvPr>
          <p:cNvSpPr>
            <a:spLocks/>
          </p:cNvSpPr>
          <p:nvPr/>
        </p:nvSpPr>
        <p:spPr bwMode="auto">
          <a:xfrm>
            <a:off x="1750398" y="2244209"/>
            <a:ext cx="452708" cy="379373"/>
          </a:xfrm>
          <a:custGeom>
            <a:avLst/>
            <a:gdLst>
              <a:gd name="T0" fmla="*/ 0 w 634"/>
              <a:gd name="T1" fmla="*/ 631 h 632"/>
              <a:gd name="T2" fmla="*/ 633 w 634"/>
              <a:gd name="T3" fmla="*/ 631 h 632"/>
              <a:gd name="T4" fmla="*/ 633 w 634"/>
              <a:gd name="T5" fmla="*/ 0 h 632"/>
              <a:gd name="T6" fmla="*/ 0 w 634"/>
              <a:gd name="T7" fmla="*/ 0 h 632"/>
              <a:gd name="T8" fmla="*/ 0 w 634"/>
              <a:gd name="T9" fmla="*/ 631 h 632"/>
            </a:gdLst>
            <a:ahLst/>
            <a:cxnLst>
              <a:cxn ang="0">
                <a:pos x="T0" y="T1"/>
              </a:cxn>
              <a:cxn ang="0">
                <a:pos x="T2" y="T3"/>
              </a:cxn>
              <a:cxn ang="0">
                <a:pos x="T4" y="T5"/>
              </a:cxn>
              <a:cxn ang="0">
                <a:pos x="T6" y="T7"/>
              </a:cxn>
              <a:cxn ang="0">
                <a:pos x="T8" y="T9"/>
              </a:cxn>
            </a:cxnLst>
            <a:rect l="0" t="0" r="r" b="b"/>
            <a:pathLst>
              <a:path w="634" h="632">
                <a:moveTo>
                  <a:pt x="0" y="631"/>
                </a:moveTo>
                <a:lnTo>
                  <a:pt x="633" y="631"/>
                </a:lnTo>
                <a:lnTo>
                  <a:pt x="633"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11" name="Rectangle 11">
            <a:extLst>
              <a:ext uri="{FF2B5EF4-FFF2-40B4-BE49-F238E27FC236}">
                <a16:creationId xmlns:a16="http://schemas.microsoft.com/office/drawing/2014/main" id="{4F856AD7-67DD-6D4A-9FB6-A0EDA04C0727}"/>
              </a:ext>
            </a:extLst>
          </p:cNvPr>
          <p:cNvSpPr>
            <a:spLocks noChangeArrowheads="1"/>
          </p:cNvSpPr>
          <p:nvPr/>
        </p:nvSpPr>
        <p:spPr bwMode="auto">
          <a:xfrm>
            <a:off x="1775609" y="2278425"/>
            <a:ext cx="306345"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dirty="0"/>
              <a:t>Non-</a:t>
            </a:r>
          </a:p>
        </p:txBody>
      </p:sp>
      <p:sp>
        <p:nvSpPr>
          <p:cNvPr id="51212" name="Rectangle 12">
            <a:extLst>
              <a:ext uri="{FF2B5EF4-FFF2-40B4-BE49-F238E27FC236}">
                <a16:creationId xmlns:a16="http://schemas.microsoft.com/office/drawing/2014/main" id="{6EEC9C0D-8DF3-9D4B-A355-C901C54879CD}"/>
              </a:ext>
            </a:extLst>
          </p:cNvPr>
          <p:cNvSpPr>
            <a:spLocks noChangeArrowheads="1"/>
          </p:cNvSpPr>
          <p:nvPr/>
        </p:nvSpPr>
        <p:spPr bwMode="auto">
          <a:xfrm>
            <a:off x="1732991" y="2416488"/>
            <a:ext cx="368862"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dirty="0"/>
              <a:t>Linear</a:t>
            </a:r>
          </a:p>
        </p:txBody>
      </p:sp>
      <p:sp>
        <p:nvSpPr>
          <p:cNvPr id="51213" name="Freeform 13">
            <a:extLst>
              <a:ext uri="{FF2B5EF4-FFF2-40B4-BE49-F238E27FC236}">
                <a16:creationId xmlns:a16="http://schemas.microsoft.com/office/drawing/2014/main" id="{73558A52-2323-F343-BF49-7D52CF99434F}"/>
              </a:ext>
            </a:extLst>
          </p:cNvPr>
          <p:cNvSpPr>
            <a:spLocks/>
          </p:cNvSpPr>
          <p:nvPr/>
        </p:nvSpPr>
        <p:spPr bwMode="auto">
          <a:xfrm>
            <a:off x="1526496" y="2052723"/>
            <a:ext cx="414789" cy="138063"/>
          </a:xfrm>
          <a:custGeom>
            <a:avLst/>
            <a:gdLst>
              <a:gd name="T0" fmla="*/ 690 w 691"/>
              <a:gd name="T1" fmla="*/ 229 h 230"/>
              <a:gd name="T2" fmla="*/ 690 w 691"/>
              <a:gd name="T3" fmla="*/ 139 h 230"/>
              <a:gd name="T4" fmla="*/ 0 w 691"/>
              <a:gd name="T5" fmla="*/ 139 h 230"/>
              <a:gd name="T6" fmla="*/ 0 w 691"/>
              <a:gd name="T7" fmla="*/ 0 h 230"/>
            </a:gdLst>
            <a:ahLst/>
            <a:cxnLst>
              <a:cxn ang="0">
                <a:pos x="T0" y="T1"/>
              </a:cxn>
              <a:cxn ang="0">
                <a:pos x="T2" y="T3"/>
              </a:cxn>
              <a:cxn ang="0">
                <a:pos x="T4" y="T5"/>
              </a:cxn>
              <a:cxn ang="0">
                <a:pos x="T6" y="T7"/>
              </a:cxn>
            </a:cxnLst>
            <a:rect l="0" t="0" r="r" b="b"/>
            <a:pathLst>
              <a:path w="691" h="230">
                <a:moveTo>
                  <a:pt x="690" y="229"/>
                </a:moveTo>
                <a:lnTo>
                  <a:pt x="690" y="139"/>
                </a:lnTo>
                <a:lnTo>
                  <a:pt x="0" y="139"/>
                </a:lnTo>
                <a:lnTo>
                  <a:pt x="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sz="756"/>
          </a:p>
        </p:txBody>
      </p:sp>
      <p:sp>
        <p:nvSpPr>
          <p:cNvPr id="51214" name="Freeform 14">
            <a:extLst>
              <a:ext uri="{FF2B5EF4-FFF2-40B4-BE49-F238E27FC236}">
                <a16:creationId xmlns:a16="http://schemas.microsoft.com/office/drawing/2014/main" id="{DF1EBEC4-E1DE-4D4E-94D0-B97C3BEA6E9F}"/>
              </a:ext>
            </a:extLst>
          </p:cNvPr>
          <p:cNvSpPr>
            <a:spLocks/>
          </p:cNvSpPr>
          <p:nvPr/>
        </p:nvSpPr>
        <p:spPr bwMode="auto">
          <a:xfrm>
            <a:off x="1909470" y="2183582"/>
            <a:ext cx="57626" cy="57626"/>
          </a:xfrm>
          <a:custGeom>
            <a:avLst/>
            <a:gdLst>
              <a:gd name="T0" fmla="*/ 95 w 96"/>
              <a:gd name="T1" fmla="*/ 0 h 96"/>
              <a:gd name="T2" fmla="*/ 49 w 96"/>
              <a:gd name="T3" fmla="*/ 95 h 96"/>
              <a:gd name="T4" fmla="*/ 0 w 96"/>
              <a:gd name="T5" fmla="*/ 0 h 96"/>
              <a:gd name="T6" fmla="*/ 95 w 96"/>
              <a:gd name="T7" fmla="*/ 0 h 96"/>
            </a:gdLst>
            <a:ahLst/>
            <a:cxnLst>
              <a:cxn ang="0">
                <a:pos x="T0" y="T1"/>
              </a:cxn>
              <a:cxn ang="0">
                <a:pos x="T2" y="T3"/>
              </a:cxn>
              <a:cxn ang="0">
                <a:pos x="T4" y="T5"/>
              </a:cxn>
              <a:cxn ang="0">
                <a:pos x="T6" y="T7"/>
              </a:cxn>
            </a:cxnLst>
            <a:rect l="0" t="0" r="r" b="b"/>
            <a:pathLst>
              <a:path w="96" h="96">
                <a:moveTo>
                  <a:pt x="95" y="0"/>
                </a:moveTo>
                <a:lnTo>
                  <a:pt x="49" y="95"/>
                </a:lnTo>
                <a:lnTo>
                  <a:pt x="0" y="0"/>
                </a:lnTo>
                <a:lnTo>
                  <a:pt x="95"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15" name="Freeform 15">
            <a:extLst>
              <a:ext uri="{FF2B5EF4-FFF2-40B4-BE49-F238E27FC236}">
                <a16:creationId xmlns:a16="http://schemas.microsoft.com/office/drawing/2014/main" id="{34143A46-5FD2-1B48-8120-31B70DFCD826}"/>
              </a:ext>
            </a:extLst>
          </p:cNvPr>
          <p:cNvSpPr>
            <a:spLocks/>
          </p:cNvSpPr>
          <p:nvPr/>
        </p:nvSpPr>
        <p:spPr bwMode="auto">
          <a:xfrm>
            <a:off x="1081693" y="2183582"/>
            <a:ext cx="57626" cy="57626"/>
          </a:xfrm>
          <a:custGeom>
            <a:avLst/>
            <a:gdLst>
              <a:gd name="T0" fmla="*/ 95 w 96"/>
              <a:gd name="T1" fmla="*/ 0 h 96"/>
              <a:gd name="T2" fmla="*/ 48 w 96"/>
              <a:gd name="T3" fmla="*/ 95 h 96"/>
              <a:gd name="T4" fmla="*/ 0 w 96"/>
              <a:gd name="T5" fmla="*/ 0 h 96"/>
              <a:gd name="T6" fmla="*/ 95 w 96"/>
              <a:gd name="T7" fmla="*/ 0 h 96"/>
            </a:gdLst>
            <a:ahLst/>
            <a:cxnLst>
              <a:cxn ang="0">
                <a:pos x="T0" y="T1"/>
              </a:cxn>
              <a:cxn ang="0">
                <a:pos x="T2" y="T3"/>
              </a:cxn>
              <a:cxn ang="0">
                <a:pos x="T4" y="T5"/>
              </a:cxn>
              <a:cxn ang="0">
                <a:pos x="T6" y="T7"/>
              </a:cxn>
            </a:cxnLst>
            <a:rect l="0" t="0" r="r" b="b"/>
            <a:pathLst>
              <a:path w="96" h="96">
                <a:moveTo>
                  <a:pt x="95" y="0"/>
                </a:moveTo>
                <a:lnTo>
                  <a:pt x="48" y="95"/>
                </a:lnTo>
                <a:lnTo>
                  <a:pt x="0" y="0"/>
                </a:lnTo>
                <a:lnTo>
                  <a:pt x="95"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16" name="Freeform 16">
            <a:extLst>
              <a:ext uri="{FF2B5EF4-FFF2-40B4-BE49-F238E27FC236}">
                <a16:creationId xmlns:a16="http://schemas.microsoft.com/office/drawing/2014/main" id="{880E1E46-052E-114D-8631-82A419DFB76B}"/>
              </a:ext>
            </a:extLst>
          </p:cNvPr>
          <p:cNvSpPr>
            <a:spLocks/>
          </p:cNvSpPr>
          <p:nvPr/>
        </p:nvSpPr>
        <p:spPr bwMode="auto">
          <a:xfrm>
            <a:off x="2273836" y="1482463"/>
            <a:ext cx="805567" cy="138063"/>
          </a:xfrm>
          <a:custGeom>
            <a:avLst/>
            <a:gdLst>
              <a:gd name="T0" fmla="*/ 1341 w 1342"/>
              <a:gd name="T1" fmla="*/ 229 h 230"/>
              <a:gd name="T2" fmla="*/ 1341 w 1342"/>
              <a:gd name="T3" fmla="*/ 141 h 230"/>
              <a:gd name="T4" fmla="*/ 0 w 1342"/>
              <a:gd name="T5" fmla="*/ 141 h 230"/>
              <a:gd name="T6" fmla="*/ 0 w 1342"/>
              <a:gd name="T7" fmla="*/ 0 h 230"/>
            </a:gdLst>
            <a:ahLst/>
            <a:cxnLst>
              <a:cxn ang="0">
                <a:pos x="T0" y="T1"/>
              </a:cxn>
              <a:cxn ang="0">
                <a:pos x="T2" y="T3"/>
              </a:cxn>
              <a:cxn ang="0">
                <a:pos x="T4" y="T5"/>
              </a:cxn>
              <a:cxn ang="0">
                <a:pos x="T6" y="T7"/>
              </a:cxn>
            </a:cxnLst>
            <a:rect l="0" t="0" r="r" b="b"/>
            <a:pathLst>
              <a:path w="1342" h="230">
                <a:moveTo>
                  <a:pt x="1341" y="229"/>
                </a:moveTo>
                <a:lnTo>
                  <a:pt x="1341" y="141"/>
                </a:lnTo>
                <a:lnTo>
                  <a:pt x="0" y="141"/>
                </a:lnTo>
                <a:lnTo>
                  <a:pt x="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sz="756"/>
          </a:p>
        </p:txBody>
      </p:sp>
      <p:sp>
        <p:nvSpPr>
          <p:cNvPr id="51217" name="Freeform 17">
            <a:extLst>
              <a:ext uri="{FF2B5EF4-FFF2-40B4-BE49-F238E27FC236}">
                <a16:creationId xmlns:a16="http://schemas.microsoft.com/office/drawing/2014/main" id="{CF003880-D256-3F41-81E2-FE5477B1522B}"/>
              </a:ext>
            </a:extLst>
          </p:cNvPr>
          <p:cNvSpPr>
            <a:spLocks/>
          </p:cNvSpPr>
          <p:nvPr/>
        </p:nvSpPr>
        <p:spPr bwMode="auto">
          <a:xfrm>
            <a:off x="3047589" y="1613322"/>
            <a:ext cx="58226" cy="57626"/>
          </a:xfrm>
          <a:custGeom>
            <a:avLst/>
            <a:gdLst>
              <a:gd name="T0" fmla="*/ 96 w 97"/>
              <a:gd name="T1" fmla="*/ 0 h 96"/>
              <a:gd name="T2" fmla="*/ 49 w 97"/>
              <a:gd name="T3" fmla="*/ 95 h 96"/>
              <a:gd name="T4" fmla="*/ 0 w 97"/>
              <a:gd name="T5" fmla="*/ 0 h 96"/>
              <a:gd name="T6" fmla="*/ 96 w 97"/>
              <a:gd name="T7" fmla="*/ 0 h 96"/>
            </a:gdLst>
            <a:ahLst/>
            <a:cxnLst>
              <a:cxn ang="0">
                <a:pos x="T0" y="T1"/>
              </a:cxn>
              <a:cxn ang="0">
                <a:pos x="T2" y="T3"/>
              </a:cxn>
              <a:cxn ang="0">
                <a:pos x="T4" y="T5"/>
              </a:cxn>
              <a:cxn ang="0">
                <a:pos x="T6" y="T7"/>
              </a:cxn>
            </a:cxnLst>
            <a:rect l="0" t="0" r="r" b="b"/>
            <a:pathLst>
              <a:path w="97" h="96">
                <a:moveTo>
                  <a:pt x="96" y="0"/>
                </a:moveTo>
                <a:lnTo>
                  <a:pt x="49" y="95"/>
                </a:lnTo>
                <a:lnTo>
                  <a:pt x="0" y="0"/>
                </a:lnTo>
                <a:lnTo>
                  <a:pt x="96"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18" name="Freeform 18">
            <a:extLst>
              <a:ext uri="{FF2B5EF4-FFF2-40B4-BE49-F238E27FC236}">
                <a16:creationId xmlns:a16="http://schemas.microsoft.com/office/drawing/2014/main" id="{E616714D-83C8-3343-8C32-E543A24FF1E3}"/>
              </a:ext>
            </a:extLst>
          </p:cNvPr>
          <p:cNvSpPr>
            <a:spLocks/>
          </p:cNvSpPr>
          <p:nvPr/>
        </p:nvSpPr>
        <p:spPr bwMode="auto">
          <a:xfrm>
            <a:off x="1495282" y="1613322"/>
            <a:ext cx="58226" cy="57626"/>
          </a:xfrm>
          <a:custGeom>
            <a:avLst/>
            <a:gdLst>
              <a:gd name="T0" fmla="*/ 96 w 97"/>
              <a:gd name="T1" fmla="*/ 0 h 96"/>
              <a:gd name="T2" fmla="*/ 49 w 97"/>
              <a:gd name="T3" fmla="*/ 95 h 96"/>
              <a:gd name="T4" fmla="*/ 0 w 97"/>
              <a:gd name="T5" fmla="*/ 0 h 96"/>
              <a:gd name="T6" fmla="*/ 96 w 97"/>
              <a:gd name="T7" fmla="*/ 0 h 96"/>
            </a:gdLst>
            <a:ahLst/>
            <a:cxnLst>
              <a:cxn ang="0">
                <a:pos x="T0" y="T1"/>
              </a:cxn>
              <a:cxn ang="0">
                <a:pos x="T2" y="T3"/>
              </a:cxn>
              <a:cxn ang="0">
                <a:pos x="T4" y="T5"/>
              </a:cxn>
              <a:cxn ang="0">
                <a:pos x="T6" y="T7"/>
              </a:cxn>
            </a:cxnLst>
            <a:rect l="0" t="0" r="r" b="b"/>
            <a:pathLst>
              <a:path w="97" h="96">
                <a:moveTo>
                  <a:pt x="96" y="0"/>
                </a:moveTo>
                <a:lnTo>
                  <a:pt x="49" y="95"/>
                </a:lnTo>
                <a:lnTo>
                  <a:pt x="0" y="0"/>
                </a:lnTo>
                <a:lnTo>
                  <a:pt x="96"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19" name="Freeform 19">
            <a:extLst>
              <a:ext uri="{FF2B5EF4-FFF2-40B4-BE49-F238E27FC236}">
                <a16:creationId xmlns:a16="http://schemas.microsoft.com/office/drawing/2014/main" id="{BF8A3D59-92DB-364B-B214-EBA790CBC817}"/>
              </a:ext>
            </a:extLst>
          </p:cNvPr>
          <p:cNvSpPr>
            <a:spLocks/>
          </p:cNvSpPr>
          <p:nvPr/>
        </p:nvSpPr>
        <p:spPr bwMode="auto">
          <a:xfrm>
            <a:off x="2664614" y="2052723"/>
            <a:ext cx="414789" cy="138063"/>
          </a:xfrm>
          <a:custGeom>
            <a:avLst/>
            <a:gdLst>
              <a:gd name="T0" fmla="*/ 0 w 691"/>
              <a:gd name="T1" fmla="*/ 229 h 230"/>
              <a:gd name="T2" fmla="*/ 0 w 691"/>
              <a:gd name="T3" fmla="*/ 139 h 230"/>
              <a:gd name="T4" fmla="*/ 690 w 691"/>
              <a:gd name="T5" fmla="*/ 139 h 230"/>
              <a:gd name="T6" fmla="*/ 690 w 691"/>
              <a:gd name="T7" fmla="*/ 0 h 230"/>
            </a:gdLst>
            <a:ahLst/>
            <a:cxnLst>
              <a:cxn ang="0">
                <a:pos x="T0" y="T1"/>
              </a:cxn>
              <a:cxn ang="0">
                <a:pos x="T2" y="T3"/>
              </a:cxn>
              <a:cxn ang="0">
                <a:pos x="T4" y="T5"/>
              </a:cxn>
              <a:cxn ang="0">
                <a:pos x="T6" y="T7"/>
              </a:cxn>
            </a:cxnLst>
            <a:rect l="0" t="0" r="r" b="b"/>
            <a:pathLst>
              <a:path w="691" h="230">
                <a:moveTo>
                  <a:pt x="0" y="229"/>
                </a:moveTo>
                <a:lnTo>
                  <a:pt x="0" y="139"/>
                </a:lnTo>
                <a:lnTo>
                  <a:pt x="690" y="139"/>
                </a:lnTo>
                <a:lnTo>
                  <a:pt x="69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sz="756"/>
          </a:p>
        </p:txBody>
      </p:sp>
      <p:sp>
        <p:nvSpPr>
          <p:cNvPr id="51220" name="Freeform 20">
            <a:extLst>
              <a:ext uri="{FF2B5EF4-FFF2-40B4-BE49-F238E27FC236}">
                <a16:creationId xmlns:a16="http://schemas.microsoft.com/office/drawing/2014/main" id="{2808AC58-305F-F14C-8F6A-3DDEB8C39E99}"/>
              </a:ext>
            </a:extLst>
          </p:cNvPr>
          <p:cNvSpPr>
            <a:spLocks/>
          </p:cNvSpPr>
          <p:nvPr/>
        </p:nvSpPr>
        <p:spPr bwMode="auto">
          <a:xfrm>
            <a:off x="2634000" y="2183582"/>
            <a:ext cx="57626" cy="57626"/>
          </a:xfrm>
          <a:custGeom>
            <a:avLst/>
            <a:gdLst>
              <a:gd name="T0" fmla="*/ 95 w 96"/>
              <a:gd name="T1" fmla="*/ 0 h 96"/>
              <a:gd name="T2" fmla="*/ 48 w 96"/>
              <a:gd name="T3" fmla="*/ 95 h 96"/>
              <a:gd name="T4" fmla="*/ 0 w 96"/>
              <a:gd name="T5" fmla="*/ 0 h 96"/>
              <a:gd name="T6" fmla="*/ 95 w 96"/>
              <a:gd name="T7" fmla="*/ 0 h 96"/>
            </a:gdLst>
            <a:ahLst/>
            <a:cxnLst>
              <a:cxn ang="0">
                <a:pos x="T0" y="T1"/>
              </a:cxn>
              <a:cxn ang="0">
                <a:pos x="T2" y="T3"/>
              </a:cxn>
              <a:cxn ang="0">
                <a:pos x="T4" y="T5"/>
              </a:cxn>
              <a:cxn ang="0">
                <a:pos x="T6" y="T7"/>
              </a:cxn>
            </a:cxnLst>
            <a:rect l="0" t="0" r="r" b="b"/>
            <a:pathLst>
              <a:path w="96" h="96">
                <a:moveTo>
                  <a:pt x="95" y="0"/>
                </a:moveTo>
                <a:lnTo>
                  <a:pt x="48" y="95"/>
                </a:lnTo>
                <a:lnTo>
                  <a:pt x="0" y="0"/>
                </a:lnTo>
                <a:lnTo>
                  <a:pt x="95"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21" name="Rectangle 21">
            <a:extLst>
              <a:ext uri="{FF2B5EF4-FFF2-40B4-BE49-F238E27FC236}">
                <a16:creationId xmlns:a16="http://schemas.microsoft.com/office/drawing/2014/main" id="{624AD6D7-C993-A54E-B359-045A056567FF}"/>
              </a:ext>
            </a:extLst>
          </p:cNvPr>
          <p:cNvSpPr>
            <a:spLocks noChangeArrowheads="1"/>
          </p:cNvSpPr>
          <p:nvPr/>
        </p:nvSpPr>
        <p:spPr bwMode="auto">
          <a:xfrm>
            <a:off x="2748052" y="1210538"/>
            <a:ext cx="1637946" cy="173534"/>
          </a:xfrm>
          <a:prstGeom prst="rect">
            <a:avLst/>
          </a:prstGeom>
          <a:noFill/>
          <a:ln w="12700">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square" lIns="34216" tIns="16808" rIns="34216" bIns="16808">
            <a:spAutoFit/>
          </a:bodyPr>
          <a:lstStyle/>
          <a:p>
            <a:r>
              <a:rPr lang="en-US" altLang="en-US" sz="907" b="1" dirty="0"/>
              <a:t>2+ Explanatory Variables</a:t>
            </a:r>
          </a:p>
        </p:txBody>
      </p:sp>
      <p:sp>
        <p:nvSpPr>
          <p:cNvPr id="51223" name="Freeform 23">
            <a:extLst>
              <a:ext uri="{FF2B5EF4-FFF2-40B4-BE49-F238E27FC236}">
                <a16:creationId xmlns:a16="http://schemas.microsoft.com/office/drawing/2014/main" id="{7525D745-C766-2D48-A84A-37ACD04E473E}"/>
              </a:ext>
            </a:extLst>
          </p:cNvPr>
          <p:cNvSpPr>
            <a:spLocks/>
          </p:cNvSpPr>
          <p:nvPr/>
        </p:nvSpPr>
        <p:spPr bwMode="auto">
          <a:xfrm>
            <a:off x="1267778" y="1673949"/>
            <a:ext cx="518036" cy="379373"/>
          </a:xfrm>
          <a:custGeom>
            <a:avLst/>
            <a:gdLst>
              <a:gd name="T0" fmla="*/ 0 w 863"/>
              <a:gd name="T1" fmla="*/ 631 h 632"/>
              <a:gd name="T2" fmla="*/ 862 w 863"/>
              <a:gd name="T3" fmla="*/ 631 h 632"/>
              <a:gd name="T4" fmla="*/ 862 w 863"/>
              <a:gd name="T5" fmla="*/ 0 h 632"/>
              <a:gd name="T6" fmla="*/ 0 w 863"/>
              <a:gd name="T7" fmla="*/ 0 h 632"/>
              <a:gd name="T8" fmla="*/ 0 w 863"/>
              <a:gd name="T9" fmla="*/ 631 h 632"/>
            </a:gdLst>
            <a:ahLst/>
            <a:cxnLst>
              <a:cxn ang="0">
                <a:pos x="T0" y="T1"/>
              </a:cxn>
              <a:cxn ang="0">
                <a:pos x="T2" y="T3"/>
              </a:cxn>
              <a:cxn ang="0">
                <a:pos x="T4" y="T5"/>
              </a:cxn>
              <a:cxn ang="0">
                <a:pos x="T6" y="T7"/>
              </a:cxn>
              <a:cxn ang="0">
                <a:pos x="T8" y="T9"/>
              </a:cxn>
            </a:cxnLst>
            <a:rect l="0" t="0" r="r" b="b"/>
            <a:pathLst>
              <a:path w="863" h="632">
                <a:moveTo>
                  <a:pt x="0" y="631"/>
                </a:moveTo>
                <a:lnTo>
                  <a:pt x="862" y="631"/>
                </a:lnTo>
                <a:lnTo>
                  <a:pt x="862"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24" name="Rectangle 24">
            <a:extLst>
              <a:ext uri="{FF2B5EF4-FFF2-40B4-BE49-F238E27FC236}">
                <a16:creationId xmlns:a16="http://schemas.microsoft.com/office/drawing/2014/main" id="{43D175A3-19EF-8B4D-9AD3-BDC3052F986C}"/>
              </a:ext>
            </a:extLst>
          </p:cNvPr>
          <p:cNvSpPr>
            <a:spLocks noChangeArrowheads="1"/>
          </p:cNvSpPr>
          <p:nvPr/>
        </p:nvSpPr>
        <p:spPr bwMode="auto">
          <a:xfrm>
            <a:off x="1303195" y="1777197"/>
            <a:ext cx="397716"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a:t>Simple</a:t>
            </a:r>
          </a:p>
        </p:txBody>
      </p:sp>
      <p:sp>
        <p:nvSpPr>
          <p:cNvPr id="51225" name="Freeform 25">
            <a:extLst>
              <a:ext uri="{FF2B5EF4-FFF2-40B4-BE49-F238E27FC236}">
                <a16:creationId xmlns:a16="http://schemas.microsoft.com/office/drawing/2014/main" id="{8F945AAF-DA7C-2344-B47C-FC825CA7A55B}"/>
              </a:ext>
            </a:extLst>
          </p:cNvPr>
          <p:cNvSpPr>
            <a:spLocks/>
          </p:cNvSpPr>
          <p:nvPr/>
        </p:nvSpPr>
        <p:spPr bwMode="auto">
          <a:xfrm>
            <a:off x="2820085" y="1673949"/>
            <a:ext cx="518036" cy="379373"/>
          </a:xfrm>
          <a:custGeom>
            <a:avLst/>
            <a:gdLst>
              <a:gd name="T0" fmla="*/ 0 w 863"/>
              <a:gd name="T1" fmla="*/ 631 h 632"/>
              <a:gd name="T2" fmla="*/ 862 w 863"/>
              <a:gd name="T3" fmla="*/ 631 h 632"/>
              <a:gd name="T4" fmla="*/ 862 w 863"/>
              <a:gd name="T5" fmla="*/ 0 h 632"/>
              <a:gd name="T6" fmla="*/ 0 w 863"/>
              <a:gd name="T7" fmla="*/ 0 h 632"/>
              <a:gd name="T8" fmla="*/ 0 w 863"/>
              <a:gd name="T9" fmla="*/ 631 h 632"/>
            </a:gdLst>
            <a:ahLst/>
            <a:cxnLst>
              <a:cxn ang="0">
                <a:pos x="T0" y="T1"/>
              </a:cxn>
              <a:cxn ang="0">
                <a:pos x="T2" y="T3"/>
              </a:cxn>
              <a:cxn ang="0">
                <a:pos x="T4" y="T5"/>
              </a:cxn>
              <a:cxn ang="0">
                <a:pos x="T6" y="T7"/>
              </a:cxn>
              <a:cxn ang="0">
                <a:pos x="T8" y="T9"/>
              </a:cxn>
            </a:cxnLst>
            <a:rect l="0" t="0" r="r" b="b"/>
            <a:pathLst>
              <a:path w="863" h="632">
                <a:moveTo>
                  <a:pt x="0" y="631"/>
                </a:moveTo>
                <a:lnTo>
                  <a:pt x="862" y="631"/>
                </a:lnTo>
                <a:lnTo>
                  <a:pt x="862"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26" name="Rectangle 26">
            <a:extLst>
              <a:ext uri="{FF2B5EF4-FFF2-40B4-BE49-F238E27FC236}">
                <a16:creationId xmlns:a16="http://schemas.microsoft.com/office/drawing/2014/main" id="{FD8BCD35-8CD7-5145-96D8-499E415AC99B}"/>
              </a:ext>
            </a:extLst>
          </p:cNvPr>
          <p:cNvSpPr>
            <a:spLocks noChangeArrowheads="1"/>
          </p:cNvSpPr>
          <p:nvPr/>
        </p:nvSpPr>
        <p:spPr bwMode="auto">
          <a:xfrm>
            <a:off x="2827288" y="1773595"/>
            <a:ext cx="481073"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a:t>Multiple</a:t>
            </a:r>
          </a:p>
        </p:txBody>
      </p:sp>
      <p:sp>
        <p:nvSpPr>
          <p:cNvPr id="51227" name="Freeform 27">
            <a:extLst>
              <a:ext uri="{FF2B5EF4-FFF2-40B4-BE49-F238E27FC236}">
                <a16:creationId xmlns:a16="http://schemas.microsoft.com/office/drawing/2014/main" id="{CB9F5063-7818-CF43-B189-F82BD07B2842}"/>
              </a:ext>
            </a:extLst>
          </p:cNvPr>
          <p:cNvSpPr>
            <a:spLocks/>
          </p:cNvSpPr>
          <p:nvPr/>
        </p:nvSpPr>
        <p:spPr bwMode="auto">
          <a:xfrm>
            <a:off x="2474928" y="2244209"/>
            <a:ext cx="452107" cy="379373"/>
          </a:xfrm>
          <a:custGeom>
            <a:avLst/>
            <a:gdLst>
              <a:gd name="T0" fmla="*/ 0 w 633"/>
              <a:gd name="T1" fmla="*/ 631 h 632"/>
              <a:gd name="T2" fmla="*/ 632 w 633"/>
              <a:gd name="T3" fmla="*/ 631 h 632"/>
              <a:gd name="T4" fmla="*/ 632 w 633"/>
              <a:gd name="T5" fmla="*/ 0 h 632"/>
              <a:gd name="T6" fmla="*/ 0 w 633"/>
              <a:gd name="T7" fmla="*/ 0 h 632"/>
              <a:gd name="T8" fmla="*/ 0 w 633"/>
              <a:gd name="T9" fmla="*/ 631 h 632"/>
            </a:gdLst>
            <a:ahLst/>
            <a:cxnLst>
              <a:cxn ang="0">
                <a:pos x="T0" y="T1"/>
              </a:cxn>
              <a:cxn ang="0">
                <a:pos x="T2" y="T3"/>
              </a:cxn>
              <a:cxn ang="0">
                <a:pos x="T4" y="T5"/>
              </a:cxn>
              <a:cxn ang="0">
                <a:pos x="T6" y="T7"/>
              </a:cxn>
              <a:cxn ang="0">
                <a:pos x="T8" y="T9"/>
              </a:cxn>
            </a:cxnLst>
            <a:rect l="0" t="0" r="r" b="b"/>
            <a:pathLst>
              <a:path w="633" h="632">
                <a:moveTo>
                  <a:pt x="0" y="631"/>
                </a:moveTo>
                <a:lnTo>
                  <a:pt x="632" y="631"/>
                </a:lnTo>
                <a:lnTo>
                  <a:pt x="632"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28" name="Rectangle 28">
            <a:extLst>
              <a:ext uri="{FF2B5EF4-FFF2-40B4-BE49-F238E27FC236}">
                <a16:creationId xmlns:a16="http://schemas.microsoft.com/office/drawing/2014/main" id="{2DA6072A-9251-3B4E-BAD5-C557F1E72841}"/>
              </a:ext>
            </a:extLst>
          </p:cNvPr>
          <p:cNvSpPr>
            <a:spLocks noChangeArrowheads="1"/>
          </p:cNvSpPr>
          <p:nvPr/>
        </p:nvSpPr>
        <p:spPr bwMode="auto">
          <a:xfrm>
            <a:off x="2456921" y="2347457"/>
            <a:ext cx="368862"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a:t>Linear</a:t>
            </a:r>
          </a:p>
        </p:txBody>
      </p:sp>
      <p:sp>
        <p:nvSpPr>
          <p:cNvPr id="51229" name="Rectangle 29">
            <a:extLst>
              <a:ext uri="{FF2B5EF4-FFF2-40B4-BE49-F238E27FC236}">
                <a16:creationId xmlns:a16="http://schemas.microsoft.com/office/drawing/2014/main" id="{90642A41-AC35-114A-8B75-566EB67E0C6C}"/>
              </a:ext>
            </a:extLst>
          </p:cNvPr>
          <p:cNvSpPr>
            <a:spLocks noChangeArrowheads="1"/>
          </p:cNvSpPr>
          <p:nvPr/>
        </p:nvSpPr>
        <p:spPr bwMode="auto">
          <a:xfrm>
            <a:off x="411521" y="1210538"/>
            <a:ext cx="1398309" cy="173534"/>
          </a:xfrm>
          <a:prstGeom prst="rect">
            <a:avLst/>
          </a:prstGeom>
          <a:noFill/>
          <a:ln w="12700">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square" lIns="34216" tIns="16808" rIns="34216" bIns="16808">
            <a:spAutoFit/>
          </a:bodyPr>
          <a:lstStyle/>
          <a:p>
            <a:r>
              <a:rPr lang="en-US" altLang="en-US" sz="907" b="1" dirty="0"/>
              <a:t>1 Explanatory  Variable</a:t>
            </a:r>
          </a:p>
        </p:txBody>
      </p:sp>
      <p:sp>
        <p:nvSpPr>
          <p:cNvPr id="51231" name="Freeform 31">
            <a:extLst>
              <a:ext uri="{FF2B5EF4-FFF2-40B4-BE49-F238E27FC236}">
                <a16:creationId xmlns:a16="http://schemas.microsoft.com/office/drawing/2014/main" id="{D4F7A501-4707-A249-8338-750C08F1F0E1}"/>
              </a:ext>
            </a:extLst>
          </p:cNvPr>
          <p:cNvSpPr>
            <a:spLocks/>
          </p:cNvSpPr>
          <p:nvPr/>
        </p:nvSpPr>
        <p:spPr bwMode="auto">
          <a:xfrm>
            <a:off x="3272507" y="2243609"/>
            <a:ext cx="483820" cy="379373"/>
          </a:xfrm>
          <a:custGeom>
            <a:avLst/>
            <a:gdLst>
              <a:gd name="T0" fmla="*/ 0 w 634"/>
              <a:gd name="T1" fmla="*/ 631 h 632"/>
              <a:gd name="T2" fmla="*/ 633 w 634"/>
              <a:gd name="T3" fmla="*/ 631 h 632"/>
              <a:gd name="T4" fmla="*/ 633 w 634"/>
              <a:gd name="T5" fmla="*/ 0 h 632"/>
              <a:gd name="T6" fmla="*/ 0 w 634"/>
              <a:gd name="T7" fmla="*/ 0 h 632"/>
              <a:gd name="T8" fmla="*/ 0 w 634"/>
              <a:gd name="T9" fmla="*/ 631 h 632"/>
            </a:gdLst>
            <a:ahLst/>
            <a:cxnLst>
              <a:cxn ang="0">
                <a:pos x="T0" y="T1"/>
              </a:cxn>
              <a:cxn ang="0">
                <a:pos x="T2" y="T3"/>
              </a:cxn>
              <a:cxn ang="0">
                <a:pos x="T4" y="T5"/>
              </a:cxn>
              <a:cxn ang="0">
                <a:pos x="T6" y="T7"/>
              </a:cxn>
              <a:cxn ang="0">
                <a:pos x="T8" y="T9"/>
              </a:cxn>
            </a:cxnLst>
            <a:rect l="0" t="0" r="r" b="b"/>
            <a:pathLst>
              <a:path w="634" h="632">
                <a:moveTo>
                  <a:pt x="0" y="631"/>
                </a:moveTo>
                <a:lnTo>
                  <a:pt x="633" y="631"/>
                </a:lnTo>
                <a:lnTo>
                  <a:pt x="633"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51232" name="Rectangle 32">
            <a:extLst>
              <a:ext uri="{FF2B5EF4-FFF2-40B4-BE49-F238E27FC236}">
                <a16:creationId xmlns:a16="http://schemas.microsoft.com/office/drawing/2014/main" id="{FC27B011-6F9E-AD4E-A023-DB4D3DDA1C68}"/>
              </a:ext>
            </a:extLst>
          </p:cNvPr>
          <p:cNvSpPr>
            <a:spLocks noChangeArrowheads="1"/>
          </p:cNvSpPr>
          <p:nvPr/>
        </p:nvSpPr>
        <p:spPr bwMode="auto">
          <a:xfrm>
            <a:off x="3337613" y="2255661"/>
            <a:ext cx="306345"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dirty="0"/>
              <a:t>Non-</a:t>
            </a:r>
          </a:p>
        </p:txBody>
      </p:sp>
      <p:sp>
        <p:nvSpPr>
          <p:cNvPr id="51233" name="Rectangle 33">
            <a:extLst>
              <a:ext uri="{FF2B5EF4-FFF2-40B4-BE49-F238E27FC236}">
                <a16:creationId xmlns:a16="http://schemas.microsoft.com/office/drawing/2014/main" id="{3D7DE513-8776-4E4B-949E-5BCAD2427EEA}"/>
              </a:ext>
            </a:extLst>
          </p:cNvPr>
          <p:cNvSpPr>
            <a:spLocks noChangeArrowheads="1"/>
          </p:cNvSpPr>
          <p:nvPr/>
        </p:nvSpPr>
        <p:spPr bwMode="auto">
          <a:xfrm>
            <a:off x="3281696" y="2415888"/>
            <a:ext cx="368862" cy="173534"/>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16" tIns="16808" rIns="34216" bIns="16808">
            <a:spAutoFit/>
          </a:bodyPr>
          <a:lstStyle/>
          <a:p>
            <a:r>
              <a:rPr lang="en-US" altLang="en-US" sz="907" b="1"/>
              <a:t>Linear</a:t>
            </a:r>
          </a:p>
        </p:txBody>
      </p:sp>
      <p:sp>
        <p:nvSpPr>
          <p:cNvPr id="51234" name="Freeform 34">
            <a:extLst>
              <a:ext uri="{FF2B5EF4-FFF2-40B4-BE49-F238E27FC236}">
                <a16:creationId xmlns:a16="http://schemas.microsoft.com/office/drawing/2014/main" id="{286E6C2B-C2AD-A847-96B9-119A9AF6E2F5}"/>
              </a:ext>
            </a:extLst>
          </p:cNvPr>
          <p:cNvSpPr>
            <a:spLocks/>
          </p:cNvSpPr>
          <p:nvPr/>
        </p:nvSpPr>
        <p:spPr bwMode="auto">
          <a:xfrm>
            <a:off x="3075201" y="2052122"/>
            <a:ext cx="414789" cy="138063"/>
          </a:xfrm>
          <a:custGeom>
            <a:avLst/>
            <a:gdLst>
              <a:gd name="T0" fmla="*/ 690 w 691"/>
              <a:gd name="T1" fmla="*/ 229 h 230"/>
              <a:gd name="T2" fmla="*/ 690 w 691"/>
              <a:gd name="T3" fmla="*/ 139 h 230"/>
              <a:gd name="T4" fmla="*/ 0 w 691"/>
              <a:gd name="T5" fmla="*/ 139 h 230"/>
              <a:gd name="T6" fmla="*/ 0 w 691"/>
              <a:gd name="T7" fmla="*/ 0 h 230"/>
            </a:gdLst>
            <a:ahLst/>
            <a:cxnLst>
              <a:cxn ang="0">
                <a:pos x="T0" y="T1"/>
              </a:cxn>
              <a:cxn ang="0">
                <a:pos x="T2" y="T3"/>
              </a:cxn>
              <a:cxn ang="0">
                <a:pos x="T4" y="T5"/>
              </a:cxn>
              <a:cxn ang="0">
                <a:pos x="T6" y="T7"/>
              </a:cxn>
            </a:cxnLst>
            <a:rect l="0" t="0" r="r" b="b"/>
            <a:pathLst>
              <a:path w="691" h="230">
                <a:moveTo>
                  <a:pt x="690" y="229"/>
                </a:moveTo>
                <a:lnTo>
                  <a:pt x="690" y="139"/>
                </a:lnTo>
                <a:lnTo>
                  <a:pt x="0" y="139"/>
                </a:lnTo>
                <a:lnTo>
                  <a:pt x="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sz="756"/>
          </a:p>
        </p:txBody>
      </p:sp>
      <p:sp>
        <p:nvSpPr>
          <p:cNvPr id="51235" name="Freeform 35">
            <a:extLst>
              <a:ext uri="{FF2B5EF4-FFF2-40B4-BE49-F238E27FC236}">
                <a16:creationId xmlns:a16="http://schemas.microsoft.com/office/drawing/2014/main" id="{3966ADA7-7F5D-E148-8BCC-9657A573C6E5}"/>
              </a:ext>
            </a:extLst>
          </p:cNvPr>
          <p:cNvSpPr>
            <a:spLocks/>
          </p:cNvSpPr>
          <p:nvPr/>
        </p:nvSpPr>
        <p:spPr bwMode="auto">
          <a:xfrm>
            <a:off x="3458176" y="2182982"/>
            <a:ext cx="57626" cy="57626"/>
          </a:xfrm>
          <a:custGeom>
            <a:avLst/>
            <a:gdLst>
              <a:gd name="T0" fmla="*/ 95 w 96"/>
              <a:gd name="T1" fmla="*/ 0 h 96"/>
              <a:gd name="T2" fmla="*/ 49 w 96"/>
              <a:gd name="T3" fmla="*/ 95 h 96"/>
              <a:gd name="T4" fmla="*/ 0 w 96"/>
              <a:gd name="T5" fmla="*/ 0 h 96"/>
              <a:gd name="T6" fmla="*/ 95 w 96"/>
              <a:gd name="T7" fmla="*/ 0 h 96"/>
            </a:gdLst>
            <a:ahLst/>
            <a:cxnLst>
              <a:cxn ang="0">
                <a:pos x="T0" y="T1"/>
              </a:cxn>
              <a:cxn ang="0">
                <a:pos x="T2" y="T3"/>
              </a:cxn>
              <a:cxn ang="0">
                <a:pos x="T4" y="T5"/>
              </a:cxn>
              <a:cxn ang="0">
                <a:pos x="T6" y="T7"/>
              </a:cxn>
            </a:cxnLst>
            <a:rect l="0" t="0" r="r" b="b"/>
            <a:pathLst>
              <a:path w="96" h="96">
                <a:moveTo>
                  <a:pt x="95" y="0"/>
                </a:moveTo>
                <a:lnTo>
                  <a:pt x="49" y="95"/>
                </a:lnTo>
                <a:lnTo>
                  <a:pt x="0" y="0"/>
                </a:lnTo>
                <a:lnTo>
                  <a:pt x="95"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sz="756"/>
          </a:p>
        </p:txBody>
      </p:sp>
      <p:sp>
        <p:nvSpPr>
          <p:cNvPr id="6" name="Title 5">
            <a:extLst>
              <a:ext uri="{FF2B5EF4-FFF2-40B4-BE49-F238E27FC236}">
                <a16:creationId xmlns:a16="http://schemas.microsoft.com/office/drawing/2014/main" id="{4F77506A-84D9-F6E3-6EA6-B4EFB2E6BF89}"/>
              </a:ext>
            </a:extLst>
          </p:cNvPr>
          <p:cNvSpPr>
            <a:spLocks noGrp="1"/>
          </p:cNvSpPr>
          <p:nvPr>
            <p:ph type="title"/>
          </p:nvPr>
        </p:nvSpPr>
        <p:spPr>
          <a:xfrm>
            <a:off x="1081693" y="211465"/>
            <a:ext cx="2310402" cy="215444"/>
          </a:xfrm>
        </p:spPr>
        <p:txBody>
          <a:bodyPr/>
          <a:lstStyle/>
          <a:p>
            <a:pPr algn="ctr"/>
            <a:r>
              <a:rPr lang="en-JO" dirty="0"/>
              <a:t>Types of Regression Models</a:t>
            </a:r>
          </a:p>
        </p:txBody>
      </p:sp>
      <p:sp>
        <p:nvSpPr>
          <p:cNvPr id="3" name="Footer Placeholder 2">
            <a:extLst>
              <a:ext uri="{FF2B5EF4-FFF2-40B4-BE49-F238E27FC236}">
                <a16:creationId xmlns:a16="http://schemas.microsoft.com/office/drawing/2014/main" id="{699278B8-6FF3-F634-24E6-C27469541862}"/>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2681848178"/>
      </p:ext>
    </p:extLst>
  </p:cSld>
  <p:clrMapOvr>
    <a:masterClrMapping/>
  </p:clrMapOvr>
  <p:transition>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69C8-B385-6FB7-4C33-CB99E254DDEB}"/>
              </a:ext>
            </a:extLst>
          </p:cNvPr>
          <p:cNvSpPr>
            <a:spLocks noGrp="1"/>
          </p:cNvSpPr>
          <p:nvPr>
            <p:ph type="title"/>
          </p:nvPr>
        </p:nvSpPr>
        <p:spPr>
          <a:xfrm>
            <a:off x="1754149" y="211465"/>
            <a:ext cx="1101801" cy="215444"/>
          </a:xfrm>
        </p:spPr>
        <p:txBody>
          <a:bodyPr/>
          <a:lstStyle/>
          <a:p>
            <a:pPr rtl="0"/>
            <a:r>
              <a:rPr lang="en-JO" dirty="0"/>
              <a:t>Prediction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0F52A01-5DBB-B558-91FB-3166CB2621D2}"/>
                  </a:ext>
                </a:extLst>
              </p:cNvPr>
              <p:cNvSpPr>
                <a:spLocks noGrp="1"/>
              </p:cNvSpPr>
              <p:nvPr>
                <p:ph type="body" idx="1"/>
              </p:nvPr>
            </p:nvSpPr>
            <p:spPr>
              <a:xfrm>
                <a:off x="219711" y="456507"/>
                <a:ext cx="3994517" cy="2665986"/>
              </a:xfrm>
            </p:spPr>
            <p:txBody>
              <a:bodyPr/>
              <a:lstStyle/>
              <a:p>
                <a:pPr marL="50800">
                  <a:lnSpc>
                    <a:spcPct val="100000"/>
                  </a:lnSpc>
                  <a:spcBef>
                    <a:spcPts val="1040"/>
                  </a:spcBef>
                </a:pPr>
                <a:r>
                  <a:rPr lang="en-US" spc="10" dirty="0"/>
                  <a:t>Now</a:t>
                </a:r>
                <a:r>
                  <a:rPr lang="en-US" spc="105" dirty="0"/>
                  <a:t> </a:t>
                </a:r>
                <a:r>
                  <a:rPr lang="en-US" spc="-50" dirty="0"/>
                  <a:t>we</a:t>
                </a:r>
                <a:r>
                  <a:rPr lang="en-US" spc="105" dirty="0"/>
                  <a:t> </a:t>
                </a:r>
                <a:r>
                  <a:rPr lang="en-US" spc="15" dirty="0"/>
                  <a:t>write</a:t>
                </a:r>
                <a:r>
                  <a:rPr lang="en-US" spc="110" dirty="0"/>
                  <a:t> </a:t>
                </a:r>
                <a:r>
                  <a:rPr lang="en-US" spc="10" dirty="0"/>
                  <a:t>our</a:t>
                </a:r>
                <a:r>
                  <a:rPr lang="en-US" spc="100" dirty="0"/>
                  <a:t> </a:t>
                </a:r>
                <a:r>
                  <a:rPr lang="en-US" spc="5" dirty="0"/>
                  <a:t>model</a:t>
                </a:r>
                <a:r>
                  <a:rPr lang="en-US" spc="110" dirty="0"/>
                  <a:t> </a:t>
                </a:r>
                <a:r>
                  <a:rPr lang="en-US" spc="5" dirty="0"/>
                  <a:t>as</a:t>
                </a:r>
                <a:endParaRPr lang="en-US" dirty="0"/>
              </a:p>
              <a:p>
                <a:pPr>
                  <a:lnSpc>
                    <a:spcPct val="100000"/>
                  </a:lnSpc>
                  <a:spcBef>
                    <a:spcPts val="30"/>
                  </a:spcBef>
                </a:pPr>
                <a:endParaRPr lang="en-US" sz="900" dirty="0"/>
              </a:p>
              <a:p>
                <a:pPr marL="160020" algn="ctr">
                  <a:lnSpc>
                    <a:spcPct val="100000"/>
                  </a:lnSpc>
                </a:pPr>
                <a:r>
                  <a:rPr lang="en-US" i="1" spc="95" dirty="0"/>
                  <a:t>Y </a:t>
                </a:r>
                <a:r>
                  <a:rPr lang="en-US" i="1" spc="45" dirty="0"/>
                  <a:t> </a:t>
                </a:r>
                <a:r>
                  <a:rPr lang="en-US" spc="295" dirty="0"/>
                  <a:t>=</a:t>
                </a:r>
                <a:r>
                  <a:rPr lang="en-US" spc="55" dirty="0"/>
                  <a:t> </a:t>
                </a:r>
                <a:r>
                  <a:rPr lang="en-US" i="1" spc="195" dirty="0"/>
                  <a:t>f</a:t>
                </a:r>
                <a:r>
                  <a:rPr lang="en-US" i="1" spc="-135" dirty="0"/>
                  <a:t> </a:t>
                </a:r>
                <a:r>
                  <a:rPr lang="en-US" spc="85" dirty="0"/>
                  <a:t>(</a:t>
                </a:r>
                <a:r>
                  <a:rPr lang="en-US" i="1" spc="415" dirty="0"/>
                  <a:t>X</a:t>
                </a:r>
                <a:r>
                  <a:rPr lang="en-US" spc="85" dirty="0"/>
                  <a:t>)</a:t>
                </a:r>
                <a:r>
                  <a:rPr lang="en-US" spc="-10" dirty="0"/>
                  <a:t> </a:t>
                </a:r>
                <a:r>
                  <a:rPr lang="en-US" spc="295" dirty="0"/>
                  <a:t>+</a:t>
                </a:r>
                <a:r>
                  <a:rPr lang="en-US" spc="-10" dirty="0"/>
                  <a:t> </a:t>
                </a:r>
                <a:r>
                  <a:rPr lang="el-GR" i="1" spc="-35" dirty="0"/>
                  <a:t>ϵ</a:t>
                </a:r>
                <a:endParaRPr lang="el-GR" dirty="0"/>
              </a:p>
              <a:p>
                <a:pPr>
                  <a:lnSpc>
                    <a:spcPct val="100000"/>
                  </a:lnSpc>
                  <a:spcBef>
                    <a:spcPts val="30"/>
                  </a:spcBef>
                </a:pPr>
                <a:endParaRPr lang="el-GR" sz="900" dirty="0"/>
              </a:p>
              <a:p>
                <a:pPr marL="50165">
                  <a:lnSpc>
                    <a:spcPct val="100000"/>
                  </a:lnSpc>
                  <a:spcBef>
                    <a:spcPts val="5"/>
                  </a:spcBef>
                </a:pPr>
                <a:r>
                  <a:rPr lang="en-US" spc="-15" dirty="0"/>
                  <a:t>where</a:t>
                </a:r>
                <a:r>
                  <a:rPr lang="en-US" spc="110" dirty="0"/>
                  <a:t> </a:t>
                </a:r>
                <a:r>
                  <a:rPr lang="el-GR" i="1" spc="-35" dirty="0"/>
                  <a:t>ϵ</a:t>
                </a:r>
                <a:r>
                  <a:rPr lang="el-GR" i="1" spc="114" dirty="0"/>
                  <a:t> </a:t>
                </a:r>
                <a:r>
                  <a:rPr lang="en-US" spc="15" dirty="0"/>
                  <a:t>captures</a:t>
                </a:r>
                <a:r>
                  <a:rPr lang="en-US" spc="114" dirty="0"/>
                  <a:t> </a:t>
                </a:r>
                <a:r>
                  <a:rPr lang="en-US" dirty="0"/>
                  <a:t>measurement</a:t>
                </a:r>
                <a:r>
                  <a:rPr lang="en-US" spc="114" dirty="0"/>
                  <a:t> </a:t>
                </a:r>
                <a:r>
                  <a:rPr lang="en-US" spc="5" dirty="0"/>
                  <a:t>errors</a:t>
                </a:r>
                <a:r>
                  <a:rPr lang="en-US" spc="114" dirty="0"/>
                  <a:t> </a:t>
                </a:r>
                <a:r>
                  <a:rPr lang="en-US" spc="20" dirty="0"/>
                  <a:t>and</a:t>
                </a:r>
                <a:r>
                  <a:rPr lang="en-US" spc="114" dirty="0"/>
                  <a:t> </a:t>
                </a:r>
                <a:r>
                  <a:rPr lang="en-US" spc="5" dirty="0"/>
                  <a:t>other</a:t>
                </a:r>
                <a:r>
                  <a:rPr lang="en-US" spc="110" dirty="0"/>
                  <a:t> </a:t>
                </a:r>
                <a:r>
                  <a:rPr lang="en-US" spc="10" dirty="0"/>
                  <a:t>discrepancies.</a:t>
                </a:r>
                <a:endParaRPr lang="en-US" dirty="0"/>
              </a:p>
              <a:p>
                <a:pPr marL="50165">
                  <a:lnSpc>
                    <a:spcPct val="100000"/>
                  </a:lnSpc>
                  <a:spcBef>
                    <a:spcPts val="5"/>
                  </a:spcBef>
                </a:pPr>
                <a:endParaRPr lang="en-US" dirty="0"/>
              </a:p>
              <a:p>
                <a:pPr marL="50165">
                  <a:lnSpc>
                    <a:spcPct val="100000"/>
                  </a:lnSpc>
                  <a:spcBef>
                    <a:spcPts val="5"/>
                  </a:spcBef>
                </a:pPr>
                <a:r>
                  <a:rPr lang="en-US" dirty="0"/>
                  <a:t>We don’t know </a:t>
                </a:r>
                <a14:m>
                  <m:oMath xmlns:m="http://schemas.openxmlformats.org/officeDocument/2006/math">
                    <m:r>
                      <a:rPr lang="en-US" b="0" i="1" smtClean="0">
                        <a:latin typeface="Cambria Math" panose="02040503050406030204" pitchFamily="18" charset="0"/>
                      </a:rPr>
                      <m:t>𝑓</m:t>
                    </m:r>
                  </m:oMath>
                </a14:m>
                <a:r>
                  <a:rPr lang="en-US" dirty="0"/>
                  <a:t>! We need to learn it from the data!</a:t>
                </a:r>
              </a:p>
              <a:p>
                <a:pPr marL="50165">
                  <a:lnSpc>
                    <a:spcPct val="100000"/>
                  </a:lnSpc>
                  <a:spcBef>
                    <a:spcPts val="5"/>
                  </a:spcBef>
                </a:pPr>
                <a:r>
                  <a:rPr lang="en-US" dirty="0"/>
                  <a:t>Use machine learning to learn a predictor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r>
                      <a:rPr lang="en-US" b="1" i="1" dirty="0" smtClean="0">
                        <a:latin typeface="Cambria Math" panose="02040503050406030204" pitchFamily="18" charset="0"/>
                      </a:rPr>
                      <m:t> </m:t>
                    </m:r>
                  </m:oMath>
                </a14:m>
                <a:r>
                  <a:rPr lang="en-US" dirty="0"/>
                  <a:t>from the data </a:t>
                </a:r>
              </a:p>
              <a:p>
                <a:pPr marL="50165">
                  <a:lnSpc>
                    <a:spcPct val="100000"/>
                  </a:lnSpc>
                  <a:spcBef>
                    <a:spcPts val="5"/>
                  </a:spcBef>
                </a:pPr>
                <a:r>
                  <a:rPr lang="en-US" dirty="0"/>
                  <a:t>For a given input </a:t>
                </a:r>
                <a14:m>
                  <m:oMath xmlns:m="http://schemas.openxmlformats.org/officeDocument/2006/math">
                    <m:r>
                      <a:rPr lang="en-US" b="0" i="1" smtClean="0">
                        <a:latin typeface="Cambria Math" panose="02040503050406030204" pitchFamily="18" charset="0"/>
                      </a:rPr>
                      <m:t>𝑥</m:t>
                    </m:r>
                  </m:oMath>
                </a14:m>
                <a:r>
                  <a:rPr lang="en-US" dirty="0"/>
                  <a:t>, predict: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r>
                      <a:rPr lang="en-US" b="0" i="1" dirty="0" smtClean="0">
                        <a:latin typeface="Cambria Math" panose="02040503050406030204" pitchFamily="18" charset="0"/>
                      </a:rPr>
                      <m:t>=</m:t>
                    </m:r>
                    <m:acc>
                      <m:accPr>
                        <m:chr m:val="̂"/>
                        <m:ctrlPr>
                          <a:rPr lang="en-US" i="1" dirty="0" smtClean="0">
                            <a:latin typeface="Cambria Math" panose="02040503050406030204" pitchFamily="18" charset="0"/>
                          </a:rPr>
                        </m:ctrlPr>
                      </m:accPr>
                      <m:e>
                        <m:r>
                          <a:rPr lang="en-US" b="0" i="1" dirty="0" smtClean="0">
                            <a:latin typeface="Cambria Math" panose="02040503050406030204" pitchFamily="18" charset="0"/>
                          </a:rPr>
                          <m:t>𝑓</m:t>
                        </m:r>
                      </m:e>
                    </m:acc>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endParaRPr lang="en-US" dirty="0"/>
              </a:p>
              <a:p>
                <a:pPr marL="50165">
                  <a:spcBef>
                    <a:spcPts val="5"/>
                  </a:spcBef>
                </a:pPr>
                <a:endParaRPr lang="en-US" sz="1100" spc="-10" dirty="0">
                  <a:latin typeface="Calibri"/>
                  <a:cs typeface="Calibri"/>
                </a:endParaRPr>
              </a:p>
              <a:p>
                <a:pPr marL="50165">
                  <a:spcBef>
                    <a:spcPts val="5"/>
                  </a:spcBef>
                </a:pPr>
                <a:r>
                  <a:rPr lang="en-US" sz="1100" spc="-10" dirty="0">
                    <a:latin typeface="Calibri"/>
                    <a:cs typeface="Calibri"/>
                  </a:rPr>
                  <a:t>We</a:t>
                </a:r>
                <a:r>
                  <a:rPr lang="en-US" sz="1100" spc="110" dirty="0">
                    <a:latin typeface="Calibri"/>
                    <a:cs typeface="Calibri"/>
                  </a:rPr>
                  <a:t> </a:t>
                </a:r>
                <a:r>
                  <a:rPr lang="en-US" sz="1100" spc="20" dirty="0">
                    <a:latin typeface="Calibri"/>
                    <a:cs typeface="Calibri"/>
                  </a:rPr>
                  <a:t>can</a:t>
                </a:r>
                <a:r>
                  <a:rPr lang="en-US" sz="1100" spc="110" dirty="0">
                    <a:latin typeface="Calibri"/>
                    <a:cs typeface="Calibri"/>
                  </a:rPr>
                  <a:t> </a:t>
                </a:r>
                <a:r>
                  <a:rPr lang="en-US" sz="1100" spc="-10" dirty="0">
                    <a:latin typeface="Calibri"/>
                    <a:cs typeface="Calibri"/>
                  </a:rPr>
                  <a:t>refer</a:t>
                </a:r>
                <a:r>
                  <a:rPr lang="en-US" sz="1100" spc="110" dirty="0">
                    <a:latin typeface="Calibri"/>
                    <a:cs typeface="Calibri"/>
                  </a:rPr>
                  <a:t> </a:t>
                </a:r>
                <a:r>
                  <a:rPr lang="en-US" sz="1100" spc="10" dirty="0">
                    <a:latin typeface="Calibri"/>
                    <a:cs typeface="Calibri"/>
                  </a:rPr>
                  <a:t>to</a:t>
                </a:r>
                <a:r>
                  <a:rPr lang="en-US" sz="1100" spc="110" dirty="0">
                    <a:latin typeface="Calibri"/>
                    <a:cs typeface="Calibri"/>
                  </a:rPr>
                  <a:t> </a:t>
                </a:r>
                <a:r>
                  <a:rPr lang="en-US" sz="1100" spc="5" dirty="0">
                    <a:latin typeface="Calibri"/>
                    <a:cs typeface="Calibri"/>
                  </a:rPr>
                  <a:t>the</a:t>
                </a:r>
              </a:p>
              <a:p>
                <a:pPr marL="50165">
                  <a:spcBef>
                    <a:spcPts val="5"/>
                  </a:spcBef>
                </a:pPr>
                <a:r>
                  <a:rPr lang="en-US" sz="1100" i="1" spc="25" dirty="0">
                    <a:latin typeface="Calibri"/>
                    <a:cs typeface="Calibri"/>
                  </a:rPr>
                  <a:t>input</a:t>
                </a:r>
                <a:r>
                  <a:rPr lang="en-US" sz="1100" i="1" spc="135" dirty="0">
                    <a:latin typeface="Calibri"/>
                    <a:cs typeface="Calibri"/>
                  </a:rPr>
                  <a:t> </a:t>
                </a:r>
                <a:r>
                  <a:rPr lang="en-US" sz="1100" i="1" spc="5" dirty="0">
                    <a:latin typeface="Calibri"/>
                    <a:cs typeface="Calibri"/>
                  </a:rPr>
                  <a:t>vector</a:t>
                </a:r>
                <a:r>
                  <a:rPr lang="en-US" sz="1100" i="1" spc="105" dirty="0">
                    <a:latin typeface="Calibri"/>
                    <a:cs typeface="Calibri"/>
                  </a:rPr>
                  <a:t> </a:t>
                </a:r>
              </a:p>
              <a:p>
                <a:pPr marL="50165">
                  <a:spcBef>
                    <a:spcPts val="5"/>
                  </a:spcBef>
                </a:pPr>
                <a:r>
                  <a:rPr lang="en-US" sz="1100" spc="20" dirty="0">
                    <a:latin typeface="Calibri"/>
                    <a:cs typeface="Calibri"/>
                  </a:rPr>
                  <a:t>collectively</a:t>
                </a:r>
                <a:r>
                  <a:rPr lang="en-US" sz="1100" spc="110" dirty="0">
                    <a:latin typeface="Calibri"/>
                    <a:cs typeface="Calibri"/>
                  </a:rPr>
                  <a:t> </a:t>
                </a:r>
                <a:r>
                  <a:rPr lang="en-US" sz="1100" spc="5" dirty="0">
                    <a:latin typeface="Calibri"/>
                    <a:cs typeface="Calibri"/>
                  </a:rPr>
                  <a:t>as</a:t>
                </a:r>
                <a:endParaRPr lang="en-US" sz="1100" dirty="0">
                  <a:latin typeface="Calibri"/>
                  <a:cs typeface="Calibri"/>
                </a:endParaRPr>
              </a:p>
              <a:p>
                <a:pPr marL="139700" indent="0">
                  <a:buNone/>
                </a:pPr>
                <a:endParaRPr lang="en-US" dirty="0"/>
              </a:p>
              <a:p>
                <a:pPr marL="139700" indent="0">
                  <a:buNone/>
                </a:pPr>
                <a:endParaRPr lang="en-US" dirty="0"/>
              </a:p>
              <a:p>
                <a:pPr marL="139700" indent="0">
                  <a:buNone/>
                </a:pPr>
                <a:r>
                  <a:rPr lang="en-US" dirty="0"/>
                  <a:t>Small error on an example, means we had a good fit </a:t>
                </a:r>
                <a:r>
                  <a:rPr lang="en-US" i="1" dirty="0"/>
                  <a:t>for that point</a:t>
                </a:r>
                <a:endParaRPr lang="en-JO" dirty="0"/>
              </a:p>
            </p:txBody>
          </p:sp>
        </mc:Choice>
        <mc:Fallback xmlns="">
          <p:sp>
            <p:nvSpPr>
              <p:cNvPr id="3" name="Text Placeholder 2">
                <a:extLst>
                  <a:ext uri="{FF2B5EF4-FFF2-40B4-BE49-F238E27FC236}">
                    <a16:creationId xmlns:a16="http://schemas.microsoft.com/office/drawing/2014/main" id="{B0F52A01-5DBB-B558-91FB-3166CB2621D2}"/>
                  </a:ext>
                </a:extLst>
              </p:cNvPr>
              <p:cNvSpPr>
                <a:spLocks noGrp="1" noRot="1" noChangeAspect="1" noMove="1" noResize="1" noEditPoints="1" noAdjustHandles="1" noChangeArrowheads="1" noChangeShapeType="1" noTextEdit="1"/>
              </p:cNvSpPr>
              <p:nvPr>
                <p:ph type="body" idx="1"/>
              </p:nvPr>
            </p:nvSpPr>
            <p:spPr>
              <a:xfrm>
                <a:off x="219711" y="456507"/>
                <a:ext cx="3994517" cy="2665986"/>
              </a:xfrm>
              <a:blipFill>
                <a:blip r:embed="rId2"/>
                <a:stretch>
                  <a:fillRect l="-952" t="-1905" b="-2381"/>
                </a:stretch>
              </a:blipFill>
            </p:spPr>
            <p:txBody>
              <a:bodyPr/>
              <a:lstStyle/>
              <a:p>
                <a:r>
                  <a:rPr lang="en-JO">
                    <a:noFill/>
                  </a:rPr>
                  <a:t> </a:t>
                </a:r>
              </a:p>
            </p:txBody>
          </p:sp>
        </mc:Fallback>
      </mc:AlternateContent>
      <p:sp>
        <p:nvSpPr>
          <p:cNvPr id="4" name="Footer Placeholder 3">
            <a:extLst>
              <a:ext uri="{FF2B5EF4-FFF2-40B4-BE49-F238E27FC236}">
                <a16:creationId xmlns:a16="http://schemas.microsoft.com/office/drawing/2014/main" id="{23C1ABFE-1AC5-700C-A63C-B9B97C2B831F}"/>
              </a:ext>
            </a:extLst>
          </p:cNvPr>
          <p:cNvSpPr>
            <a:spLocks noGrp="1"/>
          </p:cNvSpPr>
          <p:nvPr>
            <p:ph type="ftr" sz="quarter" idx="5"/>
          </p:nvPr>
        </p:nvSpPr>
        <p:spPr/>
        <p:txBody>
          <a:bodyPr/>
          <a:lstStyle/>
          <a:p>
            <a:r>
              <a:rPr lang="en-US"/>
              <a:t>Dr. Malak Abdullah</a:t>
            </a:r>
            <a:endParaRPr lang="en-US" dirty="0"/>
          </a:p>
        </p:txBody>
      </p:sp>
      <p:pic>
        <p:nvPicPr>
          <p:cNvPr id="6" name="Picture 5">
            <a:extLst>
              <a:ext uri="{FF2B5EF4-FFF2-40B4-BE49-F238E27FC236}">
                <a16:creationId xmlns:a16="http://schemas.microsoft.com/office/drawing/2014/main" id="{8B91873E-724F-2DFB-2227-12E27FE5B17E}"/>
              </a:ext>
            </a:extLst>
          </p:cNvPr>
          <p:cNvPicPr>
            <a:picLocks noChangeAspect="1"/>
          </p:cNvPicPr>
          <p:nvPr/>
        </p:nvPicPr>
        <p:blipFill>
          <a:blip r:embed="rId3"/>
          <a:stretch>
            <a:fillRect/>
          </a:stretch>
        </p:blipFill>
        <p:spPr>
          <a:xfrm>
            <a:off x="2553751" y="1730375"/>
            <a:ext cx="1809968" cy="1266683"/>
          </a:xfrm>
          <a:prstGeom prst="rect">
            <a:avLst/>
          </a:prstGeom>
        </p:spPr>
      </p:pic>
      <p:pic>
        <p:nvPicPr>
          <p:cNvPr id="7" name="Picture 6">
            <a:extLst>
              <a:ext uri="{FF2B5EF4-FFF2-40B4-BE49-F238E27FC236}">
                <a16:creationId xmlns:a16="http://schemas.microsoft.com/office/drawing/2014/main" id="{D5CAE103-E5FB-1B9D-9B9C-D809C8BE9935}"/>
              </a:ext>
            </a:extLst>
          </p:cNvPr>
          <p:cNvPicPr>
            <a:picLocks noChangeAspect="1"/>
          </p:cNvPicPr>
          <p:nvPr/>
        </p:nvPicPr>
        <p:blipFill>
          <a:blip r:embed="rId4"/>
          <a:stretch>
            <a:fillRect/>
          </a:stretch>
        </p:blipFill>
        <p:spPr>
          <a:xfrm>
            <a:off x="1466850" y="1997110"/>
            <a:ext cx="981970" cy="834002"/>
          </a:xfrm>
          <a:prstGeom prst="rect">
            <a:avLst/>
          </a:prstGeom>
        </p:spPr>
      </p:pic>
    </p:spTree>
    <p:extLst>
      <p:ext uri="{BB962C8B-B14F-4D97-AF65-F5344CB8AC3E}">
        <p14:creationId xmlns:p14="http://schemas.microsoft.com/office/powerpoint/2010/main" val="1730138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B7370-5F0B-4649-A3B1-93A368758176}"/>
              </a:ext>
            </a:extLst>
          </p:cNvPr>
          <p:cNvSpPr>
            <a:spLocks noGrp="1"/>
          </p:cNvSpPr>
          <p:nvPr>
            <p:ph type="title"/>
          </p:nvPr>
        </p:nvSpPr>
        <p:spPr/>
        <p:txBody>
          <a:bodyPr/>
          <a:lstStyle/>
          <a:p>
            <a:r>
              <a:rPr lang="en-US" dirty="0"/>
              <a:t>Basic Idea</a:t>
            </a:r>
          </a:p>
        </p:txBody>
      </p:sp>
      <p:sp>
        <p:nvSpPr>
          <p:cNvPr id="3" name="Text Placeholder 2">
            <a:extLst>
              <a:ext uri="{FF2B5EF4-FFF2-40B4-BE49-F238E27FC236}">
                <a16:creationId xmlns:a16="http://schemas.microsoft.com/office/drawing/2014/main" id="{77F7AF26-194C-B24B-AA73-23112FFC3832}"/>
              </a:ext>
            </a:extLst>
          </p:cNvPr>
          <p:cNvSpPr>
            <a:spLocks noGrp="1"/>
          </p:cNvSpPr>
          <p:nvPr>
            <p:ph type="body" idx="1"/>
          </p:nvPr>
        </p:nvSpPr>
        <p:spPr>
          <a:xfrm>
            <a:off x="-10328" y="1010751"/>
            <a:ext cx="1304200" cy="1277242"/>
          </a:xfrm>
        </p:spPr>
        <p:txBody>
          <a:bodyPr/>
          <a:lstStyle/>
          <a:p>
            <a:pPr marL="70437" indent="0">
              <a:buNone/>
            </a:pPr>
            <a:r>
              <a:rPr lang="en-US" dirty="0"/>
              <a:t>Try a bunch of different lines and see which one is best! </a:t>
            </a:r>
          </a:p>
          <a:p>
            <a:pPr marL="70437" indent="0">
              <a:buNone/>
            </a:pPr>
            <a:r>
              <a:rPr lang="en-US" dirty="0"/>
              <a:t>What does best even mean here?</a:t>
            </a:r>
          </a:p>
        </p:txBody>
      </p:sp>
      <p:pic>
        <p:nvPicPr>
          <p:cNvPr id="5" name="Picture 4">
            <a:extLst>
              <a:ext uri="{FF2B5EF4-FFF2-40B4-BE49-F238E27FC236}">
                <a16:creationId xmlns:a16="http://schemas.microsoft.com/office/drawing/2014/main" id="{9DFC0942-F809-6740-9478-6AFF99186299}"/>
              </a:ext>
            </a:extLst>
          </p:cNvPr>
          <p:cNvPicPr>
            <a:picLocks noChangeAspect="1"/>
          </p:cNvPicPr>
          <p:nvPr/>
        </p:nvPicPr>
        <p:blipFill>
          <a:blip r:embed="rId2"/>
          <a:stretch>
            <a:fillRect/>
          </a:stretch>
        </p:blipFill>
        <p:spPr>
          <a:xfrm>
            <a:off x="1494564" y="1095806"/>
            <a:ext cx="2615325" cy="1831915"/>
          </a:xfrm>
          <a:prstGeom prst="rect">
            <a:avLst/>
          </a:prstGeom>
        </p:spPr>
      </p:pic>
      <p:cxnSp>
        <p:nvCxnSpPr>
          <p:cNvPr id="7" name="Straight Connector 6">
            <a:extLst>
              <a:ext uri="{FF2B5EF4-FFF2-40B4-BE49-F238E27FC236}">
                <a16:creationId xmlns:a16="http://schemas.microsoft.com/office/drawing/2014/main" id="{EB379383-32BF-8443-B0FA-454EF51254EF}"/>
              </a:ext>
            </a:extLst>
          </p:cNvPr>
          <p:cNvCxnSpPr>
            <a:cxnSpLocks/>
          </p:cNvCxnSpPr>
          <p:nvPr/>
        </p:nvCxnSpPr>
        <p:spPr>
          <a:xfrm>
            <a:off x="1622225" y="1878247"/>
            <a:ext cx="233668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A800105-49F0-EE49-88F1-E8EE650A1818}"/>
              </a:ext>
            </a:extLst>
          </p:cNvPr>
          <p:cNvCxnSpPr>
            <a:cxnSpLocks/>
          </p:cNvCxnSpPr>
          <p:nvPr/>
        </p:nvCxnSpPr>
        <p:spPr>
          <a:xfrm flipV="1">
            <a:off x="1622225" y="1780765"/>
            <a:ext cx="2336688" cy="2309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B20FF15-38FE-C841-8819-808E8FE4830F}"/>
              </a:ext>
            </a:extLst>
          </p:cNvPr>
          <p:cNvCxnSpPr>
            <a:cxnSpLocks/>
          </p:cNvCxnSpPr>
          <p:nvPr/>
        </p:nvCxnSpPr>
        <p:spPr>
          <a:xfrm flipV="1">
            <a:off x="1622225" y="1649372"/>
            <a:ext cx="2336688" cy="2956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ADEE7F1-486E-014F-8719-6286EAE73328}"/>
              </a:ext>
            </a:extLst>
          </p:cNvPr>
          <p:cNvCxnSpPr>
            <a:cxnSpLocks/>
          </p:cNvCxnSpPr>
          <p:nvPr/>
        </p:nvCxnSpPr>
        <p:spPr>
          <a:xfrm flipV="1">
            <a:off x="1622224" y="1496623"/>
            <a:ext cx="2286972" cy="66413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85430A6-524C-E648-941E-838EC0B9F148}"/>
              </a:ext>
            </a:extLst>
          </p:cNvPr>
          <p:cNvCxnSpPr>
            <a:cxnSpLocks/>
          </p:cNvCxnSpPr>
          <p:nvPr/>
        </p:nvCxnSpPr>
        <p:spPr>
          <a:xfrm>
            <a:off x="1622224" y="1718872"/>
            <a:ext cx="2336688" cy="390373"/>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5971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16151</TotalTime>
  <Words>3619</Words>
  <Application>Microsoft Macintosh PowerPoint</Application>
  <PresentationFormat>Custom</PresentationFormat>
  <Paragraphs>579</Paragraphs>
  <Slides>51</Slides>
  <Notes>4</Notes>
  <HiddenSlides>1</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51</vt:i4>
      </vt:variant>
    </vt:vector>
  </HeadingPairs>
  <TitlesOfParts>
    <vt:vector size="73" baseType="lpstr">
      <vt:lpstr>MS UI Gothic</vt:lpstr>
      <vt:lpstr>Arial</vt:lpstr>
      <vt:lpstr>Calibri</vt:lpstr>
      <vt:lpstr>Cambria Math</vt:lpstr>
      <vt:lpstr>Helvetica Neue</vt:lpstr>
      <vt:lpstr>Lucida Console</vt:lpstr>
      <vt:lpstr>Lucida Sans Unicode</vt:lpstr>
      <vt:lpstr>medium-content-serif-font</vt:lpstr>
      <vt:lpstr>Microsoft Sans Serif</vt:lpstr>
      <vt:lpstr>MJXc-TeX-main-R</vt:lpstr>
      <vt:lpstr>MJXc-TeX-math-I</vt:lpstr>
      <vt:lpstr>Noto Sans</vt:lpstr>
      <vt:lpstr>Nunito</vt:lpstr>
      <vt:lpstr>Open Sans</vt:lpstr>
      <vt:lpstr>Roboto</vt:lpstr>
      <vt:lpstr>source-serif-pro</vt:lpstr>
      <vt:lpstr>Tahoma</vt:lpstr>
      <vt:lpstr>Times New Roman</vt:lpstr>
      <vt:lpstr>Trebuchet MS</vt:lpstr>
      <vt:lpstr>var(--header-font-family)</vt:lpstr>
      <vt:lpstr>Wingdings</vt:lpstr>
      <vt:lpstr>Office Theme</vt:lpstr>
      <vt:lpstr>Machine Learning  03- Model Predictions</vt:lpstr>
      <vt:lpstr>Before we start!</vt:lpstr>
      <vt:lpstr>Overall, machine learning works in the same way!</vt:lpstr>
      <vt:lpstr>Fitting Data</vt:lpstr>
      <vt:lpstr>What is Regression?</vt:lpstr>
      <vt:lpstr>The machine learning framework</vt:lpstr>
      <vt:lpstr>Types of Regression Models</vt:lpstr>
      <vt:lpstr>Prediction</vt:lpstr>
      <vt:lpstr>Basic Idea</vt:lpstr>
      <vt:lpstr>What is f (X) good for?</vt:lpstr>
      <vt:lpstr>PowerPoint Presentation</vt:lpstr>
      <vt:lpstr>PowerPoint Presentation</vt:lpstr>
      <vt:lpstr>PowerPoint Presentation</vt:lpstr>
      <vt:lpstr>The regression function f (x)</vt:lpstr>
      <vt:lpstr>How Do we estimate f?</vt:lpstr>
      <vt:lpstr>A linear model fˆL(X) = βˆ0 + βˆ1X gives a reasonable fit here</vt:lpstr>
      <vt:lpstr>PowerPoint Presentation</vt:lpstr>
      <vt:lpstr>PowerPoint Presentation</vt:lpstr>
      <vt:lpstr>PowerPoint Presentation</vt:lpstr>
      <vt:lpstr>PowerPoint Presentation</vt:lpstr>
      <vt:lpstr>How Do we estimate f?</vt:lpstr>
      <vt:lpstr>PowerPoint Presentation</vt:lpstr>
      <vt:lpstr>Generalization</vt:lpstr>
      <vt:lpstr>Generalization</vt:lpstr>
      <vt:lpstr>Metrics for classifier performance</vt:lpstr>
      <vt:lpstr>Confusion Matrix</vt:lpstr>
      <vt:lpstr>PowerPoint Presentation</vt:lpstr>
      <vt:lpstr>PowerPoint Presentation</vt:lpstr>
      <vt:lpstr>Trade-off</vt:lpstr>
      <vt:lpstr>How to evaluate your model</vt:lpstr>
      <vt:lpstr>ROC AUC</vt:lpstr>
      <vt:lpstr>How to evaluate your Regression model</vt:lpstr>
      <vt:lpstr>Some trade-offs</vt:lpstr>
      <vt:lpstr>Occam’s Razor</vt:lpstr>
      <vt:lpstr>PowerPoint Presentation</vt:lpstr>
      <vt:lpstr>Assessing Model Accuracy</vt:lpstr>
      <vt:lpstr>PowerPoint Presentation</vt:lpstr>
      <vt:lpstr>PowerPoint Presentation</vt:lpstr>
      <vt:lpstr>PowerPoint Presentation</vt:lpstr>
      <vt:lpstr>Lets talk about Bias vs Variance</vt:lpstr>
      <vt:lpstr>PowerPoint Presentation</vt:lpstr>
      <vt:lpstr>PowerPoint Presentation</vt:lpstr>
      <vt:lpstr>Bias-variance trade-off for the three examples</vt:lpstr>
      <vt:lpstr>Bias-Variance Trade-off</vt:lpstr>
      <vt:lpstr>Early stopping</vt:lpstr>
      <vt:lpstr>So... how do we deal with flexibility? </vt:lpstr>
      <vt:lpstr>Cross Validation</vt:lpstr>
      <vt:lpstr>Types of Cross Validation (We will mention only 2)</vt:lpstr>
      <vt:lpstr>Types of Cross Validation  K-fold Cross Validation</vt:lpstr>
      <vt:lpstr>Python implementation for k fold cross-validation</vt:lpstr>
      <vt:lpstr>Brief note on reproducibility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01- Introduction</dc:title>
  <cp:lastModifiedBy>Malak Abdullah</cp:lastModifiedBy>
  <cp:revision>33</cp:revision>
  <dcterms:created xsi:type="dcterms:W3CDTF">2024-02-10T12:43:08Z</dcterms:created>
  <dcterms:modified xsi:type="dcterms:W3CDTF">2025-09-13T16:32:40Z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2015-07-23T00:00:00Z</vt:filetime>
  </property>
  <property fmtid="{D5CDD505-2E9C-101B-9397-08002B2CF9AE}" pid="3" name="Creator">
    <vt:lpwstr>LaTeX with Beamer class version 3.26</vt:lpwstr>
  </property>
  <property fmtid="{D5CDD505-2E9C-101B-9397-08002B2CF9AE}" pid="4" name="LastSaved">
    <vt:filetime>2024-02-10T00:00:00Z</vt:filetime>
  </property>
</Properties>
</file>